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48"/>
  </p:notesMasterIdLst>
  <p:sldIdLst>
    <p:sldId id="256" r:id="rId2"/>
    <p:sldId id="285" r:id="rId3"/>
    <p:sldId id="286" r:id="rId4"/>
    <p:sldId id="294" r:id="rId5"/>
    <p:sldId id="287" r:id="rId6"/>
    <p:sldId id="293" r:id="rId7"/>
    <p:sldId id="289" r:id="rId8"/>
    <p:sldId id="290" r:id="rId9"/>
    <p:sldId id="291" r:id="rId10"/>
    <p:sldId id="295" r:id="rId11"/>
    <p:sldId id="296" r:id="rId12"/>
    <p:sldId id="297" r:id="rId13"/>
    <p:sldId id="292" r:id="rId14"/>
    <p:sldId id="298" r:id="rId15"/>
    <p:sldId id="303" r:id="rId16"/>
    <p:sldId id="299" r:id="rId17"/>
    <p:sldId id="300" r:id="rId18"/>
    <p:sldId id="304" r:id="rId19"/>
    <p:sldId id="302" r:id="rId20"/>
    <p:sldId id="301" r:id="rId21"/>
    <p:sldId id="310" r:id="rId22"/>
    <p:sldId id="309" r:id="rId23"/>
    <p:sldId id="306" r:id="rId24"/>
    <p:sldId id="311" r:id="rId25"/>
    <p:sldId id="307" r:id="rId26"/>
    <p:sldId id="341" r:id="rId27"/>
    <p:sldId id="257" r:id="rId28"/>
    <p:sldId id="260" r:id="rId29"/>
    <p:sldId id="261" r:id="rId30"/>
    <p:sldId id="259" r:id="rId31"/>
    <p:sldId id="455" r:id="rId32"/>
    <p:sldId id="268" r:id="rId33"/>
    <p:sldId id="263" r:id="rId34"/>
    <p:sldId id="272" r:id="rId35"/>
    <p:sldId id="267" r:id="rId36"/>
    <p:sldId id="450" r:id="rId37"/>
    <p:sldId id="451" r:id="rId38"/>
    <p:sldId id="453" r:id="rId39"/>
    <p:sldId id="361" r:id="rId40"/>
    <p:sldId id="449" r:id="rId41"/>
    <p:sldId id="366" r:id="rId42"/>
    <p:sldId id="367" r:id="rId43"/>
    <p:sldId id="377" r:id="rId44"/>
    <p:sldId id="378" r:id="rId45"/>
    <p:sldId id="383" r:id="rId46"/>
    <p:sldId id="462" r:id="rId47"/>
    <p:sldId id="481" r:id="rId48"/>
    <p:sldId id="463" r:id="rId49"/>
    <p:sldId id="461" r:id="rId50"/>
    <p:sldId id="460" r:id="rId51"/>
    <p:sldId id="454" r:id="rId52"/>
    <p:sldId id="398" r:id="rId53"/>
    <p:sldId id="456" r:id="rId54"/>
    <p:sldId id="464" r:id="rId55"/>
    <p:sldId id="465" r:id="rId56"/>
    <p:sldId id="466" r:id="rId57"/>
    <p:sldId id="467" r:id="rId58"/>
    <p:sldId id="468" r:id="rId59"/>
    <p:sldId id="470" r:id="rId60"/>
    <p:sldId id="469" r:id="rId61"/>
    <p:sldId id="471" r:id="rId62"/>
    <p:sldId id="472" r:id="rId63"/>
    <p:sldId id="473" r:id="rId64"/>
    <p:sldId id="474" r:id="rId65"/>
    <p:sldId id="475" r:id="rId66"/>
    <p:sldId id="476" r:id="rId67"/>
    <p:sldId id="477" r:id="rId68"/>
    <p:sldId id="478" r:id="rId69"/>
    <p:sldId id="479" r:id="rId70"/>
    <p:sldId id="480" r:id="rId71"/>
    <p:sldId id="482" r:id="rId72"/>
    <p:sldId id="574" r:id="rId73"/>
    <p:sldId id="575" r:id="rId74"/>
    <p:sldId id="576" r:id="rId75"/>
    <p:sldId id="577" r:id="rId76"/>
    <p:sldId id="562" r:id="rId77"/>
    <p:sldId id="585" r:id="rId78"/>
    <p:sldId id="579" r:id="rId79"/>
    <p:sldId id="582" r:id="rId80"/>
    <p:sldId id="583" r:id="rId81"/>
    <p:sldId id="584" r:id="rId82"/>
    <p:sldId id="346" r:id="rId83"/>
    <p:sldId id="348" r:id="rId84"/>
    <p:sldId id="347" r:id="rId85"/>
    <p:sldId id="563" r:id="rId86"/>
    <p:sldId id="521" r:id="rId87"/>
    <p:sldId id="523" r:id="rId88"/>
    <p:sldId id="525" r:id="rId89"/>
    <p:sldId id="526" r:id="rId90"/>
    <p:sldId id="530" r:id="rId91"/>
    <p:sldId id="531" r:id="rId92"/>
    <p:sldId id="552" r:id="rId93"/>
    <p:sldId id="553" r:id="rId94"/>
    <p:sldId id="557" r:id="rId95"/>
    <p:sldId id="555" r:id="rId96"/>
    <p:sldId id="558" r:id="rId97"/>
    <p:sldId id="559" r:id="rId98"/>
    <p:sldId id="560" r:id="rId99"/>
    <p:sldId id="419" r:id="rId100"/>
    <p:sldId id="452" r:id="rId101"/>
    <p:sldId id="561" r:id="rId102"/>
    <p:sldId id="446" r:id="rId103"/>
    <p:sldId id="393" r:id="rId104"/>
    <p:sldId id="394" r:id="rId105"/>
    <p:sldId id="396" r:id="rId106"/>
    <p:sldId id="564" r:id="rId107"/>
    <p:sldId id="565" r:id="rId108"/>
    <p:sldId id="400" r:id="rId109"/>
    <p:sldId id="566" r:id="rId110"/>
    <p:sldId id="403" r:id="rId111"/>
    <p:sldId id="404" r:id="rId112"/>
    <p:sldId id="567" r:id="rId113"/>
    <p:sldId id="568" r:id="rId114"/>
    <p:sldId id="408" r:id="rId115"/>
    <p:sldId id="327" r:id="rId116"/>
    <p:sldId id="445" r:id="rId117"/>
    <p:sldId id="569" r:id="rId118"/>
    <p:sldId id="570" r:id="rId119"/>
    <p:sldId id="429" r:id="rId120"/>
    <p:sldId id="571" r:id="rId121"/>
    <p:sldId id="432" r:id="rId122"/>
    <p:sldId id="433" r:id="rId123"/>
    <p:sldId id="572" r:id="rId124"/>
    <p:sldId id="573" r:id="rId125"/>
    <p:sldId id="399" r:id="rId126"/>
    <p:sldId id="402" r:id="rId127"/>
    <p:sldId id="405" r:id="rId128"/>
    <p:sldId id="406" r:id="rId129"/>
    <p:sldId id="407" r:id="rId130"/>
    <p:sldId id="409" r:id="rId131"/>
    <p:sldId id="410" r:id="rId132"/>
    <p:sldId id="413" r:id="rId133"/>
    <p:sldId id="414" r:id="rId134"/>
    <p:sldId id="415" r:id="rId135"/>
    <p:sldId id="417" r:id="rId136"/>
    <p:sldId id="459" r:id="rId137"/>
    <p:sldId id="457" r:id="rId138"/>
    <p:sldId id="458" r:id="rId139"/>
    <p:sldId id="423" r:id="rId140"/>
    <p:sldId id="431" r:id="rId141"/>
    <p:sldId id="340" r:id="rId142"/>
    <p:sldId id="326" r:id="rId143"/>
    <p:sldId id="325" r:id="rId144"/>
    <p:sldId id="320" r:id="rId145"/>
    <p:sldId id="323" r:id="rId146"/>
    <p:sldId id="312" r:id="rId1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55"/>
    <p:restoredTop sz="65768"/>
  </p:normalViewPr>
  <p:slideViewPr>
    <p:cSldViewPr snapToGrid="0" snapToObjects="1">
      <p:cViewPr varScale="1">
        <p:scale>
          <a:sx n="67" d="100"/>
          <a:sy n="67" d="100"/>
        </p:scale>
        <p:origin x="1888" y="168"/>
      </p:cViewPr>
      <p:guideLst/>
    </p:cSldViewPr>
  </p:slideViewPr>
  <p:outlineViewPr>
    <p:cViewPr>
      <p:scale>
        <a:sx n="33" d="100"/>
        <a:sy n="33" d="100"/>
      </p:scale>
      <p:origin x="0" y="-37048"/>
    </p:cViewPr>
  </p:outlineViewPr>
  <p:notesTextViewPr>
    <p:cViewPr>
      <p:scale>
        <a:sx n="155" d="100"/>
        <a:sy n="155"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presProps" Target="pres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15A1CC-ACDD-704E-8698-C6E1792162B7}" type="datetimeFigureOut">
              <a:rPr lang="en-US" smtClean="0"/>
              <a:t>3/31/22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487419-D691-E04A-B1A2-6B661B7B464F}" type="slidenum">
              <a:rPr lang="en-US" smtClean="0"/>
              <a:t>‹#›</a:t>
            </a:fld>
            <a:endParaRPr lang="en-US"/>
          </a:p>
        </p:txBody>
      </p:sp>
    </p:spTree>
    <p:extLst>
      <p:ext uri="{BB962C8B-B14F-4D97-AF65-F5344CB8AC3E}">
        <p14:creationId xmlns:p14="http://schemas.microsoft.com/office/powerpoint/2010/main" val="2651449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54EC5CD-8548-6E4C-A530-C075A64D8403}"/>
              </a:ext>
            </a:extLst>
          </p:cNvPr>
          <p:cNvSpPr>
            <a:spLocks noGrp="1" noChangeArrowheads="1"/>
          </p:cNvSpPr>
          <p:nvPr>
            <p:ph type="sldNum" sz="quarter" idx="5"/>
          </p:nvPr>
        </p:nvSpPr>
        <p:spPr>
          <a:ln/>
        </p:spPr>
        <p:txBody>
          <a:bodyPr/>
          <a:lstStyle/>
          <a:p>
            <a:fld id="{4EF63087-19D6-064D-97D9-936FB8FE516F}" type="slidenum">
              <a:rPr lang="en-US" altLang="en-US"/>
              <a:pPr/>
              <a:t>27</a:t>
            </a:fld>
            <a:endParaRPr lang="en-US" altLang="en-US"/>
          </a:p>
        </p:txBody>
      </p:sp>
      <p:sp>
        <p:nvSpPr>
          <p:cNvPr id="68610" name="Rectangle 2">
            <a:extLst>
              <a:ext uri="{FF2B5EF4-FFF2-40B4-BE49-F238E27FC236}">
                <a16:creationId xmlns:a16="http://schemas.microsoft.com/office/drawing/2014/main" id="{7D93FDE9-DE8F-3945-B071-FF2BC5EF6C9F}"/>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42A51A53-DFFD-1443-8C4E-127CD454EC5C}"/>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 to </a:t>
            </a:r>
            <a:r>
              <a:rPr lang="en-US" dirty="0" err="1"/>
              <a:t>inf</a:t>
            </a:r>
            <a:endParaRPr lang="en-US" dirty="0"/>
          </a:p>
        </p:txBody>
      </p:sp>
      <p:sp>
        <p:nvSpPr>
          <p:cNvPr id="4" name="Slide Number Placeholder 3"/>
          <p:cNvSpPr>
            <a:spLocks noGrp="1"/>
          </p:cNvSpPr>
          <p:nvPr>
            <p:ph type="sldNum" sz="quarter" idx="10"/>
          </p:nvPr>
        </p:nvSpPr>
        <p:spPr/>
        <p:txBody>
          <a:bodyPr/>
          <a:lstStyle/>
          <a:p>
            <a:fld id="{763073BF-795B-4DEB-BC77-6E5B958F855C}" type="slidenum">
              <a:rPr lang="en-US" smtClean="0"/>
              <a:t>36</a:t>
            </a:fld>
            <a:endParaRPr lang="en-US"/>
          </a:p>
        </p:txBody>
      </p:sp>
    </p:spTree>
    <p:extLst>
      <p:ext uri="{BB962C8B-B14F-4D97-AF65-F5344CB8AC3E}">
        <p14:creationId xmlns:p14="http://schemas.microsoft.com/office/powerpoint/2010/main" val="1190933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3788793-18D7-3C4A-AA5F-8427378A9EEC}"/>
              </a:ext>
            </a:extLst>
          </p:cNvPr>
          <p:cNvSpPr>
            <a:spLocks noGrp="1" noChangeArrowheads="1"/>
          </p:cNvSpPr>
          <p:nvPr>
            <p:ph type="sldNum" sz="quarter" idx="5"/>
          </p:nvPr>
        </p:nvSpPr>
        <p:spPr>
          <a:ln/>
        </p:spPr>
        <p:txBody>
          <a:bodyPr/>
          <a:lstStyle/>
          <a:p>
            <a:fld id="{2DCA5E1C-15A9-7241-8ED9-96D5C42B0BC7}" type="slidenum">
              <a:rPr lang="en-US" altLang="en-US"/>
              <a:pPr/>
              <a:t>38</a:t>
            </a:fld>
            <a:endParaRPr lang="en-US" altLang="en-US"/>
          </a:p>
        </p:txBody>
      </p:sp>
      <p:sp>
        <p:nvSpPr>
          <p:cNvPr id="74754" name="Rectangle 2">
            <a:extLst>
              <a:ext uri="{FF2B5EF4-FFF2-40B4-BE49-F238E27FC236}">
                <a16:creationId xmlns:a16="http://schemas.microsoft.com/office/drawing/2014/main" id="{3661785B-65EB-9649-8255-5BF09ED51C1D}"/>
              </a:ext>
            </a:extLst>
          </p:cNvPr>
          <p:cNvSpPr>
            <a:spLocks noGrp="1" noRot="1" noChangeAspect="1" noChangeArrowheads="1" noTextEdit="1"/>
          </p:cNvSpPr>
          <p:nvPr>
            <p:ph type="sldImg"/>
          </p:nvPr>
        </p:nvSpPr>
        <p:spPr>
          <a:ln/>
        </p:spPr>
      </p:sp>
      <p:sp>
        <p:nvSpPr>
          <p:cNvPr id="74755" name="Rectangle 3">
            <a:extLst>
              <a:ext uri="{FF2B5EF4-FFF2-40B4-BE49-F238E27FC236}">
                <a16:creationId xmlns:a16="http://schemas.microsoft.com/office/drawing/2014/main" id="{8511211C-94BD-D543-9A94-53B4B3122E1B}"/>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487419-D691-E04A-B1A2-6B661B7B464F}" type="slidenum">
              <a:rPr lang="en-US" smtClean="0"/>
              <a:t>44</a:t>
            </a:fld>
            <a:endParaRPr lang="en-US"/>
          </a:p>
        </p:txBody>
      </p:sp>
    </p:spTree>
    <p:extLst>
      <p:ext uri="{BB962C8B-B14F-4D97-AF65-F5344CB8AC3E}">
        <p14:creationId xmlns:p14="http://schemas.microsoft.com/office/powerpoint/2010/main" val="14609291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54EC5CD-8548-6E4C-A530-C075A64D8403}"/>
              </a:ext>
            </a:extLst>
          </p:cNvPr>
          <p:cNvSpPr>
            <a:spLocks noGrp="1" noChangeArrowheads="1"/>
          </p:cNvSpPr>
          <p:nvPr>
            <p:ph type="sldNum" sz="quarter" idx="5"/>
          </p:nvPr>
        </p:nvSpPr>
        <p:spPr>
          <a:ln/>
        </p:spPr>
        <p:txBody>
          <a:bodyPr/>
          <a:lstStyle/>
          <a:p>
            <a:fld id="{4EF63087-19D6-064D-97D9-936FB8FE516F}" type="slidenum">
              <a:rPr lang="en-US" altLang="en-US"/>
              <a:pPr/>
              <a:t>48</a:t>
            </a:fld>
            <a:endParaRPr lang="en-US" altLang="en-US"/>
          </a:p>
        </p:txBody>
      </p:sp>
      <p:sp>
        <p:nvSpPr>
          <p:cNvPr id="68610" name="Rectangle 2">
            <a:extLst>
              <a:ext uri="{FF2B5EF4-FFF2-40B4-BE49-F238E27FC236}">
                <a16:creationId xmlns:a16="http://schemas.microsoft.com/office/drawing/2014/main" id="{7D93FDE9-DE8F-3945-B071-FF2BC5EF6C9F}"/>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42A51A53-DFFD-1443-8C4E-127CD454EC5C}"/>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302877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2331C51-9467-3241-BD6B-3110A3E2F565}"/>
              </a:ext>
            </a:extLst>
          </p:cNvPr>
          <p:cNvSpPr>
            <a:spLocks noGrp="1" noChangeArrowheads="1"/>
          </p:cNvSpPr>
          <p:nvPr>
            <p:ph type="sldNum" sz="quarter" idx="5"/>
          </p:nvPr>
        </p:nvSpPr>
        <p:spPr>
          <a:ln/>
        </p:spPr>
        <p:txBody>
          <a:bodyPr/>
          <a:lstStyle/>
          <a:p>
            <a:fld id="{8FA46EF0-143F-4A4D-9AFB-615760DDD693}" type="slidenum">
              <a:rPr lang="en-US" altLang="en-US"/>
              <a:pPr/>
              <a:t>49</a:t>
            </a:fld>
            <a:endParaRPr lang="en-US" altLang="en-US"/>
          </a:p>
        </p:txBody>
      </p:sp>
      <p:sp>
        <p:nvSpPr>
          <p:cNvPr id="71682" name="Rectangle 2">
            <a:extLst>
              <a:ext uri="{FF2B5EF4-FFF2-40B4-BE49-F238E27FC236}">
                <a16:creationId xmlns:a16="http://schemas.microsoft.com/office/drawing/2014/main" id="{4B4E9989-867C-B241-A2CB-C9755879A3C7}"/>
              </a:ext>
            </a:extLst>
          </p:cNvPr>
          <p:cNvSpPr>
            <a:spLocks noGrp="1" noRot="1" noChangeAspect="1" noChangeArrowheads="1" noTextEdit="1"/>
          </p:cNvSpPr>
          <p:nvPr>
            <p:ph type="sldImg"/>
          </p:nvPr>
        </p:nvSpPr>
        <p:spPr>
          <a:ln/>
        </p:spPr>
      </p:sp>
      <p:sp>
        <p:nvSpPr>
          <p:cNvPr id="71683" name="Rectangle 3">
            <a:extLst>
              <a:ext uri="{FF2B5EF4-FFF2-40B4-BE49-F238E27FC236}">
                <a16:creationId xmlns:a16="http://schemas.microsoft.com/office/drawing/2014/main" id="{79A552E3-3FA9-E84D-8621-4F0A0C29AD9A}"/>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0645628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25F9626-977A-E241-A3A6-FC2037AAB3B0}"/>
              </a:ext>
            </a:extLst>
          </p:cNvPr>
          <p:cNvSpPr>
            <a:spLocks noGrp="1" noChangeArrowheads="1"/>
          </p:cNvSpPr>
          <p:nvPr>
            <p:ph type="sldNum" sz="quarter" idx="5"/>
          </p:nvPr>
        </p:nvSpPr>
        <p:spPr>
          <a:ln/>
        </p:spPr>
        <p:txBody>
          <a:bodyPr/>
          <a:lstStyle/>
          <a:p>
            <a:fld id="{881B7F29-2E55-CF47-8AC3-5FAA7F2D5D39}" type="slidenum">
              <a:rPr lang="en-US" altLang="en-US"/>
              <a:pPr/>
              <a:t>50</a:t>
            </a:fld>
            <a:endParaRPr lang="en-US" altLang="en-US"/>
          </a:p>
        </p:txBody>
      </p:sp>
      <p:sp>
        <p:nvSpPr>
          <p:cNvPr id="72706" name="Rectangle 2">
            <a:extLst>
              <a:ext uri="{FF2B5EF4-FFF2-40B4-BE49-F238E27FC236}">
                <a16:creationId xmlns:a16="http://schemas.microsoft.com/office/drawing/2014/main" id="{2356BA1F-A05A-4B4B-A7B1-354660C4D174}"/>
              </a:ext>
            </a:extLst>
          </p:cNvPr>
          <p:cNvSpPr>
            <a:spLocks noGrp="1" noRot="1" noChangeAspect="1" noChangeArrowheads="1" noTextEdit="1"/>
          </p:cNvSpPr>
          <p:nvPr>
            <p:ph type="sldImg"/>
          </p:nvPr>
        </p:nvSpPr>
        <p:spPr>
          <a:ln/>
        </p:spPr>
      </p:sp>
      <p:sp>
        <p:nvSpPr>
          <p:cNvPr id="72707" name="Rectangle 3">
            <a:extLst>
              <a:ext uri="{FF2B5EF4-FFF2-40B4-BE49-F238E27FC236}">
                <a16:creationId xmlns:a16="http://schemas.microsoft.com/office/drawing/2014/main" id="{544FA9B1-37C3-AB49-A2F8-A2C05DA06F5B}"/>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26916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2331C51-9467-3241-BD6B-3110A3E2F565}"/>
              </a:ext>
            </a:extLst>
          </p:cNvPr>
          <p:cNvSpPr>
            <a:spLocks noGrp="1" noChangeArrowheads="1"/>
          </p:cNvSpPr>
          <p:nvPr>
            <p:ph type="sldNum" sz="quarter" idx="5"/>
          </p:nvPr>
        </p:nvSpPr>
        <p:spPr>
          <a:ln/>
        </p:spPr>
        <p:txBody>
          <a:bodyPr/>
          <a:lstStyle/>
          <a:p>
            <a:fld id="{8FA46EF0-143F-4A4D-9AFB-615760DDD693}" type="slidenum">
              <a:rPr lang="en-US" altLang="en-US"/>
              <a:pPr/>
              <a:t>51</a:t>
            </a:fld>
            <a:endParaRPr lang="en-US" altLang="en-US"/>
          </a:p>
        </p:txBody>
      </p:sp>
      <p:sp>
        <p:nvSpPr>
          <p:cNvPr id="71682" name="Rectangle 2">
            <a:extLst>
              <a:ext uri="{FF2B5EF4-FFF2-40B4-BE49-F238E27FC236}">
                <a16:creationId xmlns:a16="http://schemas.microsoft.com/office/drawing/2014/main" id="{4B4E9989-867C-B241-A2CB-C9755879A3C7}"/>
              </a:ext>
            </a:extLst>
          </p:cNvPr>
          <p:cNvSpPr>
            <a:spLocks noGrp="1" noRot="1" noChangeAspect="1" noChangeArrowheads="1" noTextEdit="1"/>
          </p:cNvSpPr>
          <p:nvPr>
            <p:ph type="sldImg"/>
          </p:nvPr>
        </p:nvSpPr>
        <p:spPr>
          <a:ln/>
        </p:spPr>
      </p:sp>
      <p:sp>
        <p:nvSpPr>
          <p:cNvPr id="71683" name="Rectangle 3">
            <a:extLst>
              <a:ext uri="{FF2B5EF4-FFF2-40B4-BE49-F238E27FC236}">
                <a16:creationId xmlns:a16="http://schemas.microsoft.com/office/drawing/2014/main" id="{79A552E3-3FA9-E84D-8621-4F0A0C29AD9A}"/>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655791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endParaRPr lang="en-US">
              <a:latin typeface="Arial" charset="0"/>
            </a:endParaRPr>
          </a:p>
        </p:txBody>
      </p:sp>
      <p:sp>
        <p:nvSpPr>
          <p:cNvPr id="50180" name="Slide Number Placeholder 3"/>
          <p:cNvSpPr>
            <a:spLocks noGrp="1"/>
          </p:cNvSpPr>
          <p:nvPr>
            <p:ph type="sldNum" sz="quarter" idx="5"/>
          </p:nvPr>
        </p:nvSpPr>
        <p:spPr>
          <a:noFill/>
        </p:spPr>
        <p:txBody>
          <a:bodyPr/>
          <a:lstStyle/>
          <a:p>
            <a:fld id="{CD41B7A1-2D8C-4EA9-A3A8-5028E9021164}" type="slidenum">
              <a:rPr lang="en-US" smtClean="0">
                <a:latin typeface="Arial" charset="0"/>
              </a:rPr>
              <a:pPr/>
              <a:t>53</a:t>
            </a:fld>
            <a:endParaRPr lang="en-US">
              <a:latin typeface="Arial" charset="0"/>
            </a:endParaRPr>
          </a:p>
        </p:txBody>
      </p:sp>
    </p:spTree>
    <p:extLst>
      <p:ext uri="{BB962C8B-B14F-4D97-AF65-F5344CB8AC3E}">
        <p14:creationId xmlns:p14="http://schemas.microsoft.com/office/powerpoint/2010/main" val="691366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endParaRPr lang="en-US">
              <a:latin typeface="Arial" charset="0"/>
            </a:endParaRPr>
          </a:p>
        </p:txBody>
      </p:sp>
      <p:sp>
        <p:nvSpPr>
          <p:cNvPr id="50180" name="Slide Number Placeholder 3"/>
          <p:cNvSpPr>
            <a:spLocks noGrp="1"/>
          </p:cNvSpPr>
          <p:nvPr>
            <p:ph type="sldNum" sz="quarter" idx="5"/>
          </p:nvPr>
        </p:nvSpPr>
        <p:spPr>
          <a:noFill/>
        </p:spPr>
        <p:txBody>
          <a:bodyPr/>
          <a:lstStyle/>
          <a:p>
            <a:fld id="{CD41B7A1-2D8C-4EA9-A3A8-5028E9021164}" type="slidenum">
              <a:rPr lang="en-US" smtClean="0">
                <a:latin typeface="Arial" charset="0"/>
              </a:rPr>
              <a:pPr/>
              <a:t>54</a:t>
            </a:fld>
            <a:endParaRPr lang="en-US">
              <a:latin typeface="Arial" charset="0"/>
            </a:endParaRPr>
          </a:p>
        </p:txBody>
      </p:sp>
    </p:spTree>
    <p:extLst>
      <p:ext uri="{BB962C8B-B14F-4D97-AF65-F5344CB8AC3E}">
        <p14:creationId xmlns:p14="http://schemas.microsoft.com/office/powerpoint/2010/main" val="29004005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endParaRPr lang="en-US">
              <a:latin typeface="Arial" charset="0"/>
            </a:endParaRPr>
          </a:p>
        </p:txBody>
      </p:sp>
      <p:sp>
        <p:nvSpPr>
          <p:cNvPr id="50180" name="Slide Number Placeholder 3"/>
          <p:cNvSpPr>
            <a:spLocks noGrp="1"/>
          </p:cNvSpPr>
          <p:nvPr>
            <p:ph type="sldNum" sz="quarter" idx="5"/>
          </p:nvPr>
        </p:nvSpPr>
        <p:spPr>
          <a:noFill/>
        </p:spPr>
        <p:txBody>
          <a:bodyPr/>
          <a:lstStyle/>
          <a:p>
            <a:fld id="{CD41B7A1-2D8C-4EA9-A3A8-5028E9021164}" type="slidenum">
              <a:rPr lang="en-US" smtClean="0">
                <a:latin typeface="Arial" charset="0"/>
              </a:rPr>
              <a:pPr/>
              <a:t>55</a:t>
            </a:fld>
            <a:endParaRPr lang="en-US">
              <a:latin typeface="Arial" charset="0"/>
            </a:endParaRPr>
          </a:p>
        </p:txBody>
      </p:sp>
    </p:spTree>
    <p:extLst>
      <p:ext uri="{BB962C8B-B14F-4D97-AF65-F5344CB8AC3E}">
        <p14:creationId xmlns:p14="http://schemas.microsoft.com/office/powerpoint/2010/main" val="3244698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49B7E5C-6540-B84C-A039-9F07CC95B8C0}"/>
              </a:ext>
            </a:extLst>
          </p:cNvPr>
          <p:cNvSpPr>
            <a:spLocks noGrp="1" noChangeArrowheads="1"/>
          </p:cNvSpPr>
          <p:nvPr>
            <p:ph type="sldNum" sz="quarter" idx="5"/>
          </p:nvPr>
        </p:nvSpPr>
        <p:spPr>
          <a:ln/>
        </p:spPr>
        <p:txBody>
          <a:bodyPr/>
          <a:lstStyle/>
          <a:p>
            <a:fld id="{B96D974C-7E00-A345-90D0-D020C6C32E66}" type="slidenum">
              <a:rPr lang="en-US" altLang="en-US"/>
              <a:pPr/>
              <a:t>28</a:t>
            </a:fld>
            <a:endParaRPr lang="en-US" altLang="en-US"/>
          </a:p>
        </p:txBody>
      </p:sp>
      <p:sp>
        <p:nvSpPr>
          <p:cNvPr id="69634" name="Rectangle 2">
            <a:extLst>
              <a:ext uri="{FF2B5EF4-FFF2-40B4-BE49-F238E27FC236}">
                <a16:creationId xmlns:a16="http://schemas.microsoft.com/office/drawing/2014/main" id="{EBC7F40A-92BF-9D41-A84C-E0EF12A83B05}"/>
              </a:ext>
            </a:extLst>
          </p:cNvPr>
          <p:cNvSpPr>
            <a:spLocks noGrp="1" noRot="1" noChangeAspect="1" noChangeArrowheads="1" noTextEdit="1"/>
          </p:cNvSpPr>
          <p:nvPr>
            <p:ph type="sldImg"/>
          </p:nvPr>
        </p:nvSpPr>
        <p:spPr>
          <a:ln/>
        </p:spPr>
      </p:sp>
      <p:sp>
        <p:nvSpPr>
          <p:cNvPr id="69635" name="Rectangle 3">
            <a:extLst>
              <a:ext uri="{FF2B5EF4-FFF2-40B4-BE49-F238E27FC236}">
                <a16:creationId xmlns:a16="http://schemas.microsoft.com/office/drawing/2014/main" id="{9FE9227D-096B-7D41-8312-A16B6D53A993}"/>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endParaRPr lang="en-US">
              <a:latin typeface="Arial" charset="0"/>
            </a:endParaRPr>
          </a:p>
        </p:txBody>
      </p:sp>
      <p:sp>
        <p:nvSpPr>
          <p:cNvPr id="50180" name="Slide Number Placeholder 3"/>
          <p:cNvSpPr>
            <a:spLocks noGrp="1"/>
          </p:cNvSpPr>
          <p:nvPr>
            <p:ph type="sldNum" sz="quarter" idx="5"/>
          </p:nvPr>
        </p:nvSpPr>
        <p:spPr>
          <a:noFill/>
        </p:spPr>
        <p:txBody>
          <a:bodyPr/>
          <a:lstStyle/>
          <a:p>
            <a:fld id="{CD41B7A1-2D8C-4EA9-A3A8-5028E9021164}" type="slidenum">
              <a:rPr lang="en-US" smtClean="0">
                <a:latin typeface="Arial" charset="0"/>
              </a:rPr>
              <a:pPr/>
              <a:t>56</a:t>
            </a:fld>
            <a:endParaRPr lang="en-US">
              <a:latin typeface="Arial" charset="0"/>
            </a:endParaRPr>
          </a:p>
        </p:txBody>
      </p:sp>
    </p:spTree>
    <p:extLst>
      <p:ext uri="{BB962C8B-B14F-4D97-AF65-F5344CB8AC3E}">
        <p14:creationId xmlns:p14="http://schemas.microsoft.com/office/powerpoint/2010/main" val="41967275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endParaRPr lang="en-US">
              <a:latin typeface="Arial" charset="0"/>
            </a:endParaRPr>
          </a:p>
        </p:txBody>
      </p:sp>
      <p:sp>
        <p:nvSpPr>
          <p:cNvPr id="50180" name="Slide Number Placeholder 3"/>
          <p:cNvSpPr>
            <a:spLocks noGrp="1"/>
          </p:cNvSpPr>
          <p:nvPr>
            <p:ph type="sldNum" sz="quarter" idx="5"/>
          </p:nvPr>
        </p:nvSpPr>
        <p:spPr>
          <a:noFill/>
        </p:spPr>
        <p:txBody>
          <a:bodyPr/>
          <a:lstStyle/>
          <a:p>
            <a:fld id="{CD41B7A1-2D8C-4EA9-A3A8-5028E9021164}" type="slidenum">
              <a:rPr lang="en-US" smtClean="0">
                <a:latin typeface="Arial" charset="0"/>
              </a:rPr>
              <a:pPr/>
              <a:t>57</a:t>
            </a:fld>
            <a:endParaRPr lang="en-US">
              <a:latin typeface="Arial" charset="0"/>
            </a:endParaRPr>
          </a:p>
        </p:txBody>
      </p:sp>
    </p:spTree>
    <p:extLst>
      <p:ext uri="{BB962C8B-B14F-4D97-AF65-F5344CB8AC3E}">
        <p14:creationId xmlns:p14="http://schemas.microsoft.com/office/powerpoint/2010/main" val="41802791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endParaRPr lang="en-US">
              <a:latin typeface="Arial" charset="0"/>
            </a:endParaRPr>
          </a:p>
        </p:txBody>
      </p:sp>
      <p:sp>
        <p:nvSpPr>
          <p:cNvPr id="50180" name="Slide Number Placeholder 3"/>
          <p:cNvSpPr>
            <a:spLocks noGrp="1"/>
          </p:cNvSpPr>
          <p:nvPr>
            <p:ph type="sldNum" sz="quarter" idx="5"/>
          </p:nvPr>
        </p:nvSpPr>
        <p:spPr>
          <a:noFill/>
        </p:spPr>
        <p:txBody>
          <a:bodyPr/>
          <a:lstStyle/>
          <a:p>
            <a:fld id="{CD41B7A1-2D8C-4EA9-A3A8-5028E9021164}" type="slidenum">
              <a:rPr lang="en-US" smtClean="0">
                <a:latin typeface="Arial" charset="0"/>
              </a:rPr>
              <a:pPr/>
              <a:t>58</a:t>
            </a:fld>
            <a:endParaRPr lang="en-US">
              <a:latin typeface="Arial" charset="0"/>
            </a:endParaRPr>
          </a:p>
        </p:txBody>
      </p:sp>
    </p:spTree>
    <p:extLst>
      <p:ext uri="{BB962C8B-B14F-4D97-AF65-F5344CB8AC3E}">
        <p14:creationId xmlns:p14="http://schemas.microsoft.com/office/powerpoint/2010/main" val="30584162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endParaRPr lang="en-US">
              <a:latin typeface="Arial" charset="0"/>
            </a:endParaRPr>
          </a:p>
        </p:txBody>
      </p:sp>
      <p:sp>
        <p:nvSpPr>
          <p:cNvPr id="50180" name="Slide Number Placeholder 3"/>
          <p:cNvSpPr>
            <a:spLocks noGrp="1"/>
          </p:cNvSpPr>
          <p:nvPr>
            <p:ph type="sldNum" sz="quarter" idx="5"/>
          </p:nvPr>
        </p:nvSpPr>
        <p:spPr>
          <a:noFill/>
        </p:spPr>
        <p:txBody>
          <a:bodyPr/>
          <a:lstStyle/>
          <a:p>
            <a:fld id="{CD41B7A1-2D8C-4EA9-A3A8-5028E9021164}" type="slidenum">
              <a:rPr lang="en-US" smtClean="0">
                <a:latin typeface="Arial" charset="0"/>
              </a:rPr>
              <a:pPr/>
              <a:t>59</a:t>
            </a:fld>
            <a:endParaRPr lang="en-US">
              <a:latin typeface="Arial" charset="0"/>
            </a:endParaRPr>
          </a:p>
        </p:txBody>
      </p:sp>
    </p:spTree>
    <p:extLst>
      <p:ext uri="{BB962C8B-B14F-4D97-AF65-F5344CB8AC3E}">
        <p14:creationId xmlns:p14="http://schemas.microsoft.com/office/powerpoint/2010/main" val="33587840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endParaRPr lang="en-US">
              <a:latin typeface="Arial" charset="0"/>
            </a:endParaRPr>
          </a:p>
        </p:txBody>
      </p:sp>
      <p:sp>
        <p:nvSpPr>
          <p:cNvPr id="50180" name="Slide Number Placeholder 3"/>
          <p:cNvSpPr>
            <a:spLocks noGrp="1"/>
          </p:cNvSpPr>
          <p:nvPr>
            <p:ph type="sldNum" sz="quarter" idx="5"/>
          </p:nvPr>
        </p:nvSpPr>
        <p:spPr>
          <a:noFill/>
        </p:spPr>
        <p:txBody>
          <a:bodyPr/>
          <a:lstStyle/>
          <a:p>
            <a:fld id="{CD41B7A1-2D8C-4EA9-A3A8-5028E9021164}" type="slidenum">
              <a:rPr lang="en-US" smtClean="0">
                <a:latin typeface="Arial" charset="0"/>
              </a:rPr>
              <a:pPr/>
              <a:t>60</a:t>
            </a:fld>
            <a:endParaRPr lang="en-US">
              <a:latin typeface="Arial" charset="0"/>
            </a:endParaRPr>
          </a:p>
        </p:txBody>
      </p:sp>
    </p:spTree>
    <p:extLst>
      <p:ext uri="{BB962C8B-B14F-4D97-AF65-F5344CB8AC3E}">
        <p14:creationId xmlns:p14="http://schemas.microsoft.com/office/powerpoint/2010/main" val="37653111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endParaRPr lang="en-US">
              <a:latin typeface="Arial" charset="0"/>
            </a:endParaRPr>
          </a:p>
        </p:txBody>
      </p:sp>
      <p:sp>
        <p:nvSpPr>
          <p:cNvPr id="50180" name="Slide Number Placeholder 3"/>
          <p:cNvSpPr>
            <a:spLocks noGrp="1"/>
          </p:cNvSpPr>
          <p:nvPr>
            <p:ph type="sldNum" sz="quarter" idx="5"/>
          </p:nvPr>
        </p:nvSpPr>
        <p:spPr>
          <a:noFill/>
        </p:spPr>
        <p:txBody>
          <a:bodyPr/>
          <a:lstStyle/>
          <a:p>
            <a:fld id="{CD41B7A1-2D8C-4EA9-A3A8-5028E9021164}" type="slidenum">
              <a:rPr lang="en-US" smtClean="0">
                <a:latin typeface="Arial" charset="0"/>
              </a:rPr>
              <a:pPr/>
              <a:t>61</a:t>
            </a:fld>
            <a:endParaRPr lang="en-US">
              <a:latin typeface="Arial" charset="0"/>
            </a:endParaRPr>
          </a:p>
        </p:txBody>
      </p:sp>
    </p:spTree>
    <p:extLst>
      <p:ext uri="{BB962C8B-B14F-4D97-AF65-F5344CB8AC3E}">
        <p14:creationId xmlns:p14="http://schemas.microsoft.com/office/powerpoint/2010/main" val="39513585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endParaRPr lang="en-US">
              <a:latin typeface="Arial" charset="0"/>
            </a:endParaRPr>
          </a:p>
        </p:txBody>
      </p:sp>
      <p:sp>
        <p:nvSpPr>
          <p:cNvPr id="50180" name="Slide Number Placeholder 3"/>
          <p:cNvSpPr>
            <a:spLocks noGrp="1"/>
          </p:cNvSpPr>
          <p:nvPr>
            <p:ph type="sldNum" sz="quarter" idx="5"/>
          </p:nvPr>
        </p:nvSpPr>
        <p:spPr>
          <a:noFill/>
        </p:spPr>
        <p:txBody>
          <a:bodyPr/>
          <a:lstStyle/>
          <a:p>
            <a:fld id="{CD41B7A1-2D8C-4EA9-A3A8-5028E9021164}" type="slidenum">
              <a:rPr lang="en-US" smtClean="0">
                <a:latin typeface="Arial" charset="0"/>
              </a:rPr>
              <a:pPr/>
              <a:t>62</a:t>
            </a:fld>
            <a:endParaRPr lang="en-US">
              <a:latin typeface="Arial" charset="0"/>
            </a:endParaRPr>
          </a:p>
        </p:txBody>
      </p:sp>
    </p:spTree>
    <p:extLst>
      <p:ext uri="{BB962C8B-B14F-4D97-AF65-F5344CB8AC3E}">
        <p14:creationId xmlns:p14="http://schemas.microsoft.com/office/powerpoint/2010/main" val="38463210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endParaRPr lang="en-US">
              <a:latin typeface="Arial" charset="0"/>
            </a:endParaRPr>
          </a:p>
        </p:txBody>
      </p:sp>
      <p:sp>
        <p:nvSpPr>
          <p:cNvPr id="50180" name="Slide Number Placeholder 3"/>
          <p:cNvSpPr>
            <a:spLocks noGrp="1"/>
          </p:cNvSpPr>
          <p:nvPr>
            <p:ph type="sldNum" sz="quarter" idx="5"/>
          </p:nvPr>
        </p:nvSpPr>
        <p:spPr>
          <a:noFill/>
        </p:spPr>
        <p:txBody>
          <a:bodyPr/>
          <a:lstStyle/>
          <a:p>
            <a:fld id="{CD41B7A1-2D8C-4EA9-A3A8-5028E9021164}" type="slidenum">
              <a:rPr lang="en-US" smtClean="0">
                <a:latin typeface="Arial" charset="0"/>
              </a:rPr>
              <a:pPr/>
              <a:t>63</a:t>
            </a:fld>
            <a:endParaRPr lang="en-US">
              <a:latin typeface="Arial" charset="0"/>
            </a:endParaRPr>
          </a:p>
        </p:txBody>
      </p:sp>
    </p:spTree>
    <p:extLst>
      <p:ext uri="{BB962C8B-B14F-4D97-AF65-F5344CB8AC3E}">
        <p14:creationId xmlns:p14="http://schemas.microsoft.com/office/powerpoint/2010/main" val="13284786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endParaRPr lang="en-US">
              <a:latin typeface="Arial" charset="0"/>
            </a:endParaRPr>
          </a:p>
        </p:txBody>
      </p:sp>
      <p:sp>
        <p:nvSpPr>
          <p:cNvPr id="50180" name="Slide Number Placeholder 3"/>
          <p:cNvSpPr>
            <a:spLocks noGrp="1"/>
          </p:cNvSpPr>
          <p:nvPr>
            <p:ph type="sldNum" sz="quarter" idx="5"/>
          </p:nvPr>
        </p:nvSpPr>
        <p:spPr>
          <a:noFill/>
        </p:spPr>
        <p:txBody>
          <a:bodyPr/>
          <a:lstStyle/>
          <a:p>
            <a:fld id="{CD41B7A1-2D8C-4EA9-A3A8-5028E9021164}" type="slidenum">
              <a:rPr lang="en-US" smtClean="0">
                <a:latin typeface="Arial" charset="0"/>
              </a:rPr>
              <a:pPr/>
              <a:t>64</a:t>
            </a:fld>
            <a:endParaRPr lang="en-US">
              <a:latin typeface="Arial" charset="0"/>
            </a:endParaRPr>
          </a:p>
        </p:txBody>
      </p:sp>
    </p:spTree>
    <p:extLst>
      <p:ext uri="{BB962C8B-B14F-4D97-AF65-F5344CB8AC3E}">
        <p14:creationId xmlns:p14="http://schemas.microsoft.com/office/powerpoint/2010/main" val="25279863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endParaRPr lang="en-US">
              <a:latin typeface="Arial" charset="0"/>
            </a:endParaRPr>
          </a:p>
        </p:txBody>
      </p:sp>
      <p:sp>
        <p:nvSpPr>
          <p:cNvPr id="50180" name="Slide Number Placeholder 3"/>
          <p:cNvSpPr>
            <a:spLocks noGrp="1"/>
          </p:cNvSpPr>
          <p:nvPr>
            <p:ph type="sldNum" sz="quarter" idx="5"/>
          </p:nvPr>
        </p:nvSpPr>
        <p:spPr>
          <a:noFill/>
        </p:spPr>
        <p:txBody>
          <a:bodyPr/>
          <a:lstStyle/>
          <a:p>
            <a:fld id="{CD41B7A1-2D8C-4EA9-A3A8-5028E9021164}" type="slidenum">
              <a:rPr lang="en-US" smtClean="0">
                <a:latin typeface="Arial" charset="0"/>
              </a:rPr>
              <a:pPr/>
              <a:t>65</a:t>
            </a:fld>
            <a:endParaRPr lang="en-US">
              <a:latin typeface="Arial" charset="0"/>
            </a:endParaRPr>
          </a:p>
        </p:txBody>
      </p:sp>
    </p:spTree>
    <p:extLst>
      <p:ext uri="{BB962C8B-B14F-4D97-AF65-F5344CB8AC3E}">
        <p14:creationId xmlns:p14="http://schemas.microsoft.com/office/powerpoint/2010/main" val="4004709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691F01B-0047-F549-BA88-7BFB09D86F99}"/>
              </a:ext>
            </a:extLst>
          </p:cNvPr>
          <p:cNvSpPr>
            <a:spLocks noGrp="1" noChangeArrowheads="1"/>
          </p:cNvSpPr>
          <p:nvPr>
            <p:ph type="sldNum" sz="quarter" idx="5"/>
          </p:nvPr>
        </p:nvSpPr>
        <p:spPr>
          <a:ln/>
        </p:spPr>
        <p:txBody>
          <a:bodyPr/>
          <a:lstStyle/>
          <a:p>
            <a:fld id="{C8E01B7F-400B-844B-8F98-982AD68B4C36}" type="slidenum">
              <a:rPr lang="en-US" altLang="en-US"/>
              <a:pPr/>
              <a:t>29</a:t>
            </a:fld>
            <a:endParaRPr lang="en-US" altLang="en-US"/>
          </a:p>
        </p:txBody>
      </p:sp>
      <p:sp>
        <p:nvSpPr>
          <p:cNvPr id="9218" name="Rectangle 2">
            <a:extLst>
              <a:ext uri="{FF2B5EF4-FFF2-40B4-BE49-F238E27FC236}">
                <a16:creationId xmlns:a16="http://schemas.microsoft.com/office/drawing/2014/main" id="{F18FD53B-D908-744C-800D-4AD5F7AACABE}"/>
              </a:ext>
            </a:extLst>
          </p:cNvPr>
          <p:cNvSpPr>
            <a:spLocks noGrp="1" noRot="1" noChangeAspect="1" noChangeArrowheads="1" noTextEdit="1"/>
          </p:cNvSpPr>
          <p:nvPr>
            <p:ph type="sldImg"/>
          </p:nvPr>
        </p:nvSpPr>
        <p:spPr>
          <a:ln/>
        </p:spPr>
      </p:sp>
      <p:sp>
        <p:nvSpPr>
          <p:cNvPr id="9219" name="Rectangle 3">
            <a:extLst>
              <a:ext uri="{FF2B5EF4-FFF2-40B4-BE49-F238E27FC236}">
                <a16:creationId xmlns:a16="http://schemas.microsoft.com/office/drawing/2014/main" id="{D5E810B3-250F-E649-BB83-575EEB95AAB4}"/>
              </a:ext>
            </a:extLst>
          </p:cNvPr>
          <p:cNvSpPr>
            <a:spLocks noGrp="1" noChangeArrowheads="1"/>
          </p:cNvSpPr>
          <p:nvPr>
            <p:ph type="body" idx="1"/>
          </p:nvPr>
        </p:nvSpPr>
        <p:spPr/>
        <p:txBody>
          <a:bodyPr/>
          <a:lstStyle/>
          <a:p>
            <a:r>
              <a:rPr lang="en-US" altLang="en-US"/>
              <a:t>want to learn a policy (what’s the solution?)</a:t>
            </a:r>
          </a:p>
          <a:p>
            <a:r>
              <a:rPr lang="en-US" altLang="en-US"/>
              <a:t>can we learn it using (un)supervised learning? why not?</a:t>
            </a:r>
          </a:p>
          <a:p>
            <a:r>
              <a:rPr lang="en-US" altLang="en-US"/>
              <a:t>so how do we learn it? any ideas?</a:t>
            </a:r>
          </a:p>
          <a:p>
            <a:r>
              <a:rPr lang="en-US" altLang="en-US"/>
              <a:t>let the robot explore the environment</a:t>
            </a:r>
          </a:p>
          <a:p>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endParaRPr lang="en-US">
              <a:latin typeface="Arial" charset="0"/>
            </a:endParaRPr>
          </a:p>
        </p:txBody>
      </p:sp>
      <p:sp>
        <p:nvSpPr>
          <p:cNvPr id="50180" name="Slide Number Placeholder 3"/>
          <p:cNvSpPr>
            <a:spLocks noGrp="1"/>
          </p:cNvSpPr>
          <p:nvPr>
            <p:ph type="sldNum" sz="quarter" idx="5"/>
          </p:nvPr>
        </p:nvSpPr>
        <p:spPr>
          <a:noFill/>
        </p:spPr>
        <p:txBody>
          <a:bodyPr/>
          <a:lstStyle/>
          <a:p>
            <a:fld id="{CD41B7A1-2D8C-4EA9-A3A8-5028E9021164}" type="slidenum">
              <a:rPr lang="en-US" smtClean="0">
                <a:latin typeface="Arial" charset="0"/>
              </a:rPr>
              <a:pPr/>
              <a:t>66</a:t>
            </a:fld>
            <a:endParaRPr lang="en-US">
              <a:latin typeface="Arial" charset="0"/>
            </a:endParaRPr>
          </a:p>
        </p:txBody>
      </p:sp>
    </p:spTree>
    <p:extLst>
      <p:ext uri="{BB962C8B-B14F-4D97-AF65-F5344CB8AC3E}">
        <p14:creationId xmlns:p14="http://schemas.microsoft.com/office/powerpoint/2010/main" val="36676094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endParaRPr lang="en-US">
              <a:latin typeface="Arial" charset="0"/>
            </a:endParaRPr>
          </a:p>
        </p:txBody>
      </p:sp>
      <p:sp>
        <p:nvSpPr>
          <p:cNvPr id="50180" name="Slide Number Placeholder 3"/>
          <p:cNvSpPr>
            <a:spLocks noGrp="1"/>
          </p:cNvSpPr>
          <p:nvPr>
            <p:ph type="sldNum" sz="quarter" idx="5"/>
          </p:nvPr>
        </p:nvSpPr>
        <p:spPr>
          <a:noFill/>
        </p:spPr>
        <p:txBody>
          <a:bodyPr/>
          <a:lstStyle/>
          <a:p>
            <a:fld id="{CD41B7A1-2D8C-4EA9-A3A8-5028E9021164}" type="slidenum">
              <a:rPr lang="en-US" smtClean="0">
                <a:latin typeface="Arial" charset="0"/>
              </a:rPr>
              <a:pPr/>
              <a:t>67</a:t>
            </a:fld>
            <a:endParaRPr lang="en-US">
              <a:latin typeface="Arial" charset="0"/>
            </a:endParaRPr>
          </a:p>
        </p:txBody>
      </p:sp>
    </p:spTree>
    <p:extLst>
      <p:ext uri="{BB962C8B-B14F-4D97-AF65-F5344CB8AC3E}">
        <p14:creationId xmlns:p14="http://schemas.microsoft.com/office/powerpoint/2010/main" val="29755318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endParaRPr lang="en-US">
              <a:latin typeface="Arial" charset="0"/>
            </a:endParaRPr>
          </a:p>
        </p:txBody>
      </p:sp>
      <p:sp>
        <p:nvSpPr>
          <p:cNvPr id="50180" name="Slide Number Placeholder 3"/>
          <p:cNvSpPr>
            <a:spLocks noGrp="1"/>
          </p:cNvSpPr>
          <p:nvPr>
            <p:ph type="sldNum" sz="quarter" idx="5"/>
          </p:nvPr>
        </p:nvSpPr>
        <p:spPr>
          <a:noFill/>
        </p:spPr>
        <p:txBody>
          <a:bodyPr/>
          <a:lstStyle/>
          <a:p>
            <a:fld id="{CD41B7A1-2D8C-4EA9-A3A8-5028E9021164}" type="slidenum">
              <a:rPr lang="en-US" smtClean="0">
                <a:latin typeface="Arial" charset="0"/>
              </a:rPr>
              <a:pPr/>
              <a:t>68</a:t>
            </a:fld>
            <a:endParaRPr lang="en-US">
              <a:latin typeface="Arial" charset="0"/>
            </a:endParaRPr>
          </a:p>
        </p:txBody>
      </p:sp>
    </p:spTree>
    <p:extLst>
      <p:ext uri="{BB962C8B-B14F-4D97-AF65-F5344CB8AC3E}">
        <p14:creationId xmlns:p14="http://schemas.microsoft.com/office/powerpoint/2010/main" val="3224839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endParaRPr lang="en-US">
              <a:latin typeface="Arial" charset="0"/>
            </a:endParaRPr>
          </a:p>
        </p:txBody>
      </p:sp>
      <p:sp>
        <p:nvSpPr>
          <p:cNvPr id="50180" name="Slide Number Placeholder 3"/>
          <p:cNvSpPr>
            <a:spLocks noGrp="1"/>
          </p:cNvSpPr>
          <p:nvPr>
            <p:ph type="sldNum" sz="quarter" idx="5"/>
          </p:nvPr>
        </p:nvSpPr>
        <p:spPr>
          <a:noFill/>
        </p:spPr>
        <p:txBody>
          <a:bodyPr/>
          <a:lstStyle/>
          <a:p>
            <a:fld id="{CD41B7A1-2D8C-4EA9-A3A8-5028E9021164}" type="slidenum">
              <a:rPr lang="en-US" smtClean="0">
                <a:latin typeface="Arial" charset="0"/>
              </a:rPr>
              <a:pPr/>
              <a:t>69</a:t>
            </a:fld>
            <a:endParaRPr lang="en-US">
              <a:latin typeface="Arial" charset="0"/>
            </a:endParaRPr>
          </a:p>
        </p:txBody>
      </p:sp>
    </p:spTree>
    <p:extLst>
      <p:ext uri="{BB962C8B-B14F-4D97-AF65-F5344CB8AC3E}">
        <p14:creationId xmlns:p14="http://schemas.microsoft.com/office/powerpoint/2010/main" val="29008047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endParaRPr lang="en-US">
              <a:latin typeface="Arial" charset="0"/>
            </a:endParaRPr>
          </a:p>
        </p:txBody>
      </p:sp>
      <p:sp>
        <p:nvSpPr>
          <p:cNvPr id="50180" name="Slide Number Placeholder 3"/>
          <p:cNvSpPr>
            <a:spLocks noGrp="1"/>
          </p:cNvSpPr>
          <p:nvPr>
            <p:ph type="sldNum" sz="quarter" idx="5"/>
          </p:nvPr>
        </p:nvSpPr>
        <p:spPr>
          <a:noFill/>
        </p:spPr>
        <p:txBody>
          <a:bodyPr/>
          <a:lstStyle/>
          <a:p>
            <a:fld id="{CD41B7A1-2D8C-4EA9-A3A8-5028E9021164}" type="slidenum">
              <a:rPr lang="en-US" smtClean="0">
                <a:latin typeface="Arial" charset="0"/>
              </a:rPr>
              <a:pPr/>
              <a:t>70</a:t>
            </a:fld>
            <a:endParaRPr lang="en-US">
              <a:latin typeface="Arial" charset="0"/>
            </a:endParaRPr>
          </a:p>
        </p:txBody>
      </p:sp>
    </p:spTree>
    <p:extLst>
      <p:ext uri="{BB962C8B-B14F-4D97-AF65-F5344CB8AC3E}">
        <p14:creationId xmlns:p14="http://schemas.microsoft.com/office/powerpoint/2010/main" val="42239052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25F9626-977A-E241-A3A6-FC2037AAB3B0}"/>
              </a:ext>
            </a:extLst>
          </p:cNvPr>
          <p:cNvSpPr>
            <a:spLocks noGrp="1" noChangeArrowheads="1"/>
          </p:cNvSpPr>
          <p:nvPr>
            <p:ph type="sldNum" sz="quarter" idx="5"/>
          </p:nvPr>
        </p:nvSpPr>
        <p:spPr>
          <a:ln/>
        </p:spPr>
        <p:txBody>
          <a:bodyPr/>
          <a:lstStyle/>
          <a:p>
            <a:fld id="{881B7F29-2E55-CF47-8AC3-5FAA7F2D5D39}" type="slidenum">
              <a:rPr lang="en-US" altLang="en-US"/>
              <a:pPr/>
              <a:t>75</a:t>
            </a:fld>
            <a:endParaRPr lang="en-US" altLang="en-US"/>
          </a:p>
        </p:txBody>
      </p:sp>
      <p:sp>
        <p:nvSpPr>
          <p:cNvPr id="72706" name="Rectangle 2">
            <a:extLst>
              <a:ext uri="{FF2B5EF4-FFF2-40B4-BE49-F238E27FC236}">
                <a16:creationId xmlns:a16="http://schemas.microsoft.com/office/drawing/2014/main" id="{2356BA1F-A05A-4B4B-A7B1-354660C4D174}"/>
              </a:ext>
            </a:extLst>
          </p:cNvPr>
          <p:cNvSpPr>
            <a:spLocks noGrp="1" noRot="1" noChangeAspect="1" noChangeArrowheads="1" noTextEdit="1"/>
          </p:cNvSpPr>
          <p:nvPr>
            <p:ph type="sldImg"/>
          </p:nvPr>
        </p:nvSpPr>
        <p:spPr>
          <a:ln/>
        </p:spPr>
      </p:sp>
      <p:sp>
        <p:nvSpPr>
          <p:cNvPr id="72707" name="Rectangle 3">
            <a:extLst>
              <a:ext uri="{FF2B5EF4-FFF2-40B4-BE49-F238E27FC236}">
                <a16:creationId xmlns:a16="http://schemas.microsoft.com/office/drawing/2014/main" id="{544FA9B1-37C3-AB49-A2F8-A2C05DA06F5B}"/>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0828957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endParaRPr lang="en-US">
              <a:latin typeface="Arial" charset="0"/>
            </a:endParaRPr>
          </a:p>
        </p:txBody>
      </p:sp>
      <p:sp>
        <p:nvSpPr>
          <p:cNvPr id="50180" name="Slide Number Placeholder 3"/>
          <p:cNvSpPr>
            <a:spLocks noGrp="1"/>
          </p:cNvSpPr>
          <p:nvPr>
            <p:ph type="sldNum" sz="quarter" idx="5"/>
          </p:nvPr>
        </p:nvSpPr>
        <p:spPr>
          <a:noFill/>
        </p:spPr>
        <p:txBody>
          <a:bodyPr/>
          <a:lstStyle/>
          <a:p>
            <a:fld id="{CD41B7A1-2D8C-4EA9-A3A8-5028E9021164}" type="slidenum">
              <a:rPr lang="en-US" smtClean="0">
                <a:latin typeface="Arial" charset="0"/>
              </a:rPr>
              <a:pPr/>
              <a:t>76</a:t>
            </a:fld>
            <a:endParaRPr lang="en-US">
              <a:latin typeface="Arial" charset="0"/>
            </a:endParaRPr>
          </a:p>
        </p:txBody>
      </p:sp>
    </p:spTree>
    <p:extLst>
      <p:ext uri="{BB962C8B-B14F-4D97-AF65-F5344CB8AC3E}">
        <p14:creationId xmlns:p14="http://schemas.microsoft.com/office/powerpoint/2010/main" val="41379264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First, they both leverage reward signals to inform recommendation, second, they were both led by interns.</a:t>
            </a:r>
            <a:endParaRPr lang="en-US" dirty="0"/>
          </a:p>
          <a:p>
            <a:endParaRPr lang="en-US" dirty="0"/>
          </a:p>
        </p:txBody>
      </p:sp>
      <p:sp>
        <p:nvSpPr>
          <p:cNvPr id="4" name="Slide Number Placeholder 3"/>
          <p:cNvSpPr>
            <a:spLocks noGrp="1"/>
          </p:cNvSpPr>
          <p:nvPr>
            <p:ph type="sldNum" sz="quarter" idx="5"/>
          </p:nvPr>
        </p:nvSpPr>
        <p:spPr/>
        <p:txBody>
          <a:bodyPr/>
          <a:lstStyle/>
          <a:p>
            <a:fld id="{706CC07E-388A-7B4B-A5AA-B4671D238D5E}" type="slidenum">
              <a:rPr lang="en-US" smtClean="0"/>
              <a:t>77</a:t>
            </a:fld>
            <a:endParaRPr lang="en-US"/>
          </a:p>
        </p:txBody>
      </p:sp>
    </p:spTree>
    <p:extLst>
      <p:ext uri="{BB962C8B-B14F-4D97-AF65-F5344CB8AC3E}">
        <p14:creationId xmlns:p14="http://schemas.microsoft.com/office/powerpoint/2010/main" val="25445266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0853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noRot="1" noChangeAspect="1"/>
          </p:cNvSpPr>
          <p:nvPr>
            <p:ph type="sldImg"/>
          </p:nvPr>
        </p:nvSpPr>
        <p:spPr>
          <a:prstGeom prst="rect">
            <a:avLst/>
          </a:prstGeom>
        </p:spPr>
        <p:txBody>
          <a:bodyPr/>
          <a:lstStyle/>
          <a:p>
            <a:endParaRPr/>
          </a:p>
        </p:txBody>
      </p:sp>
      <p:sp>
        <p:nvSpPr>
          <p:cNvPr id="319" name="Shape 319"/>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Unlike other IRL research, which learns from imitation to recreate expert moves, we </a:t>
            </a:r>
            <a:r>
              <a:rPr lang="en-US" sz="2200" b="1" i="1" dirty="0">
                <a:effectLst/>
                <a:latin typeface="Helvetica Neue"/>
                <a:ea typeface="Helvetica Neue"/>
                <a:cs typeface="Helvetica Neue"/>
                <a:sym typeface="Helvetica Neue"/>
              </a:rPr>
              <a:t>learn from mimicry</a:t>
            </a:r>
            <a:r>
              <a:rPr lang="en-US" sz="2200" dirty="0">
                <a:effectLst/>
                <a:latin typeface="Helvetica Neue"/>
                <a:ea typeface="Helvetica Neue"/>
                <a:cs typeface="Helvetica Neue"/>
                <a:sym typeface="Helvetica Neue"/>
              </a:rPr>
              <a:t> to capture and analyze a model of human behavior. </a:t>
            </a:r>
          </a:p>
          <a:p>
            <a:endParaRPr lang="en-US" sz="2200" dirty="0">
              <a:effectLst/>
              <a:latin typeface="Helvetica Neue"/>
              <a:ea typeface="Helvetica Neue"/>
              <a:cs typeface="Helvetica Neue"/>
              <a:sym typeface="Helvetica Neue"/>
            </a:endParaRPr>
          </a:p>
          <a:p>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To model human behavior from ambient sensor data, we propose an approach that is based on inverse reinforcement learning (IRL).</a:t>
            </a:r>
          </a:p>
          <a:p>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IRL is a machine learning technique that mimics observed behavior. In this study, our proposed algorithm mimics the behavior of a smart home resident based on sensor-observed navigation patterns within a home environment. </a:t>
            </a:r>
          </a:p>
          <a:p>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Unlike other IRL research, which learns from imitation to recreate expert moves, we </a:t>
            </a:r>
            <a:r>
              <a:rPr lang="en-US" sz="2200" b="1" i="1" dirty="0">
                <a:effectLst/>
                <a:latin typeface="Helvetica Neue"/>
                <a:ea typeface="Helvetica Neue"/>
                <a:cs typeface="Helvetica Neue"/>
                <a:sym typeface="Helvetica Neue"/>
              </a:rPr>
              <a:t>learn from mimicry</a:t>
            </a:r>
            <a:r>
              <a:rPr lang="en-US" sz="2200" dirty="0">
                <a:effectLst/>
                <a:latin typeface="Helvetica Neue"/>
                <a:ea typeface="Helvetica Neue"/>
                <a:cs typeface="Helvetica Neue"/>
                <a:sym typeface="Helvetica Neue"/>
              </a:rPr>
              <a:t> to capture and analyze a model of human behavior. </a:t>
            </a:r>
          </a:p>
          <a:p>
            <a:endParaRPr lang="en-US" sz="2200" dirty="0">
              <a:effectLst/>
              <a:latin typeface="Helvetica Neue"/>
              <a:ea typeface="Helvetica Neue"/>
              <a:cs typeface="Helvetica Neue"/>
              <a:sym typeface="Helvetica Neue"/>
            </a:endParaRPr>
          </a:p>
          <a:p>
            <a:r>
              <a:rPr lang="en-US" sz="2200" b="0" i="0" u="none" strike="noStrike" dirty="0">
                <a:effectLst/>
                <a:latin typeface="Helvetica Neue"/>
                <a:ea typeface="Helvetica Neue"/>
                <a:cs typeface="Helvetica Neue"/>
                <a:sym typeface="Helvetica Neue"/>
              </a:rPr>
              <a:t>Note: the significance of learning the rewards: learn the preference differences on different subgroups. </a:t>
            </a: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 </a:t>
            </a:r>
          </a:p>
          <a:p>
            <a:endParaRPr dirty="0"/>
          </a:p>
        </p:txBody>
      </p:sp>
    </p:spTree>
    <p:extLst>
      <p:ext uri="{BB962C8B-B14F-4D97-AF65-F5344CB8AC3E}">
        <p14:creationId xmlns:p14="http://schemas.microsoft.com/office/powerpoint/2010/main" val="3809435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39445E7-DA8D-2641-9AD7-CEA3511A27BE}"/>
              </a:ext>
            </a:extLst>
          </p:cNvPr>
          <p:cNvSpPr>
            <a:spLocks noGrp="1" noChangeArrowheads="1"/>
          </p:cNvSpPr>
          <p:nvPr>
            <p:ph type="sldNum" sz="quarter" idx="5"/>
          </p:nvPr>
        </p:nvSpPr>
        <p:spPr>
          <a:ln/>
        </p:spPr>
        <p:txBody>
          <a:bodyPr/>
          <a:lstStyle/>
          <a:p>
            <a:fld id="{44FB0437-0440-0F45-AE05-145DCCF6A938}" type="slidenum">
              <a:rPr lang="en-US" altLang="en-US"/>
              <a:pPr/>
              <a:t>30</a:t>
            </a:fld>
            <a:endParaRPr lang="en-US" altLang="en-US"/>
          </a:p>
        </p:txBody>
      </p:sp>
      <p:sp>
        <p:nvSpPr>
          <p:cNvPr id="70658" name="Rectangle 2">
            <a:extLst>
              <a:ext uri="{FF2B5EF4-FFF2-40B4-BE49-F238E27FC236}">
                <a16:creationId xmlns:a16="http://schemas.microsoft.com/office/drawing/2014/main" id="{FA642889-E08C-354E-A27F-7B0252811E5F}"/>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E32A9A21-725F-F344-8B7D-99EBE1FD5162}"/>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noRot="1" noChangeAspect="1"/>
          </p:cNvSpPr>
          <p:nvPr>
            <p:ph type="sldImg"/>
          </p:nvPr>
        </p:nvSpPr>
        <p:spPr>
          <a:prstGeom prst="rect">
            <a:avLst/>
          </a:prstGeom>
        </p:spPr>
        <p:txBody>
          <a:bodyPr/>
          <a:lstStyle/>
          <a:p>
            <a:endParaRPr/>
          </a:p>
        </p:txBody>
      </p:sp>
      <p:sp>
        <p:nvSpPr>
          <p:cNvPr id="319" name="Shape 319"/>
          <p:cNvSpPr>
            <a:spLocks noGrp="1"/>
          </p:cNvSpPr>
          <p:nvPr>
            <p:ph type="body" sz="quarter" idx="1"/>
          </p:nvPr>
        </p:nvSpPr>
        <p:spPr>
          <a:prstGeom prst="rect">
            <a:avLst/>
          </a:prstGeom>
        </p:spPr>
        <p:txBody>
          <a:bodyPr/>
          <a:lstStyle/>
          <a:p>
            <a:r>
              <a:rPr lang="en-US" dirty="0"/>
              <a:t>Table is the features: </a:t>
            </a:r>
          </a:p>
          <a:p>
            <a:r>
              <a:rPr lang="en-US" sz="2200" dirty="0">
                <a:effectLst/>
                <a:latin typeface="Helvetica Neue"/>
                <a:ea typeface="Helvetica Neue"/>
                <a:cs typeface="Helvetica Neue"/>
                <a:sym typeface="Helvetica Neue"/>
              </a:rPr>
              <a:t>feature names prefixed by “d</a:t>
            </a:r>
            <a:r>
              <a:rPr lang="en-US" dirty="0">
                <a:effectLst/>
              </a:rPr>
              <a:t> : </a:t>
            </a:r>
            <a:r>
              <a:rPr lang="en-US" sz="2200" dirty="0">
                <a:effectLst/>
                <a:latin typeface="Helvetica Neue"/>
                <a:ea typeface="Helvetica Neue"/>
                <a:cs typeface="Helvetica Neue"/>
                <a:sym typeface="Helvetica Neue"/>
              </a:rPr>
              <a:t>the duration that the resident stays at a location</a:t>
            </a:r>
          </a:p>
          <a:p>
            <a:r>
              <a:rPr lang="en-US" sz="2200" dirty="0">
                <a:effectLst/>
                <a:latin typeface="Helvetica Neue"/>
                <a:ea typeface="Helvetica Neue"/>
                <a:cs typeface="Helvetica Neue"/>
                <a:sym typeface="Helvetica Neue"/>
              </a:rPr>
              <a:t>feature names prefixed by “o_”: the overall activity/movement level at a location</a:t>
            </a:r>
            <a:endParaRPr lang="en-US" dirty="0">
              <a:effectLst/>
            </a:endParaRPr>
          </a:p>
        </p:txBody>
      </p:sp>
    </p:spTree>
    <p:extLst>
      <p:ext uri="{BB962C8B-B14F-4D97-AF65-F5344CB8AC3E}">
        <p14:creationId xmlns:p14="http://schemas.microsoft.com/office/powerpoint/2010/main" val="5199720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noRot="1" noChangeAspect="1"/>
          </p:cNvSpPr>
          <p:nvPr>
            <p:ph type="sldImg"/>
          </p:nvPr>
        </p:nvSpPr>
        <p:spPr>
          <a:prstGeom prst="rect">
            <a:avLst/>
          </a:prstGeom>
        </p:spPr>
        <p:txBody>
          <a:bodyPr/>
          <a:lstStyle/>
          <a:p>
            <a:endParaRPr/>
          </a:p>
        </p:txBody>
      </p:sp>
      <p:sp>
        <p:nvSpPr>
          <p:cNvPr id="319" name="Shape 319"/>
          <p:cNvSpPr>
            <a:spLocks noGrp="1"/>
          </p:cNvSpPr>
          <p:nvPr>
            <p:ph type="body" sz="quarter" idx="1"/>
          </p:nvPr>
        </p:nvSpPr>
        <p:spPr>
          <a:prstGeom prst="rect">
            <a:avLst/>
          </a:prstGeom>
        </p:spPr>
        <p:txBody>
          <a:bodyPr/>
          <a:lstStyle/>
          <a:p>
            <a:endParaRPr lang="en-US" dirty="0"/>
          </a:p>
          <a:p>
            <a:r>
              <a:rPr lang="en-US" dirty="0"/>
              <a:t>IRL is an optimization problem. To solve it, there are two steps:</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1. </a:t>
            </a:r>
            <a:r>
              <a:rPr lang="en-US" sz="2200" dirty="0">
                <a:effectLst/>
                <a:latin typeface="Helvetica Neue"/>
                <a:ea typeface="Helvetica Neue"/>
                <a:cs typeface="Helvetica Neue"/>
                <a:sym typeface="Helvetica Neue"/>
              </a:rPr>
              <a:t>introducing Lagrange multipliers to have a </a:t>
            </a:r>
            <a:r>
              <a:rPr lang="en-US" sz="2200" dirty="0" err="1">
                <a:effectLst/>
                <a:latin typeface="Helvetica Neue"/>
                <a:ea typeface="Helvetica Neue"/>
                <a:cs typeface="Helvetica Neue"/>
                <a:sym typeface="Helvetica Neue"/>
              </a:rPr>
              <a:t>Lagrangian</a:t>
            </a:r>
            <a:r>
              <a:rPr lang="en-US" sz="2200" dirty="0">
                <a:effectLst/>
                <a:latin typeface="Helvetica Neue"/>
                <a:ea typeface="Helvetica Neue"/>
                <a:cs typeface="Helvetica Neue"/>
                <a:sym typeface="Helvetica Neue"/>
              </a:rPr>
              <a:t> </a:t>
            </a:r>
            <a:endParaRPr lang="en-US" dirty="0"/>
          </a:p>
          <a:p>
            <a:r>
              <a:rPr lang="en-US" dirty="0"/>
              <a:t>2. </a:t>
            </a:r>
            <a:r>
              <a:rPr lang="en-US" sz="2200" dirty="0">
                <a:effectLst/>
                <a:latin typeface="Helvetica Neue"/>
                <a:ea typeface="Helvetica Neue"/>
                <a:cs typeface="Helvetica Neue"/>
                <a:sym typeface="Helvetica Neue"/>
              </a:rPr>
              <a:t>solving a Lagrange dual function g </a:t>
            </a:r>
          </a:p>
          <a:p>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Note: \hat{\partial} g(\theta) is the gradient of the dual function g.  </a:t>
            </a:r>
          </a:p>
          <a:p>
            <a:endParaRPr lang="en-US" dirty="0"/>
          </a:p>
          <a:p>
            <a:r>
              <a:rPr lang="en-US" sz="2200" dirty="0">
                <a:effectLst/>
                <a:latin typeface="Helvetica Neue"/>
                <a:ea typeface="Helvetica Neue"/>
                <a:cs typeface="Helvetica Neue"/>
                <a:sym typeface="Helvetica Neue"/>
              </a:rPr>
              <a:t>\hat{\partial} g(\theta) : gradient estimation based on trajectories. </a:t>
            </a:r>
          </a:p>
          <a:p>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1. \hat{</a:t>
            </a:r>
            <a:r>
              <a:rPr lang="en-US" sz="2200" dirty="0" err="1">
                <a:effectLst/>
                <a:latin typeface="Helvetica Neue"/>
                <a:ea typeface="Helvetica Neue"/>
                <a:cs typeface="Helvetica Neue"/>
                <a:sym typeface="Helvetica Neue"/>
              </a:rPr>
              <a:t>u_i</a:t>
            </a:r>
            <a:r>
              <a:rPr lang="en-US" sz="2200" dirty="0">
                <a:effectLst/>
                <a:latin typeface="Helvetica Neue"/>
                <a:ea typeface="Helvetica Neue"/>
                <a:cs typeface="Helvetica Neue"/>
                <a:sym typeface="Helvetica Neue"/>
              </a:rPr>
              <a:t>}: feature expectations</a:t>
            </a:r>
          </a:p>
          <a:p>
            <a:r>
              <a:rPr lang="en-US" sz="2200" dirty="0">
                <a:effectLst/>
                <a:latin typeface="Helvetica Neue"/>
                <a:ea typeface="Helvetica Neue"/>
                <a:cs typeface="Helvetica Neue"/>
                <a:sym typeface="Helvetica Neue"/>
              </a:rPr>
              <a:t>2. </a:t>
            </a:r>
            <a:r>
              <a:rPr lang="en-US" sz="2200" dirty="0" err="1">
                <a:effectLst/>
                <a:latin typeface="Helvetica Neue"/>
                <a:ea typeface="Helvetica Neue"/>
                <a:cs typeface="Helvetica Neue"/>
                <a:sym typeface="Helvetica Neue"/>
              </a:rPr>
              <a:t>A_tran</a:t>
            </a:r>
            <a:r>
              <a:rPr lang="en-US" sz="2200" dirty="0">
                <a:effectLst/>
                <a:latin typeface="Helvetica Neue"/>
                <a:ea typeface="Helvetica Neue"/>
                <a:cs typeface="Helvetica Neue"/>
                <a:sym typeface="Helvetica Neue"/>
              </a:rPr>
              <a:t>: join probability of the actions executed on the states in trajectories. </a:t>
            </a:r>
          </a:p>
          <a:p>
            <a:endParaRPr dirty="0"/>
          </a:p>
        </p:txBody>
      </p:sp>
    </p:spTree>
    <p:extLst>
      <p:ext uri="{BB962C8B-B14F-4D97-AF65-F5344CB8AC3E}">
        <p14:creationId xmlns:p14="http://schemas.microsoft.com/office/powerpoint/2010/main" val="40469697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noRot="1" noChangeAspect="1"/>
          </p:cNvSpPr>
          <p:nvPr>
            <p:ph type="sldImg"/>
          </p:nvPr>
        </p:nvSpPr>
        <p:spPr>
          <a:prstGeom prst="rect">
            <a:avLst/>
          </a:prstGeom>
        </p:spPr>
        <p:txBody>
          <a:bodyPr/>
          <a:lstStyle/>
          <a:p>
            <a:endParaRPr/>
          </a:p>
        </p:txBody>
      </p:sp>
      <p:sp>
        <p:nvSpPr>
          <p:cNvPr id="319" name="Shape 319"/>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i="0" dirty="0">
                <a:effectLst/>
                <a:latin typeface="Helvetica Neue"/>
                <a:ea typeface="Helvetica Neue"/>
                <a:cs typeface="Helvetica Neue"/>
                <a:sym typeface="Helvetica Neue"/>
              </a:rPr>
              <a:t>Talk about the purposes of the experiments. What we hope IRL is doing and what we hope to find?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i="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i="0" dirty="0">
                <a:effectLst/>
                <a:latin typeface="Helvetica Neue"/>
                <a:ea typeface="Helvetica Neue"/>
                <a:cs typeface="Helvetica Neue"/>
                <a:sym typeface="Helvetica Neue"/>
              </a:rPr>
              <a:t>We analyze movement-based behavior data collected in 8 smart homes. The table provides a summary of the eight homes.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i="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i="0" dirty="0">
                <a:effectLst/>
                <a:latin typeface="Helvetica Neue"/>
                <a:ea typeface="Helvetica Neue"/>
                <a:cs typeface="Helvetica Neue"/>
                <a:sym typeface="Helvetica Neue"/>
              </a:rPr>
              <a:t>To facilitate comparative analysis between population sub-groups, we selected four homes with </a:t>
            </a:r>
          </a:p>
          <a:p>
            <a:pPr marL="0" marR="0" lvl="0" indent="0" defTabSz="457200" eaLnBrk="1" fontAlgn="auto" latinLnBrk="0" hangingPunct="1">
              <a:lnSpc>
                <a:spcPct val="117999"/>
              </a:lnSpc>
              <a:spcBef>
                <a:spcPts val="0"/>
              </a:spcBef>
              <a:spcAft>
                <a:spcPts val="0"/>
              </a:spcAft>
              <a:buClrTx/>
              <a:buSzTx/>
              <a:buFontTx/>
              <a:buNone/>
              <a:tabLst/>
              <a:defRPr/>
            </a:pPr>
            <a:r>
              <a:rPr lang="en-US" sz="2200" b="1" i="1" dirty="0">
                <a:effectLst/>
                <a:latin typeface="Helvetica Neue"/>
                <a:ea typeface="Helvetica Neue"/>
                <a:cs typeface="Helvetica Neue"/>
                <a:sym typeface="Helvetica Neue"/>
              </a:rPr>
              <a:t>1. </a:t>
            </a:r>
            <a:r>
              <a:rPr lang="en-US" sz="2200" i="0" dirty="0">
                <a:effectLst/>
                <a:latin typeface="Helvetica Neue"/>
                <a:ea typeface="Helvetica Neue"/>
                <a:cs typeface="Helvetica Neue"/>
                <a:sym typeface="Helvetica Neue"/>
              </a:rPr>
              <a:t>four homes with older adult residents who are </a:t>
            </a:r>
            <a:r>
              <a:rPr lang="en-US" sz="2200" b="1" i="1" dirty="0">
                <a:effectLst/>
                <a:latin typeface="Helvetica Neue"/>
                <a:ea typeface="Helvetica Neue"/>
                <a:cs typeface="Helvetica Neue"/>
                <a:sym typeface="Helvetica Neue"/>
              </a:rPr>
              <a:t>experiencing cognitive decline.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sz="2200" i="0" dirty="0">
                <a:effectLst/>
                <a:latin typeface="Helvetica Neue"/>
                <a:ea typeface="Helvetica Neue"/>
                <a:cs typeface="Helvetica Neue"/>
                <a:sym typeface="Helvetica Neue"/>
              </a:rPr>
              <a:t>2. </a:t>
            </a:r>
            <a:r>
              <a:rPr lang="en-US" sz="2200" b="1" i="1" dirty="0">
                <a:effectLst/>
                <a:latin typeface="Helvetica Neue"/>
                <a:ea typeface="Helvetica Neue"/>
                <a:cs typeface="Helvetica Neue"/>
                <a:sym typeface="Helvetica Neue"/>
              </a:rPr>
              <a:t>older adult residents who are diagnosed as cognitively healthy </a:t>
            </a:r>
            <a:endParaRPr lang="en-US" sz="2200" i="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dirty="0"/>
          </a:p>
        </p:txBody>
      </p:sp>
    </p:spTree>
    <p:extLst>
      <p:ext uri="{BB962C8B-B14F-4D97-AF65-F5344CB8AC3E}">
        <p14:creationId xmlns:p14="http://schemas.microsoft.com/office/powerpoint/2010/main" val="33320389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b="0" i="0" u="none" strike="noStrike" dirty="0">
                <a:effectLst/>
                <a:latin typeface="Helvetica Neue"/>
                <a:ea typeface="Helvetica Neue"/>
                <a:cs typeface="Helvetica Neue"/>
                <a:sym typeface="Helvetica Neue"/>
              </a:rPr>
              <a:t>talk about the purpose of the experiments??</a:t>
            </a:r>
          </a:p>
          <a:p>
            <a:pPr marL="0" marR="0" lvl="0" indent="0" defTabSz="457200" eaLnBrk="1" fontAlgn="auto" latinLnBrk="0" hangingPunct="1">
              <a:lnSpc>
                <a:spcPct val="117999"/>
              </a:lnSpc>
              <a:spcBef>
                <a:spcPts val="0"/>
              </a:spcBef>
              <a:spcAft>
                <a:spcPts val="0"/>
              </a:spcAft>
              <a:buClrTx/>
              <a:buSzTx/>
              <a:buFontTx/>
              <a:buNone/>
              <a:tabLst/>
              <a:defRPr/>
            </a:pPr>
            <a:endParaRPr lang="en-US" sz="2200" b="0" i="0" u="none" strike="noStrike"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b="0" i="0" u="none" strike="noStrike" dirty="0">
                <a:effectLst/>
                <a:latin typeface="Helvetica Neue"/>
                <a:ea typeface="Helvetica Neue"/>
                <a:cs typeface="Helvetica Neue"/>
                <a:sym typeface="Helvetica Neue"/>
              </a:rPr>
              <a:t>learned preference values of each feature</a:t>
            </a:r>
            <a:endParaRPr lang="en-US" sz="2200" i="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i="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i="0" dirty="0">
                <a:effectLst/>
                <a:latin typeface="Helvetica Neue"/>
                <a:ea typeface="Helvetica Neue"/>
                <a:cs typeface="Helvetica Neue"/>
                <a:sym typeface="Helvetica Neue"/>
              </a:rPr>
              <a:t>The figure shows preference values for all subjects, cognitively healthy and those with cognitive decline </a:t>
            </a:r>
            <a:r>
              <a:rPr lang="en-US" sz="2200" dirty="0">
                <a:effectLst/>
                <a:latin typeface="Helvetica Neue"/>
                <a:ea typeface="Helvetica Neue"/>
                <a:cs typeface="Helvetica Neue"/>
                <a:sym typeface="Helvetica Neue"/>
              </a:rPr>
              <a:t>learned using the RRE-IRL algorithm</a:t>
            </a:r>
            <a:r>
              <a:rPr lang="en-US" sz="2200" i="0" dirty="0">
                <a:effectLst/>
                <a:latin typeface="Helvetica Neue"/>
                <a:ea typeface="Helvetica Neue"/>
                <a:cs typeface="Helvetica Neue"/>
                <a:sym typeface="Helvetica Neue"/>
              </a:rPr>
              <a:t>.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i="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i="0" dirty="0">
                <a:effectLst/>
                <a:latin typeface="Helvetica Neue"/>
                <a:ea typeface="Helvetica Neue"/>
                <a:cs typeface="Helvetica Neue"/>
                <a:sym typeface="Helvetica Neue"/>
              </a:rPr>
              <a:t>Overall, the subjects, all of whom are </a:t>
            </a:r>
            <a:r>
              <a:rPr lang="en-US" sz="2200" b="1" i="1" dirty="0">
                <a:effectLst/>
                <a:latin typeface="Helvetica Neue"/>
                <a:ea typeface="Helvetica Neue"/>
                <a:cs typeface="Helvetica Neue"/>
                <a:sym typeface="Helvetica Neue"/>
              </a:rPr>
              <a:t>older adults, </a:t>
            </a:r>
            <a:r>
              <a:rPr lang="en-US" sz="2200" i="0" dirty="0">
                <a:effectLst/>
                <a:latin typeface="Helvetica Neue"/>
                <a:ea typeface="Helvetica Neue"/>
                <a:cs typeface="Helvetica Neue"/>
                <a:sym typeface="Helvetica Neue"/>
              </a:rPr>
              <a:t>show a preference for time spent in a favorite </a:t>
            </a:r>
            <a:r>
              <a:rPr lang="en-US" sz="2200" b="1" i="1" dirty="0">
                <a:effectLst/>
                <a:latin typeface="Helvetica Neue"/>
                <a:ea typeface="Helvetica Neue"/>
                <a:cs typeface="Helvetica Neue"/>
                <a:sym typeface="Helvetica Neue"/>
              </a:rPr>
              <a:t>living room chair and in the hallway transitioning between regions of the home</a:t>
            </a:r>
            <a:r>
              <a:rPr lang="en-US" sz="2200" i="0" dirty="0">
                <a:effectLst/>
                <a:latin typeface="Helvetica Neue"/>
                <a:ea typeface="Helvetica Neue"/>
                <a:cs typeface="Helvetica Neue"/>
                <a:sym typeface="Helvetica Neue"/>
              </a:rPr>
              <a:t>.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i="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i="0" dirty="0">
                <a:effectLst/>
                <a:latin typeface="Helvetica Neue"/>
                <a:ea typeface="Helvetica Neue"/>
                <a:cs typeface="Helvetica Neue"/>
                <a:sym typeface="Helvetica Neue"/>
              </a:rPr>
              <a:t>Much less of an influence on their routine is time spent in </a:t>
            </a:r>
            <a:r>
              <a:rPr lang="en-US" sz="2200" b="1" i="1" dirty="0">
                <a:effectLst/>
                <a:latin typeface="Helvetica Neue"/>
                <a:ea typeface="Helvetica Neue"/>
                <a:cs typeface="Helvetica Neue"/>
                <a:sym typeface="Helvetica Neue"/>
              </a:rPr>
              <a:t>the office chair or at the kitchen sink</a:t>
            </a:r>
            <a:r>
              <a:rPr lang="en-US" sz="2200" i="0" dirty="0">
                <a:effectLst/>
                <a:latin typeface="Helvetica Neue"/>
                <a:ea typeface="Helvetica Neue"/>
                <a:cs typeface="Helvetica Neue"/>
                <a:sym typeface="Helvetica Neue"/>
              </a:rPr>
              <a:t>.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i="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i="0" dirty="0">
                <a:effectLst/>
                <a:latin typeface="Helvetica Neue"/>
                <a:ea typeface="Helvetica Neue"/>
                <a:cs typeface="Helvetica Neue"/>
                <a:sym typeface="Helvetica Neue"/>
              </a:rPr>
              <a:t>The two population subgroups, </a:t>
            </a:r>
            <a:r>
              <a:rPr lang="en-US" sz="2200" b="1" i="1" dirty="0">
                <a:effectLst/>
                <a:latin typeface="Helvetica Neue"/>
                <a:ea typeface="Helvetica Neue"/>
                <a:cs typeface="Helvetica Neue"/>
                <a:sym typeface="Helvetica Neue"/>
              </a:rPr>
              <a:t>cognitively healthy and cognitive decline</a:t>
            </a:r>
            <a:r>
              <a:rPr lang="en-US" sz="2200" i="0" dirty="0">
                <a:effectLst/>
                <a:latin typeface="Helvetica Neue"/>
                <a:ea typeface="Helvetica Neue"/>
                <a:cs typeface="Helvetica Neue"/>
                <a:sym typeface="Helvetica Neue"/>
              </a:rPr>
              <a:t>, differ most greatly in terms of time spent </a:t>
            </a:r>
          </a:p>
          <a:p>
            <a:pPr marL="457200" marR="0" lvl="0" indent="-457200" defTabSz="457200" eaLnBrk="1" fontAlgn="auto" latinLnBrk="0" hangingPunct="1">
              <a:lnSpc>
                <a:spcPct val="117999"/>
              </a:lnSpc>
              <a:spcBef>
                <a:spcPts val="0"/>
              </a:spcBef>
              <a:spcAft>
                <a:spcPts val="0"/>
              </a:spcAft>
              <a:buClrTx/>
              <a:buSzTx/>
              <a:buFontTx/>
              <a:buAutoNum type="arabicPeriod"/>
              <a:tabLst/>
              <a:defRPr/>
            </a:pPr>
            <a:r>
              <a:rPr lang="en-US" sz="2200" i="0" dirty="0">
                <a:effectLst/>
                <a:latin typeface="Helvetica Neue"/>
                <a:ea typeface="Helvetica Neue"/>
                <a:cs typeface="Helvetica Neue"/>
                <a:sym typeface="Helvetica Neue"/>
              </a:rPr>
              <a:t>in the </a:t>
            </a:r>
            <a:r>
              <a:rPr lang="en-US" sz="2200" b="1" i="1" dirty="0">
                <a:effectLst/>
                <a:latin typeface="Helvetica Neue"/>
                <a:ea typeface="Helvetica Neue"/>
                <a:cs typeface="Helvetica Neue"/>
                <a:sym typeface="Helvetica Neue"/>
              </a:rPr>
              <a:t>bedroom</a:t>
            </a:r>
            <a:endParaRPr lang="en-US" sz="2200" b="1" i="0" dirty="0">
              <a:effectLst/>
              <a:latin typeface="Helvetica Neue"/>
              <a:ea typeface="Helvetica Neue"/>
              <a:cs typeface="Helvetica Neue"/>
              <a:sym typeface="Helvetica Neue"/>
            </a:endParaRPr>
          </a:p>
          <a:p>
            <a:pPr marL="457200" marR="0" lvl="0" indent="-457200" defTabSz="457200" eaLnBrk="1" fontAlgn="auto" latinLnBrk="0" hangingPunct="1">
              <a:lnSpc>
                <a:spcPct val="117999"/>
              </a:lnSpc>
              <a:spcBef>
                <a:spcPts val="0"/>
              </a:spcBef>
              <a:spcAft>
                <a:spcPts val="0"/>
              </a:spcAft>
              <a:buClrTx/>
              <a:buSzTx/>
              <a:buFontTx/>
              <a:buAutoNum type="arabicPeriod"/>
              <a:tabLst/>
              <a:defRPr/>
            </a:pPr>
            <a:r>
              <a:rPr lang="en-US" sz="2200" b="1" i="0" dirty="0">
                <a:effectLst/>
                <a:latin typeface="Helvetica Neue"/>
                <a:ea typeface="Helvetica Neue"/>
                <a:cs typeface="Helvetica Neue"/>
                <a:sym typeface="Helvetica Neue"/>
              </a:rPr>
              <a:t>at</a:t>
            </a:r>
            <a:r>
              <a:rPr lang="en-US" sz="2200" i="0" dirty="0">
                <a:effectLst/>
                <a:latin typeface="Helvetica Neue"/>
                <a:ea typeface="Helvetica Neue"/>
                <a:cs typeface="Helvetica Neue"/>
                <a:sym typeface="Helvetica Neue"/>
              </a:rPr>
              <a:t> the </a:t>
            </a:r>
            <a:r>
              <a:rPr lang="en-US" sz="2200" b="1" i="1" dirty="0">
                <a:effectLst/>
                <a:latin typeface="Helvetica Neue"/>
                <a:ea typeface="Helvetica Neue"/>
                <a:cs typeface="Helvetica Neue"/>
                <a:sym typeface="Helvetica Neue"/>
              </a:rPr>
              <a:t>kitchen sink and stove</a:t>
            </a:r>
            <a:r>
              <a:rPr lang="en-US" sz="2200" i="0" dirty="0">
                <a:effectLst/>
                <a:latin typeface="Helvetica Neue"/>
                <a:ea typeface="Helvetica Neue"/>
                <a:cs typeface="Helvetica Neue"/>
                <a:sym typeface="Helvetica Neue"/>
              </a:rPr>
              <a:t>, </a:t>
            </a:r>
          </a:p>
          <a:p>
            <a:pPr marL="457200" marR="0" lvl="0" indent="-457200" defTabSz="457200" eaLnBrk="1" fontAlgn="auto" latinLnBrk="0" hangingPunct="1">
              <a:lnSpc>
                <a:spcPct val="117999"/>
              </a:lnSpc>
              <a:spcBef>
                <a:spcPts val="0"/>
              </a:spcBef>
              <a:spcAft>
                <a:spcPts val="0"/>
              </a:spcAft>
              <a:buClrTx/>
              <a:buSzTx/>
              <a:buFontTx/>
              <a:buAutoNum type="arabicPeriod"/>
              <a:tabLst/>
              <a:defRPr/>
            </a:pPr>
            <a:r>
              <a:rPr lang="en-US" sz="2200" i="0" dirty="0">
                <a:effectLst/>
                <a:latin typeface="Helvetica Neue"/>
                <a:ea typeface="Helvetica Neue"/>
                <a:cs typeface="Helvetica Neue"/>
                <a:sym typeface="Helvetica Neue"/>
              </a:rPr>
              <a:t>in </a:t>
            </a:r>
            <a:r>
              <a:rPr lang="en-US" sz="2200" b="1" i="1" dirty="0">
                <a:effectLst/>
                <a:latin typeface="Helvetica Neue"/>
                <a:ea typeface="Helvetica Neue"/>
                <a:cs typeface="Helvetica Neue"/>
                <a:sym typeface="Helvetica Neue"/>
              </a:rPr>
              <a:t>the living room</a:t>
            </a:r>
            <a:r>
              <a:rPr lang="en-US" sz="2200" i="0" dirty="0">
                <a:effectLst/>
                <a:latin typeface="Helvetica Neue"/>
                <a:ea typeface="Helvetica Neue"/>
                <a:cs typeface="Helvetica Neue"/>
                <a:sym typeface="Helvetica Neue"/>
              </a:rPr>
              <a:t>. </a:t>
            </a:r>
          </a:p>
          <a:p>
            <a:pPr marL="457200" marR="0" lvl="0" indent="-457200" defTabSz="457200" eaLnBrk="1" fontAlgn="auto" latinLnBrk="0" hangingPunct="1">
              <a:lnSpc>
                <a:spcPct val="117999"/>
              </a:lnSpc>
              <a:spcBef>
                <a:spcPts val="0"/>
              </a:spcBef>
              <a:spcAft>
                <a:spcPts val="0"/>
              </a:spcAft>
              <a:buClrTx/>
              <a:buSzTx/>
              <a:buFontTx/>
              <a:buAutoNum type="arabicPeriod"/>
              <a:tabLst/>
              <a:defRPr/>
            </a:pPr>
            <a:endParaRPr lang="en-US" sz="2200" i="0" dirty="0">
              <a:effectLst/>
              <a:latin typeface="Helvetica Neue"/>
              <a:ea typeface="Helvetica Neue"/>
              <a:cs typeface="Helvetica Neue"/>
              <a:sym typeface="Helvetica Neue"/>
            </a:endParaRPr>
          </a:p>
          <a:p>
            <a:pPr marL="457200" marR="0" lvl="0" indent="-457200" defTabSz="457200" eaLnBrk="1" fontAlgn="auto" latinLnBrk="0" hangingPunct="1">
              <a:lnSpc>
                <a:spcPct val="117999"/>
              </a:lnSpc>
              <a:spcBef>
                <a:spcPts val="0"/>
              </a:spcBef>
              <a:spcAft>
                <a:spcPts val="0"/>
              </a:spcAft>
              <a:buClrTx/>
              <a:buSzTx/>
              <a:buFontTx/>
              <a:buAutoNum type="arabicPeriod"/>
              <a:tabLst/>
              <a:defRPr/>
            </a:pPr>
            <a:r>
              <a:rPr lang="en-US" sz="2200" i="0" dirty="0">
                <a:effectLst/>
                <a:latin typeface="Helvetica Neue"/>
                <a:ea typeface="Helvetica Neue"/>
                <a:cs typeface="Helvetica Neue"/>
                <a:sym typeface="Helvetica Neue"/>
              </a:rPr>
              <a:t>Subjects with cognitive decline show stronger preference for time in the bedroom, while cognitively healthy subjects exhibited preference for time in the living room and kitchen. Additionally, cognitively healthy subjects showed a stronger preference for overall activity in area of the monitored areas.</a:t>
            </a:r>
            <a:endParaRPr lang="en-US" sz="2200" i="1" dirty="0">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6975440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First, they both leverage reward signals to inform recommendation, second, they were both led by interns.</a:t>
            </a:r>
            <a:endParaRPr lang="en-US" dirty="0"/>
          </a:p>
          <a:p>
            <a:endParaRPr lang="en-US" dirty="0"/>
          </a:p>
        </p:txBody>
      </p:sp>
      <p:sp>
        <p:nvSpPr>
          <p:cNvPr id="4" name="Slide Number Placeholder 3"/>
          <p:cNvSpPr>
            <a:spLocks noGrp="1"/>
          </p:cNvSpPr>
          <p:nvPr>
            <p:ph type="sldNum" sz="quarter" idx="5"/>
          </p:nvPr>
        </p:nvSpPr>
        <p:spPr/>
        <p:txBody>
          <a:bodyPr/>
          <a:lstStyle/>
          <a:p>
            <a:fld id="{706CC07E-388A-7B4B-A5AA-B4671D238D5E}" type="slidenum">
              <a:rPr lang="en-US" smtClean="0"/>
              <a:t>85</a:t>
            </a:fld>
            <a:endParaRPr lang="en-US"/>
          </a:p>
        </p:txBody>
      </p:sp>
    </p:spTree>
    <p:extLst>
      <p:ext uri="{BB962C8B-B14F-4D97-AF65-F5344CB8AC3E}">
        <p14:creationId xmlns:p14="http://schemas.microsoft.com/office/powerpoint/2010/main" val="12830963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recover a hidden reward function from observed agent demonstrations.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Common example is autonomous driving. U record a driver, apply IRL to uncover the driver’s decision process, and then apply it on novel scenes.</a:t>
            </a:r>
          </a:p>
        </p:txBody>
      </p:sp>
      <p:sp>
        <p:nvSpPr>
          <p:cNvPr id="4" name="Slide Number Placeholder 3"/>
          <p:cNvSpPr>
            <a:spLocks noGrp="1"/>
          </p:cNvSpPr>
          <p:nvPr>
            <p:ph type="sldNum" sz="quarter" idx="5"/>
          </p:nvPr>
        </p:nvSpPr>
        <p:spPr/>
        <p:txBody>
          <a:bodyPr/>
          <a:lstStyle/>
          <a:p>
            <a:fld id="{706CC07E-388A-7B4B-A5AA-B4671D238D5E}" type="slidenum">
              <a:rPr lang="en-US" smtClean="0"/>
              <a:t>86</a:t>
            </a:fld>
            <a:endParaRPr lang="en-US"/>
          </a:p>
        </p:txBody>
      </p:sp>
    </p:spTree>
    <p:extLst>
      <p:ext uri="{BB962C8B-B14F-4D97-AF65-F5344CB8AC3E}">
        <p14:creationId xmlns:p14="http://schemas.microsoft.com/office/powerpoint/2010/main" val="6770455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Recovering the reward is not as easy as it seems. </a:t>
            </a:r>
          </a:p>
          <a:p>
            <a:r>
              <a:rPr lang="en-US" sz="1200" kern="1200" dirty="0">
                <a:solidFill>
                  <a:schemeClr val="tx1"/>
                </a:solidFill>
                <a:effectLst/>
                <a:latin typeface="+mn-lt"/>
                <a:ea typeface="+mn-ea"/>
                <a:cs typeface="+mn-cs"/>
              </a:rPr>
              <a:t>Given a reward function, an agent follows a policy and generates demonstrations. Based on demonstrations, IRL attempts to reverse engineer reward.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Different reward functions could explain the observed demonstrations, making it impossible to identify the true underlying reward function.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Identification issue</a:t>
            </a:r>
          </a:p>
          <a:p>
            <a:endParaRPr lang="en-US" dirty="0"/>
          </a:p>
        </p:txBody>
      </p:sp>
      <p:sp>
        <p:nvSpPr>
          <p:cNvPr id="4" name="Slide Number Placeholder 3"/>
          <p:cNvSpPr>
            <a:spLocks noGrp="1"/>
          </p:cNvSpPr>
          <p:nvPr>
            <p:ph type="sldNum" sz="quarter" idx="5"/>
          </p:nvPr>
        </p:nvSpPr>
        <p:spPr/>
        <p:txBody>
          <a:bodyPr/>
          <a:lstStyle/>
          <a:p>
            <a:fld id="{706CC07E-388A-7B4B-A5AA-B4671D238D5E}" type="slidenum">
              <a:rPr lang="en-US" smtClean="0"/>
              <a:t>87</a:t>
            </a:fld>
            <a:endParaRPr lang="en-US"/>
          </a:p>
        </p:txBody>
      </p:sp>
    </p:spTree>
    <p:extLst>
      <p:ext uri="{BB962C8B-B14F-4D97-AF65-F5344CB8AC3E}">
        <p14:creationId xmlns:p14="http://schemas.microsoft.com/office/powerpoint/2010/main" val="1610917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add the concept of an anchor action for each state: it is an action whose reward is known a priori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key. U may object: it is a restrictive assumption!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turns out it is often naturally satisfied: the action of doing nothing, with 0 reward.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assumption, coupled with our method allows exact identification.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 to notice that we allow the Reward to depend on both s &amp; a, not only on state, as other restrictive IRL methods assume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IRL assumes demonstrations result from an optimal policy. But it is im</a:t>
            </a:r>
            <a:r>
              <a:rPr lang="en-US" dirty="0"/>
              <a:t>practical to assume agents always make the best choice.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06CC07E-388A-7B4B-A5AA-B4671D238D5E}" type="slidenum">
              <a:rPr lang="en-US" smtClean="0"/>
              <a:t>88</a:t>
            </a:fld>
            <a:endParaRPr lang="en-US"/>
          </a:p>
        </p:txBody>
      </p:sp>
    </p:spTree>
    <p:extLst>
      <p:ext uri="{BB962C8B-B14F-4D97-AF65-F5344CB8AC3E}">
        <p14:creationId xmlns:p14="http://schemas.microsoft.com/office/powerpoint/2010/main" val="16125865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remedy that by assuming agents maximize and follow energy based modeling. Under this paradigm, the optimal policy itself is stochastic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Energy based modeling allows for randomness in agent behavior, and is more realistic. Note that other IRL methods require deterministic optimal policy.</a:t>
            </a:r>
          </a:p>
          <a:p>
            <a:r>
              <a:rPr lang="en-US" sz="1200" kern="1200" dirty="0">
                <a:solidFill>
                  <a:schemeClr val="tx1"/>
                </a:solidFill>
                <a:effectLst/>
                <a:latin typeface="+mn-lt"/>
                <a:ea typeface="+mn-ea"/>
                <a:cs typeface="+mn-cs"/>
              </a:rPr>
              <a:t>U can recover the deterministic case by setting alpha = 0</a:t>
            </a:r>
          </a:p>
        </p:txBody>
      </p:sp>
      <p:sp>
        <p:nvSpPr>
          <p:cNvPr id="4" name="Slide Number Placeholder 3"/>
          <p:cNvSpPr>
            <a:spLocks noGrp="1"/>
          </p:cNvSpPr>
          <p:nvPr>
            <p:ph type="sldNum" sz="quarter" idx="5"/>
          </p:nvPr>
        </p:nvSpPr>
        <p:spPr/>
        <p:txBody>
          <a:bodyPr/>
          <a:lstStyle/>
          <a:p>
            <a:fld id="{706CC07E-388A-7B4B-A5AA-B4671D238D5E}" type="slidenum">
              <a:rPr lang="en-US" smtClean="0"/>
              <a:t>89</a:t>
            </a:fld>
            <a:endParaRPr lang="en-US"/>
          </a:p>
        </p:txBody>
      </p:sp>
    </p:spTree>
    <p:extLst>
      <p:ext uri="{BB962C8B-B14F-4D97-AF65-F5344CB8AC3E}">
        <p14:creationId xmlns:p14="http://schemas.microsoft.com/office/powerpoint/2010/main" val="21137060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call our method PQR, as we sequentially estimate Policy, Q-</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 Reward. First step is to estimate policy using any stochastic policy estimator for energy distributions.</a:t>
            </a:r>
          </a:p>
          <a:p>
            <a:r>
              <a:rPr lang="en-US" sz="1200" kern="1200" dirty="0">
                <a:solidFill>
                  <a:schemeClr val="tx1"/>
                </a:solidFill>
                <a:effectLst/>
                <a:latin typeface="+mn-lt"/>
                <a:ea typeface="+mn-ea"/>
                <a:cs typeface="+mn-cs"/>
              </a:rPr>
              <a:t>2</a:t>
            </a:r>
            <a:r>
              <a:rPr lang="en-US" sz="1200" kern="1200" baseline="30000" dirty="0">
                <a:solidFill>
                  <a:schemeClr val="tx1"/>
                </a:solidFill>
                <a:effectLst/>
                <a:latin typeface="+mn-lt"/>
                <a:ea typeface="+mn-ea"/>
                <a:cs typeface="+mn-cs"/>
              </a:rPr>
              <a:t>nd</a:t>
            </a:r>
            <a:r>
              <a:rPr lang="en-US" sz="1200" kern="1200" dirty="0">
                <a:solidFill>
                  <a:schemeClr val="tx1"/>
                </a:solidFill>
                <a:effectLst/>
                <a:latin typeface="+mn-lt"/>
                <a:ea typeface="+mn-ea"/>
                <a:cs typeface="+mn-cs"/>
              </a:rPr>
              <a:t> step is Q-estimation. Here, we run into identification issue, as wrong Q induces wrong R (shaping)</a:t>
            </a:r>
          </a:p>
          <a:p>
            <a:r>
              <a:rPr lang="en-US" sz="1200" kern="1200" dirty="0">
                <a:solidFill>
                  <a:schemeClr val="tx1"/>
                </a:solidFill>
                <a:effectLst/>
                <a:latin typeface="+mn-lt"/>
                <a:ea typeface="+mn-ea"/>
                <a:cs typeface="+mn-cs"/>
              </a:rPr>
              <a:t>We leverage anchor action to solve a fixed point contraction to uniquely estimate Q for anchor actions.</a:t>
            </a:r>
          </a:p>
          <a:p>
            <a:r>
              <a:rPr lang="en-US" sz="1200" kern="1200" dirty="0">
                <a:solidFill>
                  <a:schemeClr val="tx1"/>
                </a:solidFill>
                <a:effectLst/>
                <a:latin typeface="+mn-lt"/>
                <a:ea typeface="+mn-ea"/>
                <a:cs typeface="+mn-cs"/>
              </a:rPr>
              <a:t>As transitions are usually unknown, we use a deep Q-network strategy, on which we apply the contraction repeatedly over demonstrations.</a:t>
            </a:r>
          </a:p>
          <a:p>
            <a:r>
              <a:rPr lang="en-US" sz="1200" kern="1200" dirty="0">
                <a:solidFill>
                  <a:schemeClr val="tx1"/>
                </a:solidFill>
                <a:effectLst/>
                <a:latin typeface="+mn-lt"/>
                <a:ea typeface="+mn-ea"/>
                <a:cs typeface="+mn-cs"/>
              </a:rPr>
              <a:t>Now we have estimates of policy and Q-anchor, which are sufficient to identify Q for all state-action pairs.</a:t>
            </a:r>
          </a:p>
          <a:p>
            <a:r>
              <a:rPr lang="en-US" sz="1200" kern="1200" dirty="0">
                <a:solidFill>
                  <a:schemeClr val="tx1"/>
                </a:solidFill>
                <a:effectLst/>
                <a:latin typeface="+mn-lt"/>
                <a:ea typeface="+mn-ea"/>
                <a:cs typeface="+mn-cs"/>
              </a:rPr>
              <a:t>Final step, using policy &amp; Q-</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 estimates, we can recover reward using supervised learning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More notes:</a:t>
            </a:r>
          </a:p>
          <a:p>
            <a:r>
              <a:rPr lang="en-US" sz="1200" kern="1200" dirty="0">
                <a:solidFill>
                  <a:schemeClr val="tx1"/>
                </a:solidFill>
                <a:effectLst/>
                <a:latin typeface="+mn-lt"/>
                <a:ea typeface="+mn-ea"/>
                <a:cs typeface="+mn-cs"/>
              </a:rPr>
              <a:t>FQI algorithm uses a deep function for QA(s), and implements the operator T by repeatedly leveraging the observed demonstrations. Because contraction expectation is over unknown transitions. </a:t>
            </a:r>
          </a:p>
          <a:p>
            <a:r>
              <a:rPr lang="en-US" sz="1200" kern="1200" dirty="0">
                <a:solidFill>
                  <a:schemeClr val="tx1"/>
                </a:solidFill>
                <a:effectLst/>
                <a:latin typeface="+mn-lt"/>
                <a:ea typeface="+mn-ea"/>
                <a:cs typeface="+mn-cs"/>
              </a:rPr>
              <a:t>Solves it using Q-network strategy. Q is deep net. Apply expectation contraction operator repeatedly on Q-network. For expectation, get it from observed samples (run thru observed samples)</a:t>
            </a:r>
          </a:p>
          <a:p>
            <a:r>
              <a:rPr lang="en-US" sz="1200" kern="1200" dirty="0">
                <a:solidFill>
                  <a:schemeClr val="tx1"/>
                </a:solidFill>
                <a:effectLst/>
                <a:latin typeface="+mn-lt"/>
                <a:ea typeface="+mn-ea"/>
                <a:cs typeface="+mn-cs"/>
              </a:rPr>
              <a:t>Same idea as auto-encoder (with  X &amp; Y changing)</a:t>
            </a:r>
            <a:endParaRPr lang="en-US" dirty="0"/>
          </a:p>
        </p:txBody>
      </p:sp>
      <p:sp>
        <p:nvSpPr>
          <p:cNvPr id="4" name="Slide Number Placeholder 3"/>
          <p:cNvSpPr>
            <a:spLocks noGrp="1"/>
          </p:cNvSpPr>
          <p:nvPr>
            <p:ph type="sldNum" sz="quarter" idx="5"/>
          </p:nvPr>
        </p:nvSpPr>
        <p:spPr/>
        <p:txBody>
          <a:bodyPr/>
          <a:lstStyle/>
          <a:p>
            <a:fld id="{706CC07E-388A-7B4B-A5AA-B4671D238D5E}" type="slidenum">
              <a:rPr lang="en-US" smtClean="0"/>
              <a:t>90</a:t>
            </a:fld>
            <a:endParaRPr lang="en-US"/>
          </a:p>
        </p:txBody>
      </p:sp>
    </p:spTree>
    <p:extLst>
      <p:ext uri="{BB962C8B-B14F-4D97-AF65-F5344CB8AC3E}">
        <p14:creationId xmlns:p14="http://schemas.microsoft.com/office/powerpoint/2010/main" val="3192555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2331C51-9467-3241-BD6B-3110A3E2F565}"/>
              </a:ext>
            </a:extLst>
          </p:cNvPr>
          <p:cNvSpPr>
            <a:spLocks noGrp="1" noChangeArrowheads="1"/>
          </p:cNvSpPr>
          <p:nvPr>
            <p:ph type="sldNum" sz="quarter" idx="5"/>
          </p:nvPr>
        </p:nvSpPr>
        <p:spPr>
          <a:ln/>
        </p:spPr>
        <p:txBody>
          <a:bodyPr/>
          <a:lstStyle/>
          <a:p>
            <a:fld id="{8FA46EF0-143F-4A4D-9AFB-615760DDD693}" type="slidenum">
              <a:rPr lang="en-US" altLang="en-US"/>
              <a:pPr/>
              <a:t>31</a:t>
            </a:fld>
            <a:endParaRPr lang="en-US" altLang="en-US"/>
          </a:p>
        </p:txBody>
      </p:sp>
      <p:sp>
        <p:nvSpPr>
          <p:cNvPr id="71682" name="Rectangle 2">
            <a:extLst>
              <a:ext uri="{FF2B5EF4-FFF2-40B4-BE49-F238E27FC236}">
                <a16:creationId xmlns:a16="http://schemas.microsoft.com/office/drawing/2014/main" id="{4B4E9989-867C-B241-A2CB-C9755879A3C7}"/>
              </a:ext>
            </a:extLst>
          </p:cNvPr>
          <p:cNvSpPr>
            <a:spLocks noGrp="1" noRot="1" noChangeAspect="1" noChangeArrowheads="1" noTextEdit="1"/>
          </p:cNvSpPr>
          <p:nvPr>
            <p:ph type="sldImg"/>
          </p:nvPr>
        </p:nvSpPr>
        <p:spPr>
          <a:ln/>
        </p:spPr>
      </p:sp>
      <p:sp>
        <p:nvSpPr>
          <p:cNvPr id="71683" name="Rectangle 3">
            <a:extLst>
              <a:ext uri="{FF2B5EF4-FFF2-40B4-BE49-F238E27FC236}">
                <a16:creationId xmlns:a16="http://schemas.microsoft.com/office/drawing/2014/main" id="{79A552E3-3FA9-E84D-8621-4F0A0C29AD9A}"/>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1101272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provide non-asymptotic upper bounds on estimation error for PQR. Results show that it performs very well, as compared to other IRL methods.</a:t>
            </a:r>
          </a:p>
          <a:p>
            <a:endParaRPr lang="en-US" dirty="0"/>
          </a:p>
        </p:txBody>
      </p:sp>
      <p:sp>
        <p:nvSpPr>
          <p:cNvPr id="4" name="Slide Number Placeholder 3"/>
          <p:cNvSpPr>
            <a:spLocks noGrp="1"/>
          </p:cNvSpPr>
          <p:nvPr>
            <p:ph type="sldNum" sz="quarter" idx="5"/>
          </p:nvPr>
        </p:nvSpPr>
        <p:spPr/>
        <p:txBody>
          <a:bodyPr/>
          <a:lstStyle/>
          <a:p>
            <a:fld id="{706CC07E-388A-7B4B-A5AA-B4671D238D5E}" type="slidenum">
              <a:rPr lang="en-US" smtClean="0"/>
              <a:t>91</a:t>
            </a:fld>
            <a:endParaRPr lang="en-US"/>
          </a:p>
        </p:txBody>
      </p:sp>
    </p:spTree>
    <p:extLst>
      <p:ext uri="{BB962C8B-B14F-4D97-AF65-F5344CB8AC3E}">
        <p14:creationId xmlns:p14="http://schemas.microsoft.com/office/powerpoint/2010/main" val="41176239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bandit project was led by Ari, and published at KDD’19</a:t>
            </a:r>
          </a:p>
        </p:txBody>
      </p:sp>
      <p:sp>
        <p:nvSpPr>
          <p:cNvPr id="4" name="Slide Number Placeholder 3"/>
          <p:cNvSpPr>
            <a:spLocks noGrp="1"/>
          </p:cNvSpPr>
          <p:nvPr>
            <p:ph type="sldNum" sz="quarter" idx="5"/>
          </p:nvPr>
        </p:nvSpPr>
        <p:spPr/>
        <p:txBody>
          <a:bodyPr/>
          <a:lstStyle/>
          <a:p>
            <a:fld id="{706CC07E-388A-7B4B-A5AA-B4671D238D5E}" type="slidenum">
              <a:rPr lang="en-US" smtClean="0"/>
              <a:t>92</a:t>
            </a:fld>
            <a:endParaRPr lang="en-US"/>
          </a:p>
        </p:txBody>
      </p:sp>
    </p:spTree>
    <p:extLst>
      <p:ext uri="{BB962C8B-B14F-4D97-AF65-F5344CB8AC3E}">
        <p14:creationId xmlns:p14="http://schemas.microsoft.com/office/powerpoint/2010/main" val="18424621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you want to search for an item, but have no idea how to describe it. </a:t>
            </a:r>
            <a:r>
              <a:rPr lang="en-US" sz="1200" b="0" i="0" u="none" strike="noStrike" kern="1200" dirty="0">
                <a:solidFill>
                  <a:schemeClr val="tx1"/>
                </a:solidFill>
                <a:effectLst/>
                <a:latin typeface="+mn-lt"/>
                <a:ea typeface="+mn-ea"/>
                <a:cs typeface="+mn-cs"/>
              </a:rPr>
              <a:t>Jackie </a:t>
            </a:r>
            <a:r>
              <a:rPr lang="en-US" sz="1200" b="0" i="0" u="none" strike="noStrike" kern="1200" dirty="0" err="1">
                <a:solidFill>
                  <a:schemeClr val="tx1"/>
                </a:solidFill>
                <a:effectLst/>
                <a:latin typeface="+mn-lt"/>
                <a:ea typeface="+mn-ea"/>
                <a:cs typeface="+mn-cs"/>
              </a:rPr>
              <a:t>chan</a:t>
            </a:r>
            <a:endParaRPr lang="en-US" dirty="0"/>
          </a:p>
        </p:txBody>
      </p:sp>
      <p:sp>
        <p:nvSpPr>
          <p:cNvPr id="4" name="Slide Number Placeholder 3"/>
          <p:cNvSpPr>
            <a:spLocks noGrp="1"/>
          </p:cNvSpPr>
          <p:nvPr>
            <p:ph type="sldNum" sz="quarter" idx="5"/>
          </p:nvPr>
        </p:nvSpPr>
        <p:spPr/>
        <p:txBody>
          <a:bodyPr/>
          <a:lstStyle/>
          <a:p>
            <a:fld id="{706CC07E-388A-7B4B-A5AA-B4671D238D5E}" type="slidenum">
              <a:rPr lang="en-US" smtClean="0"/>
              <a:t>93</a:t>
            </a:fld>
            <a:endParaRPr lang="en-US"/>
          </a:p>
        </p:txBody>
      </p:sp>
    </p:spTree>
    <p:extLst>
      <p:ext uri="{BB962C8B-B14F-4D97-AF65-F5344CB8AC3E}">
        <p14:creationId xmlns:p14="http://schemas.microsoft.com/office/powerpoint/2010/main" val="17176926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if I give you two choices, you can tell me which one is closer to your target item.</a:t>
            </a:r>
          </a:p>
          <a:p>
            <a:r>
              <a:rPr lang="en-US" dirty="0"/>
              <a:t>In your feature space, distance between star and White ball is smaller than star and Black ball. </a:t>
            </a:r>
          </a:p>
          <a:p>
            <a:r>
              <a:rPr lang="en-US" dirty="0"/>
              <a:t>We can even mathematically represent the P of a user picking item A over B, given target.</a:t>
            </a:r>
          </a:p>
          <a:p>
            <a:r>
              <a:rPr lang="en-US" dirty="0"/>
              <a:t>If I observe a bunch of preference pairs, </a:t>
            </a:r>
            <a:r>
              <a:rPr lang="en-US" sz="1200" kern="1200" dirty="0">
                <a:solidFill>
                  <a:schemeClr val="tx1"/>
                </a:solidFill>
                <a:effectLst/>
                <a:latin typeface="+mn-lt"/>
                <a:ea typeface="+mn-ea"/>
                <a:cs typeface="+mn-cs"/>
              </a:rPr>
              <a:t>I can compute likelihood of an item being the target. Can then sample from it.</a:t>
            </a:r>
          </a:p>
        </p:txBody>
      </p:sp>
      <p:sp>
        <p:nvSpPr>
          <p:cNvPr id="4" name="Slide Number Placeholder 3"/>
          <p:cNvSpPr>
            <a:spLocks noGrp="1"/>
          </p:cNvSpPr>
          <p:nvPr>
            <p:ph type="sldNum" sz="quarter" idx="5"/>
          </p:nvPr>
        </p:nvSpPr>
        <p:spPr/>
        <p:txBody>
          <a:bodyPr/>
          <a:lstStyle/>
          <a:p>
            <a:fld id="{706CC07E-388A-7B4B-A5AA-B4671D238D5E}" type="slidenum">
              <a:rPr lang="en-US" smtClean="0"/>
              <a:t>94</a:t>
            </a:fld>
            <a:endParaRPr lang="en-US"/>
          </a:p>
        </p:txBody>
      </p:sp>
    </p:spTree>
    <p:extLst>
      <p:ext uri="{BB962C8B-B14F-4D97-AF65-F5344CB8AC3E}">
        <p14:creationId xmlns:p14="http://schemas.microsoft.com/office/powerpoint/2010/main" val="18535887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toy adaptive real time search application. Say our feature space has two dimensions. We need to interactively find the target in the user's mind.</a:t>
            </a:r>
          </a:p>
        </p:txBody>
      </p:sp>
      <p:sp>
        <p:nvSpPr>
          <p:cNvPr id="4" name="Slide Number Placeholder 3"/>
          <p:cNvSpPr>
            <a:spLocks noGrp="1"/>
          </p:cNvSpPr>
          <p:nvPr>
            <p:ph type="sldNum" sz="quarter" idx="5"/>
          </p:nvPr>
        </p:nvSpPr>
        <p:spPr/>
        <p:txBody>
          <a:bodyPr/>
          <a:lstStyle/>
          <a:p>
            <a:fld id="{706CC07E-388A-7B4B-A5AA-B4671D238D5E}" type="slidenum">
              <a:rPr lang="en-US" smtClean="0"/>
              <a:t>95</a:t>
            </a:fld>
            <a:endParaRPr lang="en-US"/>
          </a:p>
        </p:txBody>
      </p:sp>
    </p:spTree>
    <p:extLst>
      <p:ext uri="{BB962C8B-B14F-4D97-AF65-F5344CB8AC3E}">
        <p14:creationId xmlns:p14="http://schemas.microsoft.com/office/powerpoint/2010/main" val="6281324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are our items. Target item is at top right with red arrow. System presents two options. User pick the closest. System recomputes likelihoods and shows two options. Shadowed items are not eliminated, they have reduced likelihood mass.</a:t>
            </a:r>
          </a:p>
        </p:txBody>
      </p:sp>
      <p:sp>
        <p:nvSpPr>
          <p:cNvPr id="4" name="Slide Number Placeholder 3"/>
          <p:cNvSpPr>
            <a:spLocks noGrp="1"/>
          </p:cNvSpPr>
          <p:nvPr>
            <p:ph type="sldNum" sz="quarter" idx="5"/>
          </p:nvPr>
        </p:nvSpPr>
        <p:spPr/>
        <p:txBody>
          <a:bodyPr/>
          <a:lstStyle/>
          <a:p>
            <a:fld id="{706CC07E-388A-7B4B-A5AA-B4671D238D5E}" type="slidenum">
              <a:rPr lang="en-US" smtClean="0"/>
              <a:t>96</a:t>
            </a:fld>
            <a:endParaRPr lang="en-US"/>
          </a:p>
        </p:txBody>
      </p:sp>
    </p:spTree>
    <p:extLst>
      <p:ext uri="{BB962C8B-B14F-4D97-AF65-F5344CB8AC3E}">
        <p14:creationId xmlns:p14="http://schemas.microsoft.com/office/powerpoint/2010/main" val="12656931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reality, we show a slate of recommendation, and apply algorithm in embedding space</a:t>
            </a:r>
          </a:p>
        </p:txBody>
      </p:sp>
      <p:sp>
        <p:nvSpPr>
          <p:cNvPr id="4" name="Slide Number Placeholder 3"/>
          <p:cNvSpPr>
            <a:spLocks noGrp="1"/>
          </p:cNvSpPr>
          <p:nvPr>
            <p:ph type="sldNum" sz="quarter" idx="5"/>
          </p:nvPr>
        </p:nvSpPr>
        <p:spPr/>
        <p:txBody>
          <a:bodyPr/>
          <a:lstStyle/>
          <a:p>
            <a:fld id="{706CC07E-388A-7B4B-A5AA-B4671D238D5E}" type="slidenum">
              <a:rPr lang="en-US" smtClean="0"/>
              <a:t>97</a:t>
            </a:fld>
            <a:endParaRPr lang="en-US"/>
          </a:p>
        </p:txBody>
      </p:sp>
    </p:spTree>
    <p:extLst>
      <p:ext uri="{BB962C8B-B14F-4D97-AF65-F5344CB8AC3E}">
        <p14:creationId xmlns:p14="http://schemas.microsoft.com/office/powerpoint/2010/main" val="34004331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representation allows for a fast point-wise target estimation. But how do we choose the items to present to user in REAL TIME? V large catalogue, slow contextual bandit</a:t>
            </a:r>
          </a:p>
        </p:txBody>
      </p:sp>
      <p:sp>
        <p:nvSpPr>
          <p:cNvPr id="4" name="Slide Number Placeholder 3"/>
          <p:cNvSpPr>
            <a:spLocks noGrp="1"/>
          </p:cNvSpPr>
          <p:nvPr>
            <p:ph type="sldNum" sz="quarter" idx="5"/>
          </p:nvPr>
        </p:nvSpPr>
        <p:spPr/>
        <p:txBody>
          <a:bodyPr/>
          <a:lstStyle/>
          <a:p>
            <a:fld id="{706CC07E-388A-7B4B-A5AA-B4671D238D5E}" type="slidenum">
              <a:rPr lang="en-US" smtClean="0"/>
              <a:t>98</a:t>
            </a:fld>
            <a:endParaRPr lang="en-US"/>
          </a:p>
        </p:txBody>
      </p:sp>
    </p:spTree>
    <p:extLst>
      <p:ext uri="{BB962C8B-B14F-4D97-AF65-F5344CB8AC3E}">
        <p14:creationId xmlns:p14="http://schemas.microsoft.com/office/powerpoint/2010/main" val="27308883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We get contextual TS bandit behavior, using fast non-Bayesian non-contextual techniques</a:t>
            </a:r>
          </a:p>
        </p:txBody>
      </p:sp>
      <p:sp>
        <p:nvSpPr>
          <p:cNvPr id="4" name="Slide Number Placeholder 3"/>
          <p:cNvSpPr>
            <a:spLocks noGrp="1"/>
          </p:cNvSpPr>
          <p:nvPr>
            <p:ph type="sldNum" sz="quarter" idx="5"/>
          </p:nvPr>
        </p:nvSpPr>
        <p:spPr/>
        <p:txBody>
          <a:bodyPr/>
          <a:lstStyle/>
          <a:p>
            <a:fld id="{706CC07E-388A-7B4B-A5AA-B4671D238D5E}" type="slidenum">
              <a:rPr lang="en-US" smtClean="0"/>
              <a:t>99</a:t>
            </a:fld>
            <a:endParaRPr lang="en-US"/>
          </a:p>
        </p:txBody>
      </p:sp>
    </p:spTree>
    <p:extLst>
      <p:ext uri="{BB962C8B-B14F-4D97-AF65-F5344CB8AC3E}">
        <p14:creationId xmlns:p14="http://schemas.microsoft.com/office/powerpoint/2010/main" val="25548243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362" name="Rectangle 2">
            <a:extLst>
              <a:ext uri="{FF2B5EF4-FFF2-40B4-BE49-F238E27FC236}">
                <a16:creationId xmlns:a16="http://schemas.microsoft.com/office/drawing/2014/main" id="{BF26CA65-D845-734C-B4B1-B73941823319}"/>
              </a:ext>
            </a:extLst>
          </p:cNvPr>
          <p:cNvSpPr>
            <a:spLocks noChangeArrowheads="1" noTextEdit="1"/>
          </p:cNvSpPr>
          <p:nvPr>
            <p:ph type="sldImg"/>
          </p:nvPr>
        </p:nvSpPr>
        <p:spPr>
          <a:ln/>
        </p:spPr>
      </p:sp>
      <p:sp>
        <p:nvSpPr>
          <p:cNvPr id="783363" name="Rectangle 3">
            <a:extLst>
              <a:ext uri="{FF2B5EF4-FFF2-40B4-BE49-F238E27FC236}">
                <a16:creationId xmlns:a16="http://schemas.microsoft.com/office/drawing/2014/main" id="{BD612CEE-F9F4-CF4F-9F43-2148F5FB902D}"/>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A10CAA6-5602-DD48-A781-9FF5CDBB426B}"/>
              </a:ext>
            </a:extLst>
          </p:cNvPr>
          <p:cNvSpPr>
            <a:spLocks noGrp="1" noChangeArrowheads="1"/>
          </p:cNvSpPr>
          <p:nvPr>
            <p:ph type="sldNum" sz="quarter" idx="5"/>
          </p:nvPr>
        </p:nvSpPr>
        <p:spPr>
          <a:ln/>
        </p:spPr>
        <p:txBody>
          <a:bodyPr/>
          <a:lstStyle/>
          <a:p>
            <a:fld id="{24439F57-8DFF-384B-B7FD-F5A7A3423FBA}" type="slidenum">
              <a:rPr lang="en-US" altLang="en-US"/>
              <a:pPr/>
              <a:t>32</a:t>
            </a:fld>
            <a:endParaRPr lang="en-US" altLang="en-US"/>
          </a:p>
        </p:txBody>
      </p:sp>
      <p:sp>
        <p:nvSpPr>
          <p:cNvPr id="23554" name="Rectangle 2">
            <a:extLst>
              <a:ext uri="{FF2B5EF4-FFF2-40B4-BE49-F238E27FC236}">
                <a16:creationId xmlns:a16="http://schemas.microsoft.com/office/drawing/2014/main" id="{EBB55996-C2DF-A34D-A694-BBC68AC05317}"/>
              </a:ext>
            </a:extLst>
          </p:cNvPr>
          <p:cNvSpPr>
            <a:spLocks noGrp="1" noRot="1" noChangeAspect="1" noChangeArrowheads="1" noTextEdit="1"/>
          </p:cNvSpPr>
          <p:nvPr>
            <p:ph type="sldImg"/>
          </p:nvPr>
        </p:nvSpPr>
        <p:spPr>
          <a:ln/>
        </p:spPr>
      </p:sp>
      <p:sp>
        <p:nvSpPr>
          <p:cNvPr id="23555" name="Rectangle 3">
            <a:extLst>
              <a:ext uri="{FF2B5EF4-FFF2-40B4-BE49-F238E27FC236}">
                <a16:creationId xmlns:a16="http://schemas.microsoft.com/office/drawing/2014/main" id="{73603013-C715-F641-A709-8F4036F9E901}"/>
              </a:ext>
            </a:extLst>
          </p:cNvPr>
          <p:cNvSpPr>
            <a:spLocks noGrp="1" noChangeArrowheads="1"/>
          </p:cNvSpPr>
          <p:nvPr>
            <p:ph type="body" idx="1"/>
          </p:nvPr>
        </p:nvSpPr>
        <p:spPr/>
        <p:txBody>
          <a:bodyPr/>
          <a:lstStyle/>
          <a:p>
            <a:r>
              <a:rPr lang="en-US" altLang="en-US"/>
              <a:t>want to learn a policy (what’s the solution?)</a:t>
            </a:r>
          </a:p>
          <a:p>
            <a:r>
              <a:rPr lang="en-US" altLang="en-US"/>
              <a:t>can we learn it using (un)supervised learning? why not?</a:t>
            </a:r>
          </a:p>
          <a:p>
            <a:r>
              <a:rPr lang="en-US" altLang="en-US"/>
              <a:t>so how do we learn it? any ideas?</a:t>
            </a:r>
          </a:p>
          <a:p>
            <a:r>
              <a:rPr lang="en-US" altLang="en-US"/>
              <a:t>let the robot explore the environment</a:t>
            </a:r>
          </a:p>
          <a:p>
            <a:endParaRPr lang="en-US"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Rectangle 2">
            <a:extLst>
              <a:ext uri="{FF2B5EF4-FFF2-40B4-BE49-F238E27FC236}">
                <a16:creationId xmlns:a16="http://schemas.microsoft.com/office/drawing/2014/main" id="{099E539B-7BB0-DE4B-BCD5-26F290488A1B}"/>
              </a:ext>
            </a:extLst>
          </p:cNvPr>
          <p:cNvSpPr>
            <a:spLocks noChangeArrowheads="1" noTextEdit="1"/>
          </p:cNvSpPr>
          <p:nvPr>
            <p:ph type="sldImg"/>
          </p:nvPr>
        </p:nvSpPr>
        <p:spPr>
          <a:ln/>
        </p:spPr>
      </p:sp>
      <p:sp>
        <p:nvSpPr>
          <p:cNvPr id="692227" name="Rectangle 3">
            <a:extLst>
              <a:ext uri="{FF2B5EF4-FFF2-40B4-BE49-F238E27FC236}">
                <a16:creationId xmlns:a16="http://schemas.microsoft.com/office/drawing/2014/main" id="{21ABB0E9-E4F0-6342-8F6E-3B23DEBCFA9A}"/>
              </a:ext>
            </a:extLst>
          </p:cNvPr>
          <p:cNvSpPr>
            <a:spLocks noGrp="1" noChangeArrowheads="1"/>
          </p:cNvSpPr>
          <p:nvPr>
            <p:ph type="body" idx="1"/>
          </p:nvPr>
        </p:nvSpPr>
        <p:spPr/>
        <p:txBody>
          <a:bodyPr/>
          <a:lstStyle/>
          <a:p>
            <a:r>
              <a:rPr lang="en-US" altLang="en-US"/>
              <a:t>RL gives powerful tools for solving MDPs. The reward function is a key part of the specification of the MDP and the solution of the MDP is strongly dependent on the reward function. However, in practice it can be difficult to specify the reward function and thus it might take a lot of manual tweaking of the reward to obtain the desired behavior. Consider, for example, the task of driving. Even though … can drive competently, it is not easy to write down a specific reward function.</a:t>
            </a:r>
          </a:p>
          <a:p>
            <a:r>
              <a:rPr lang="en-US" altLang="en-US"/>
              <a:t>When driving, we typically trade off many different desiderata, such as maintaining safe following distance, keeping away from the curb, staying far from any pedestrians, maintaining a reasonable speed, perhaps a slight preference for driving in the middle lane, not changing lanes too often, and so on . . . . To specify a reward function for the driving task, we would have</a:t>
            </a:r>
          </a:p>
          <a:p>
            <a:r>
              <a:rPr lang="en-US" altLang="en-US"/>
              <a:t>to assign a set of weights stating exactly how we would like to trade of these different factors. And although I feel a competent driver, I don’t think it is easy to write down a reward function that corresponds exactly to my driving style.</a:t>
            </a:r>
          </a:p>
          <a:p>
            <a:r>
              <a:rPr lang="en-US" altLang="en-US"/>
              <a:t>Although specifying the reward function might be difficult, it is fairly easy to demonstrate a desired driving style. More generally for other tasks, we might have access to an expert demonstrating good performance on the task at hand. It would be interesting if we could use the expert demonstrations instead of requiring the explicit specification of a reward function to learn a controller.</a:t>
            </a:r>
          </a:p>
          <a:p>
            <a:r>
              <a:rPr lang="en-US" altLang="en-US"/>
              <a:t>Consider the concrete example of highway driving.  Here is a video of me demonstrating a good driving behavior, where I am controlling the blue car. It would be interesting if we could learn a controller for the car from this demonstration w/o needing to specify a reward function.</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274" name="Rectangle 2">
            <a:extLst>
              <a:ext uri="{FF2B5EF4-FFF2-40B4-BE49-F238E27FC236}">
                <a16:creationId xmlns:a16="http://schemas.microsoft.com/office/drawing/2014/main" id="{4F0C4431-D807-CD4E-AEF4-544DDAD78556}"/>
              </a:ext>
            </a:extLst>
          </p:cNvPr>
          <p:cNvSpPr>
            <a:spLocks noChangeArrowheads="1" noTextEdit="1"/>
          </p:cNvSpPr>
          <p:nvPr>
            <p:ph type="sldImg"/>
          </p:nvPr>
        </p:nvSpPr>
        <p:spPr>
          <a:ln/>
        </p:spPr>
      </p:sp>
      <p:sp>
        <p:nvSpPr>
          <p:cNvPr id="694275" name="Rectangle 3">
            <a:extLst>
              <a:ext uri="{FF2B5EF4-FFF2-40B4-BE49-F238E27FC236}">
                <a16:creationId xmlns:a16="http://schemas.microsoft.com/office/drawing/2014/main" id="{67C7F114-5BF9-0846-BD0E-F0232FFF5999}"/>
              </a:ext>
            </a:extLst>
          </p:cNvPr>
          <p:cNvSpPr>
            <a:spLocks noGrp="1" noChangeArrowheads="1"/>
          </p:cNvSpPr>
          <p:nvPr>
            <p:ph type="body" idx="1"/>
          </p:nvPr>
        </p:nvSpPr>
        <p:spPr/>
        <p:txBody>
          <a:bodyPr/>
          <a:lstStyle/>
          <a:p>
            <a:r>
              <a:rPr lang="en-US" altLang="en-US"/>
              <a:t>The example of learning to drive a car from expert demonstrations might remind some people of ALVINN.  Where supervised learning (in particular a neural network) was used to learn state-action mapping directly, with some very good success on the driving task. These approaches typically require some careful engineering to obtain the desired behavior, and often lack guarantees.</a:t>
            </a:r>
          </a:p>
          <a:p>
            <a:endParaRPr lang="en-US" altLang="en-US"/>
          </a:p>
          <a:p>
            <a:r>
              <a:rPr lang="en-US" altLang="en-US"/>
              <a:t>2 ways to teach 16year old (mimic or let them figure out your trade-off)</a:t>
            </a:r>
          </a:p>
          <a:p>
            <a:endParaRPr lang="en-US" altLang="en-US"/>
          </a:p>
          <a:p>
            <a:r>
              <a:rPr lang="en-US" altLang="en-US"/>
              <a:t>‘and for that matter unknowable’</a:t>
            </a:r>
          </a:p>
          <a:p>
            <a:endParaRPr lang="en-US" altLang="en-US"/>
          </a:p>
          <a:p>
            <a:r>
              <a:rPr lang="en-US" altLang="en-US"/>
              <a:t>We do not need to specify a reward function; but can </a:t>
            </a:r>
            <a:r>
              <a:rPr lang="en-US" altLang="en-US" i="1"/>
              <a:t>automatically</a:t>
            </a:r>
            <a:r>
              <a:rPr lang="en-US" altLang="en-US"/>
              <a:t> figure out information about the reward function that s/he was implicitly optimizing; then use that to learn to perform the task ourselves.</a:t>
            </a:r>
          </a:p>
          <a:p>
            <a:r>
              <a:rPr lang="en-US" altLang="en-US"/>
              <a:t>(eg. How to demonstrate actions for undesired states required some careful engineering with ALVINN.)</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Rectangle 2">
            <a:extLst>
              <a:ext uri="{FF2B5EF4-FFF2-40B4-BE49-F238E27FC236}">
                <a16:creationId xmlns:a16="http://schemas.microsoft.com/office/drawing/2014/main" id="{0657B59D-2379-3944-B0E8-93110E658440}"/>
              </a:ext>
            </a:extLst>
          </p:cNvPr>
          <p:cNvSpPr>
            <a:spLocks noChangeArrowheads="1" noTextEdit="1"/>
          </p:cNvSpPr>
          <p:nvPr>
            <p:ph type="sldImg"/>
          </p:nvPr>
        </p:nvSpPr>
        <p:spPr>
          <a:ln/>
        </p:spPr>
      </p:sp>
      <p:sp>
        <p:nvSpPr>
          <p:cNvPr id="698371" name="Rectangle 3">
            <a:extLst>
              <a:ext uri="{FF2B5EF4-FFF2-40B4-BE49-F238E27FC236}">
                <a16:creationId xmlns:a16="http://schemas.microsoft.com/office/drawing/2014/main" id="{FFF554E4-AEE6-1143-985F-AB1212A47CC8}"/>
              </a:ext>
            </a:extLst>
          </p:cNvPr>
          <p:cNvSpPr>
            <a:spLocks noGrp="1" noChangeArrowheads="1"/>
          </p:cNvSpPr>
          <p:nvPr>
            <p:ph type="body" idx="1"/>
          </p:nvPr>
        </p:nvSpPr>
        <p:spPr/>
        <p:txBody>
          <a:bodyPr/>
          <a:lstStyle/>
          <a:p>
            <a:r>
              <a:rPr lang="en-US" altLang="en-US"/>
              <a:t>Convey intuition about what the algorithm is doing. Find reward that makes teacher look much better; and then hypotesize that reward and find the policy. </a:t>
            </a:r>
          </a:p>
          <a:p>
            <a:endParaRPr lang="en-US" altLang="en-US"/>
          </a:p>
          <a:p>
            <a:r>
              <a:rPr lang="en-US" altLang="en-US"/>
              <a:t>The intuition behind the algorithm, is that the set of policies generated gets closer (in some sense) to the expert at every iteration.</a:t>
            </a:r>
          </a:p>
          <a:p>
            <a:endParaRPr lang="en-US" altLang="en-US"/>
          </a:p>
          <a:p>
            <a:r>
              <a:rPr lang="en-US" altLang="en-US"/>
              <a:t>RL black box.</a:t>
            </a:r>
          </a:p>
          <a:p>
            <a:r>
              <a:rPr lang="en-US" altLang="en-US"/>
              <a:t>Inverse RL: explain the details now.</a:t>
            </a:r>
          </a:p>
          <a:p>
            <a:endParaRPr lang="en-US" altLang="en-US"/>
          </a:p>
          <a:p>
            <a:endParaRPr lang="en-US"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Rectangle 2">
            <a:extLst>
              <a:ext uri="{FF2B5EF4-FFF2-40B4-BE49-F238E27FC236}">
                <a16:creationId xmlns:a16="http://schemas.microsoft.com/office/drawing/2014/main" id="{92EDD865-02DA-5343-9B07-06A4FAB110EA}"/>
              </a:ext>
            </a:extLst>
          </p:cNvPr>
          <p:cNvSpPr>
            <a:spLocks noChangeArrowheads="1" noTextEdit="1"/>
          </p:cNvSpPr>
          <p:nvPr>
            <p:ph type="sldImg"/>
          </p:nvPr>
        </p:nvSpPr>
        <p:spPr>
          <a:ln/>
        </p:spPr>
      </p:sp>
      <p:sp>
        <p:nvSpPr>
          <p:cNvPr id="819203" name="Rectangle 3">
            <a:extLst>
              <a:ext uri="{FF2B5EF4-FFF2-40B4-BE49-F238E27FC236}">
                <a16:creationId xmlns:a16="http://schemas.microsoft.com/office/drawing/2014/main" id="{D7855B38-6C60-5F4A-8D5D-9742AE094E26}"/>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378" name="Rectangle 2">
            <a:extLst>
              <a:ext uri="{FF2B5EF4-FFF2-40B4-BE49-F238E27FC236}">
                <a16:creationId xmlns:a16="http://schemas.microsoft.com/office/drawing/2014/main" id="{9351CEC8-050D-9543-90FC-723867D7214F}"/>
              </a:ext>
            </a:extLst>
          </p:cNvPr>
          <p:cNvSpPr>
            <a:spLocks noChangeArrowheads="1" noTextEdit="1"/>
          </p:cNvSpPr>
          <p:nvPr>
            <p:ph type="sldImg"/>
          </p:nvPr>
        </p:nvSpPr>
        <p:spPr>
          <a:ln/>
        </p:spPr>
      </p:sp>
      <p:sp>
        <p:nvSpPr>
          <p:cNvPr id="741379" name="Rectangle 3">
            <a:extLst>
              <a:ext uri="{FF2B5EF4-FFF2-40B4-BE49-F238E27FC236}">
                <a16:creationId xmlns:a16="http://schemas.microsoft.com/office/drawing/2014/main" id="{3EB4BF45-262D-3145-A19E-F02790B7B152}"/>
              </a:ext>
            </a:extLst>
          </p:cNvPr>
          <p:cNvSpPr>
            <a:spLocks noGrp="1" noChangeArrowheads="1"/>
          </p:cNvSpPr>
          <p:nvPr>
            <p:ph type="body" idx="1"/>
          </p:nvPr>
        </p:nvSpPr>
        <p:spPr/>
        <p:txBody>
          <a:bodyPr/>
          <a:lstStyle/>
          <a:p>
            <a:r>
              <a:rPr lang="en-US" altLang="en-US"/>
              <a:t>Let’s now look at how we could get performance guarantees, although the reward function is unknown. The key is that, if we can find a policy that is \epsilon close to the expert in feature expectations, then no matter what the underlying, unknown, reward function R* is, that policy will have performance \epsilon close to the expert’s performance as measure w.r.t. the unknown reward function. This is easily seen as follows.</a:t>
            </a:r>
          </a:p>
          <a:p>
            <a:endParaRPr lang="en-US" altLang="en-US"/>
          </a:p>
          <a:p>
            <a:r>
              <a:rPr lang="en-US" altLang="en-US"/>
              <a:t>Going back to our algorithm, at every iteration it finds a policy closer to the expert in terms of feature expectations as follows.  I will now illustrate this intuition graphically.</a:t>
            </a:r>
          </a:p>
          <a:p>
            <a:endParaRPr lang="en-US" altLang="en-US"/>
          </a:p>
          <a:p>
            <a:r>
              <a:rPr lang="en-US" altLang="en-US"/>
              <a:t>In the inverse RL step it finds the direction in feature space for which the expert is mostly separated from the previously found policies. In the RL step, it finds a policy which is optimal w.r.t. this estimated reward, which brings it closer to the expert, again, in feature expectation space.</a:t>
            </a:r>
          </a:p>
          <a:p>
            <a:r>
              <a:rPr lang="en-US" altLang="en-US"/>
              <a:t>Motivation for algorithm. --- get closer in \mu;  </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2" name="Rectangle 2">
            <a:extLst>
              <a:ext uri="{FF2B5EF4-FFF2-40B4-BE49-F238E27FC236}">
                <a16:creationId xmlns:a16="http://schemas.microsoft.com/office/drawing/2014/main" id="{28B47F9F-0684-874D-8890-F3579BC60CC0}"/>
              </a:ext>
            </a:extLst>
          </p:cNvPr>
          <p:cNvSpPr>
            <a:spLocks noChangeArrowheads="1" noTextEdit="1"/>
          </p:cNvSpPr>
          <p:nvPr>
            <p:ph type="sldImg"/>
          </p:nvPr>
        </p:nvSpPr>
        <p:spPr>
          <a:ln/>
        </p:spPr>
      </p:sp>
      <p:sp>
        <p:nvSpPr>
          <p:cNvPr id="706563" name="Rectangle 3">
            <a:extLst>
              <a:ext uri="{FF2B5EF4-FFF2-40B4-BE49-F238E27FC236}">
                <a16:creationId xmlns:a16="http://schemas.microsoft.com/office/drawing/2014/main" id="{BE19F6FD-B0BE-0D47-AF4B-E1D21F7F7085}"/>
              </a:ext>
            </a:extLst>
          </p:cNvPr>
          <p:cNvSpPr>
            <a:spLocks noGrp="1" noChangeArrowheads="1"/>
          </p:cNvSpPr>
          <p:nvPr>
            <p:ph type="body" idx="1"/>
          </p:nvPr>
        </p:nvSpPr>
        <p:spPr/>
        <p:txBody>
          <a:bodyPr/>
          <a:lstStyle/>
          <a:p>
            <a:r>
              <a:rPr lang="en-US" altLang="en-US"/>
              <a:t>Our algorithm does not require the expert to be succesfully optimizing R* (say more casually, no emphasis)</a:t>
            </a:r>
          </a:p>
          <a:p>
            <a:endParaRPr lang="en-US" altLang="en-US"/>
          </a:p>
          <a:p>
            <a:r>
              <a:rPr lang="en-US" altLang="en-US"/>
              <a:t>Transition: here assume \mu_E known, in practice need to estimate from samples. This is a technicalty which can be dealt with easily, and we need only polynomial number of samples.</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58" name="Rectangle 2">
            <a:extLst>
              <a:ext uri="{FF2B5EF4-FFF2-40B4-BE49-F238E27FC236}">
                <a16:creationId xmlns:a16="http://schemas.microsoft.com/office/drawing/2014/main" id="{197163DD-FBA6-814B-8E9D-CFD9F0ED9803}"/>
              </a:ext>
            </a:extLst>
          </p:cNvPr>
          <p:cNvSpPr>
            <a:spLocks noChangeArrowheads="1" noTextEdit="1"/>
          </p:cNvSpPr>
          <p:nvPr>
            <p:ph type="sldImg"/>
          </p:nvPr>
        </p:nvSpPr>
        <p:spPr>
          <a:ln/>
        </p:spPr>
      </p:sp>
      <p:sp>
        <p:nvSpPr>
          <p:cNvPr id="710659" name="Rectangle 3">
            <a:extLst>
              <a:ext uri="{FF2B5EF4-FFF2-40B4-BE49-F238E27FC236}">
                <a16:creationId xmlns:a16="http://schemas.microsoft.com/office/drawing/2014/main" id="{5B4C565B-EF20-A046-B97D-54601F127459}"/>
              </a:ext>
            </a:extLst>
          </p:cNvPr>
          <p:cNvSpPr>
            <a:spLocks noGrp="1" noChangeArrowheads="1"/>
          </p:cNvSpPr>
          <p:nvPr>
            <p:ph type="body" idx="1"/>
          </p:nvPr>
        </p:nvSpPr>
        <p:spPr/>
        <p:txBody>
          <a:bodyPr/>
          <a:lstStyle/>
          <a:p>
            <a:r>
              <a:rPr lang="en-US" altLang="en-US" b="1"/>
              <a:t>128x128 gridworld, 4 actions (compass directions), actions succeed with 70% chance (otherwise random among other neighboring squares) Non-overlapping regions of 16x16 cells are the features. A small number have non-zero (positive) rewards. Expert optimal w.r.t. some weights w*</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Rectangle 2">
            <a:extLst>
              <a:ext uri="{FF2B5EF4-FFF2-40B4-BE49-F238E27FC236}">
                <a16:creationId xmlns:a16="http://schemas.microsoft.com/office/drawing/2014/main" id="{E3C4843F-BF16-7043-9F11-D2A6322DD7EA}"/>
              </a:ext>
            </a:extLst>
          </p:cNvPr>
          <p:cNvSpPr>
            <a:spLocks noChangeArrowheads="1" noTextEdit="1"/>
          </p:cNvSpPr>
          <p:nvPr>
            <p:ph type="sldImg"/>
          </p:nvPr>
        </p:nvSpPr>
        <p:spPr>
          <a:ln/>
        </p:spPr>
      </p:sp>
      <p:sp>
        <p:nvSpPr>
          <p:cNvPr id="712707" name="Rectangle 3">
            <a:extLst>
              <a:ext uri="{FF2B5EF4-FFF2-40B4-BE49-F238E27FC236}">
                <a16:creationId xmlns:a16="http://schemas.microsoft.com/office/drawing/2014/main" id="{30962896-E16D-834F-B113-8527BC66517C}"/>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4" name="Rectangle 2">
            <a:extLst>
              <a:ext uri="{FF2B5EF4-FFF2-40B4-BE49-F238E27FC236}">
                <a16:creationId xmlns:a16="http://schemas.microsoft.com/office/drawing/2014/main" id="{628C9166-A74C-8E41-9ABD-FB7C76520CDA}"/>
              </a:ext>
            </a:extLst>
          </p:cNvPr>
          <p:cNvSpPr>
            <a:spLocks noChangeArrowheads="1" noTextEdit="1"/>
          </p:cNvSpPr>
          <p:nvPr>
            <p:ph type="sldImg"/>
          </p:nvPr>
        </p:nvSpPr>
        <p:spPr>
          <a:ln/>
        </p:spPr>
      </p:sp>
      <p:sp>
        <p:nvSpPr>
          <p:cNvPr id="714755" name="Rectangle 3">
            <a:extLst>
              <a:ext uri="{FF2B5EF4-FFF2-40B4-BE49-F238E27FC236}">
                <a16:creationId xmlns:a16="http://schemas.microsoft.com/office/drawing/2014/main" id="{FAE130C6-E18B-464B-A397-7AE23378686A}"/>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2" name="Rectangle 2">
            <a:extLst>
              <a:ext uri="{FF2B5EF4-FFF2-40B4-BE49-F238E27FC236}">
                <a16:creationId xmlns:a16="http://schemas.microsoft.com/office/drawing/2014/main" id="{D3BAA9B3-1725-E745-AAC1-9C418C1151BD}"/>
              </a:ext>
            </a:extLst>
          </p:cNvPr>
          <p:cNvSpPr>
            <a:spLocks noChangeArrowheads="1" noTextEdit="1"/>
          </p:cNvSpPr>
          <p:nvPr>
            <p:ph type="sldImg"/>
          </p:nvPr>
        </p:nvSpPr>
        <p:spPr>
          <a:ln/>
        </p:spPr>
      </p:sp>
      <p:sp>
        <p:nvSpPr>
          <p:cNvPr id="716803" name="Rectangle 3">
            <a:extLst>
              <a:ext uri="{FF2B5EF4-FFF2-40B4-BE49-F238E27FC236}">
                <a16:creationId xmlns:a16="http://schemas.microsoft.com/office/drawing/2014/main" id="{647CA83E-3776-A741-B3AA-CA743E05BADB}"/>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06FAC37-3FCE-E444-9C18-CEF5EB0B651D}"/>
              </a:ext>
            </a:extLst>
          </p:cNvPr>
          <p:cNvSpPr>
            <a:spLocks noGrp="1" noChangeArrowheads="1"/>
          </p:cNvSpPr>
          <p:nvPr>
            <p:ph type="sldNum" sz="quarter" idx="5"/>
          </p:nvPr>
        </p:nvSpPr>
        <p:spPr>
          <a:ln/>
        </p:spPr>
        <p:txBody>
          <a:bodyPr/>
          <a:lstStyle/>
          <a:p>
            <a:fld id="{7A804727-C178-1A4F-9377-5101E438A275}" type="slidenum">
              <a:rPr lang="en-US" altLang="en-US"/>
              <a:pPr/>
              <a:t>33</a:t>
            </a:fld>
            <a:endParaRPr lang="en-US" altLang="en-US"/>
          </a:p>
        </p:txBody>
      </p:sp>
      <p:sp>
        <p:nvSpPr>
          <p:cNvPr id="13314" name="Rectangle 2">
            <a:extLst>
              <a:ext uri="{FF2B5EF4-FFF2-40B4-BE49-F238E27FC236}">
                <a16:creationId xmlns:a16="http://schemas.microsoft.com/office/drawing/2014/main" id="{154DDF17-85BB-F748-8F4E-3B399E7785E4}"/>
              </a:ext>
            </a:extLst>
          </p:cNvPr>
          <p:cNvSpPr>
            <a:spLocks noGrp="1" noRot="1" noChangeAspect="1" noChangeArrowheads="1" noTextEdit="1"/>
          </p:cNvSpPr>
          <p:nvPr>
            <p:ph type="sldImg"/>
          </p:nvPr>
        </p:nvSpPr>
        <p:spPr>
          <a:ln/>
        </p:spPr>
      </p:sp>
      <p:sp>
        <p:nvSpPr>
          <p:cNvPr id="13315" name="Rectangle 3">
            <a:extLst>
              <a:ext uri="{FF2B5EF4-FFF2-40B4-BE49-F238E27FC236}">
                <a16:creationId xmlns:a16="http://schemas.microsoft.com/office/drawing/2014/main" id="{68EEAEA9-818A-9E43-A153-00575AF01FB1}"/>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898" name="Rectangle 2">
            <a:extLst>
              <a:ext uri="{FF2B5EF4-FFF2-40B4-BE49-F238E27FC236}">
                <a16:creationId xmlns:a16="http://schemas.microsoft.com/office/drawing/2014/main" id="{BA3E0C9A-2422-EE40-978E-0E416525828E}"/>
              </a:ext>
            </a:extLst>
          </p:cNvPr>
          <p:cNvSpPr>
            <a:spLocks noChangeArrowheads="1" noTextEdit="1"/>
          </p:cNvSpPr>
          <p:nvPr>
            <p:ph type="sldImg"/>
          </p:nvPr>
        </p:nvSpPr>
        <p:spPr>
          <a:ln/>
        </p:spPr>
      </p:sp>
      <p:sp>
        <p:nvSpPr>
          <p:cNvPr id="720899" name="Rectangle 3">
            <a:extLst>
              <a:ext uri="{FF2B5EF4-FFF2-40B4-BE49-F238E27FC236}">
                <a16:creationId xmlns:a16="http://schemas.microsoft.com/office/drawing/2014/main" id="{0C1C1EFB-8C94-2A49-8695-7F00D8AA82BA}"/>
              </a:ext>
            </a:extLst>
          </p:cNvPr>
          <p:cNvSpPr>
            <a:spLocks noGrp="1" noChangeArrowheads="1"/>
          </p:cNvSpPr>
          <p:nvPr>
            <p:ph type="body" idx="1"/>
          </p:nvPr>
        </p:nvSpPr>
        <p:spPr/>
        <p:txBody>
          <a:bodyPr/>
          <a:lstStyle/>
          <a:p>
            <a:r>
              <a:rPr lang="en-US" altLang="en-US"/>
              <a:t>Explain features for driving irl.</a:t>
            </a:r>
          </a:p>
          <a:p>
            <a:endParaRPr lang="en-US" altLang="en-US"/>
          </a:p>
          <a:p>
            <a:r>
              <a:rPr lang="en-US" altLang="en-US"/>
              <a:t>Duplicating actions </a:t>
            </a:r>
            <a:r>
              <a:rPr lang="en-US" altLang="en-US">
                <a:sym typeface="Wingdings" pitchFamily="2" charset="2"/>
              </a:rPr>
              <a:t> less accurate duplication of \mu_E;</a:t>
            </a:r>
          </a:p>
          <a:p>
            <a:r>
              <a:rPr lang="en-US" altLang="en-US">
                <a:sym typeface="Wingdings" pitchFamily="2" charset="2"/>
              </a:rPr>
              <a:t>Policy simplicity &gt; reward simplicity</a:t>
            </a:r>
          </a:p>
          <a:p>
            <a:endParaRPr lang="en-US"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946" name="Rectangle 2">
            <a:extLst>
              <a:ext uri="{FF2B5EF4-FFF2-40B4-BE49-F238E27FC236}">
                <a16:creationId xmlns:a16="http://schemas.microsoft.com/office/drawing/2014/main" id="{B00463AC-75D5-4840-9902-105E90B4C6D2}"/>
              </a:ext>
            </a:extLst>
          </p:cNvPr>
          <p:cNvSpPr>
            <a:spLocks noChangeArrowheads="1" noTextEdit="1"/>
          </p:cNvSpPr>
          <p:nvPr>
            <p:ph type="sldImg"/>
          </p:nvPr>
        </p:nvSpPr>
        <p:spPr>
          <a:ln/>
        </p:spPr>
      </p:sp>
      <p:sp>
        <p:nvSpPr>
          <p:cNvPr id="722947" name="Rectangle 3">
            <a:extLst>
              <a:ext uri="{FF2B5EF4-FFF2-40B4-BE49-F238E27FC236}">
                <a16:creationId xmlns:a16="http://schemas.microsoft.com/office/drawing/2014/main" id="{796BF1AC-F6B0-3248-B009-3BD416FC75A1}"/>
              </a:ext>
            </a:extLst>
          </p:cNvPr>
          <p:cNvSpPr>
            <a:spLocks noGrp="1" noChangeArrowheads="1"/>
          </p:cNvSpPr>
          <p:nvPr>
            <p:ph type="body" idx="1"/>
          </p:nvPr>
        </p:nvSpPr>
        <p:spPr/>
        <p:txBody>
          <a:bodyPr/>
          <a:lstStyle/>
          <a:p>
            <a:r>
              <a:rPr lang="en-US" altLang="en-US"/>
              <a:t>Notice that in several examples the algorithm has managed to capture the same qualitative driving style for a number of different circumstances.</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066" name="Rectangle 2">
            <a:extLst>
              <a:ext uri="{FF2B5EF4-FFF2-40B4-BE49-F238E27FC236}">
                <a16:creationId xmlns:a16="http://schemas.microsoft.com/office/drawing/2014/main" id="{36E89468-23E2-D743-A34E-4346BBE92CDF}"/>
              </a:ext>
            </a:extLst>
          </p:cNvPr>
          <p:cNvSpPr>
            <a:spLocks noChangeArrowheads="1" noTextEdit="1"/>
          </p:cNvSpPr>
          <p:nvPr>
            <p:ph type="sldImg"/>
          </p:nvPr>
        </p:nvSpPr>
        <p:spPr>
          <a:ln/>
        </p:spPr>
      </p:sp>
      <p:sp>
        <p:nvSpPr>
          <p:cNvPr id="600067" name="Rectangle 3">
            <a:extLst>
              <a:ext uri="{FF2B5EF4-FFF2-40B4-BE49-F238E27FC236}">
                <a16:creationId xmlns:a16="http://schemas.microsoft.com/office/drawing/2014/main" id="{4E372BA0-F0C2-9F42-A8D0-97C2D9E58AF3}"/>
              </a:ext>
            </a:extLst>
          </p:cNvPr>
          <p:cNvSpPr>
            <a:spLocks noGrp="1" noChangeArrowheads="1"/>
          </p:cNvSpPr>
          <p:nvPr>
            <p:ph type="body" idx="1"/>
          </p:nvPr>
        </p:nvSpPr>
        <p:spPr/>
        <p:txBody>
          <a:bodyPr/>
          <a:lstStyle/>
          <a:p>
            <a:r>
              <a:rPr lang="en-US" altLang="en-US"/>
              <a:t>Red??</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4" name="Rectangle 2">
            <a:extLst>
              <a:ext uri="{FF2B5EF4-FFF2-40B4-BE49-F238E27FC236}">
                <a16:creationId xmlns:a16="http://schemas.microsoft.com/office/drawing/2014/main" id="{47E89BD1-8F8F-6E48-A121-F36234FA5068}"/>
              </a:ext>
            </a:extLst>
          </p:cNvPr>
          <p:cNvSpPr>
            <a:spLocks noChangeArrowheads="1" noTextEdit="1"/>
          </p:cNvSpPr>
          <p:nvPr>
            <p:ph type="sldImg"/>
          </p:nvPr>
        </p:nvSpPr>
        <p:spPr>
          <a:ln/>
        </p:spPr>
      </p:sp>
      <p:sp>
        <p:nvSpPr>
          <p:cNvPr id="781315" name="Rectangle 3">
            <a:extLst>
              <a:ext uri="{FF2B5EF4-FFF2-40B4-BE49-F238E27FC236}">
                <a16:creationId xmlns:a16="http://schemas.microsoft.com/office/drawing/2014/main" id="{C851779E-5E19-B947-A4BE-D64F37E2E076}"/>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538" name="Rectangle 2">
            <a:extLst>
              <a:ext uri="{FF2B5EF4-FFF2-40B4-BE49-F238E27FC236}">
                <a16:creationId xmlns:a16="http://schemas.microsoft.com/office/drawing/2014/main" id="{5FBF0693-36BF-074A-AFAE-6DC42FE5B5B0}"/>
              </a:ext>
            </a:extLst>
          </p:cNvPr>
          <p:cNvSpPr>
            <a:spLocks noChangeArrowheads="1" noTextEdit="1"/>
          </p:cNvSpPr>
          <p:nvPr>
            <p:ph type="sldImg"/>
          </p:nvPr>
        </p:nvSpPr>
        <p:spPr>
          <a:ln/>
        </p:spPr>
      </p:sp>
      <p:sp>
        <p:nvSpPr>
          <p:cNvPr id="833539" name="Rectangle 3">
            <a:extLst>
              <a:ext uri="{FF2B5EF4-FFF2-40B4-BE49-F238E27FC236}">
                <a16:creationId xmlns:a16="http://schemas.microsoft.com/office/drawing/2014/main" id="{BD86D63F-4A37-3347-A07A-C69A7C7C01B6}"/>
              </a:ext>
            </a:extLst>
          </p:cNvPr>
          <p:cNvSpPr>
            <a:spLocks noGrp="1" noChangeArrowheads="1"/>
          </p:cNvSpPr>
          <p:nvPr>
            <p:ph type="body" idx="1"/>
          </p:nvPr>
        </p:nvSpPr>
        <p:spPr/>
        <p:txBody>
          <a:bodyPr/>
          <a:lstStyle/>
          <a:p>
            <a:r>
              <a:rPr lang="en-US" altLang="en-US"/>
              <a:t>Consider the problem of controlling a system with unknown dynamics to perform a specific task we have in mind. </a:t>
            </a:r>
          </a:p>
          <a:p>
            <a:r>
              <a:rPr lang="en-US" altLang="en-US"/>
              <a:t>To do this, we could model our problem as a Markov Decision Process and then use an RL algorithm to efficiently solve the MDP.  </a:t>
            </a:r>
          </a:p>
          <a:p>
            <a:r>
              <a:rPr lang="en-US" altLang="en-US"/>
              <a:t>The specification of the MDP consists of the set of states, set of actions, the transition probabilities, the discount factor, initial state distribution, reward function. </a:t>
            </a:r>
          </a:p>
          <a:p>
            <a:r>
              <a:rPr lang="en-US" altLang="en-US"/>
              <a:t>Goal: design a controller for a system.</a:t>
            </a:r>
          </a:p>
          <a:p>
            <a:r>
              <a:rPr lang="en-US" altLang="en-US"/>
              <a:t>  Standard approach: model the problem as a Markov              Decision Process (MDP).</a:t>
            </a:r>
          </a:p>
          <a:p>
            <a:r>
              <a:rPr lang="en-US" altLang="en-US"/>
              <a:t>  Use an RL algorithm to find the controller.</a:t>
            </a:r>
          </a:p>
          <a:p>
            <a:r>
              <a:rPr lang="en-US" altLang="en-US"/>
              <a:t>  Specifying the MDP can be difficult, in particular the reward function </a:t>
            </a:r>
            <a:r>
              <a:rPr lang="en-US" altLang="en-US" i="1"/>
              <a:t>R</a:t>
            </a:r>
            <a:r>
              <a:rPr lang="en-US" altLang="en-US"/>
              <a:t> and transition probabilities </a:t>
            </a:r>
            <a:r>
              <a:rPr lang="en-US" altLang="en-US" i="1"/>
              <a:t>Psa</a:t>
            </a:r>
            <a:r>
              <a:rPr lang="en-US" altLang="en-US"/>
              <a:t>.</a:t>
            </a:r>
            <a:endParaRPr lang="en-US" altLang="en-US" i="1"/>
          </a:p>
          <a:p>
            <a:r>
              <a:rPr lang="en-US" altLang="en-US" i="1"/>
              <a:t>  </a:t>
            </a:r>
            <a:r>
              <a:rPr lang="en-US" altLang="en-US"/>
              <a:t>Expert demonstrations can be used</a:t>
            </a:r>
          </a:p>
          <a:p>
            <a:pPr lvl="1"/>
            <a:r>
              <a:rPr lang="en-US" altLang="en-US" i="1"/>
              <a:t>  </a:t>
            </a:r>
            <a:r>
              <a:rPr lang="en-US" altLang="en-US"/>
              <a:t>as a substitute for specifying the reward function.</a:t>
            </a:r>
          </a:p>
          <a:p>
            <a:pPr lvl="1"/>
            <a:r>
              <a:rPr lang="en-US" altLang="en-US" i="1"/>
              <a:t>  </a:t>
            </a:r>
            <a:r>
              <a:rPr lang="en-US" altLang="en-US"/>
              <a:t>for efficiently learning a transition model.</a:t>
            </a:r>
            <a:endParaRPr lang="en-US" altLang="en-US" i="1"/>
          </a:p>
          <a:p>
            <a:endParaRPr lang="en-US" altLang="en-US"/>
          </a:p>
          <a:p>
            <a:endParaRPr lang="en-US" altLang="en-US"/>
          </a:p>
          <a:p>
            <a:endParaRPr lang="en-US"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626" name="Rectangle 2">
            <a:extLst>
              <a:ext uri="{FF2B5EF4-FFF2-40B4-BE49-F238E27FC236}">
                <a16:creationId xmlns:a16="http://schemas.microsoft.com/office/drawing/2014/main" id="{D628210D-FE5C-5D40-ABAE-D436A6475D16}"/>
              </a:ext>
            </a:extLst>
          </p:cNvPr>
          <p:cNvSpPr>
            <a:spLocks noChangeArrowheads="1" noTextEdit="1"/>
          </p:cNvSpPr>
          <p:nvPr>
            <p:ph type="sldImg"/>
          </p:nvPr>
        </p:nvSpPr>
        <p:spPr>
          <a:ln/>
        </p:spPr>
      </p:sp>
      <p:sp>
        <p:nvSpPr>
          <p:cNvPr id="794627" name="Rectangle 3">
            <a:extLst>
              <a:ext uri="{FF2B5EF4-FFF2-40B4-BE49-F238E27FC236}">
                <a16:creationId xmlns:a16="http://schemas.microsoft.com/office/drawing/2014/main" id="{7C29345B-12A1-B44D-8DEC-B665E35EC438}"/>
              </a:ext>
            </a:extLst>
          </p:cNvPr>
          <p:cNvSpPr>
            <a:spLocks noGrp="1" noChangeArrowheads="1"/>
          </p:cNvSpPr>
          <p:nvPr>
            <p:ph type="body" idx="1"/>
          </p:nvPr>
        </p:nvSpPr>
        <p:spPr/>
        <p:txBody>
          <a:bodyPr/>
          <a:lstStyle/>
          <a:p>
            <a:r>
              <a:rPr lang="en-US" altLang="en-US"/>
              <a:t>Explicitly say what explore and exploit are.</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650" name="Rectangle 2">
            <a:extLst>
              <a:ext uri="{FF2B5EF4-FFF2-40B4-BE49-F238E27FC236}">
                <a16:creationId xmlns:a16="http://schemas.microsoft.com/office/drawing/2014/main" id="{379FBEEE-3D70-8641-B38E-56AAA2B217D6}"/>
              </a:ext>
            </a:extLst>
          </p:cNvPr>
          <p:cNvSpPr>
            <a:spLocks noChangeArrowheads="1" noTextEdit="1"/>
          </p:cNvSpPr>
          <p:nvPr>
            <p:ph type="sldImg"/>
          </p:nvPr>
        </p:nvSpPr>
        <p:spPr>
          <a:ln/>
        </p:spPr>
      </p:sp>
      <p:sp>
        <p:nvSpPr>
          <p:cNvPr id="795651" name="Rectangle 3">
            <a:extLst>
              <a:ext uri="{FF2B5EF4-FFF2-40B4-BE49-F238E27FC236}">
                <a16:creationId xmlns:a16="http://schemas.microsoft.com/office/drawing/2014/main" id="{6E21246B-7EB9-B948-AA5E-D30132FCFFC6}"/>
              </a:ext>
            </a:extLst>
          </p:cNvPr>
          <p:cNvSpPr>
            <a:spLocks noGrp="1" noChangeArrowheads="1"/>
          </p:cNvSpPr>
          <p:nvPr>
            <p:ph type="body" idx="1"/>
          </p:nvPr>
        </p:nvSpPr>
        <p:spPr/>
        <p:txBody>
          <a:bodyPr/>
          <a:lstStyle/>
          <a:p>
            <a:r>
              <a:rPr lang="en-US" altLang="en-US"/>
              <a:t>If access to an expert, we can follow the following much more palatable procedure …</a:t>
            </a:r>
          </a:p>
          <a:p>
            <a:endParaRPr lang="en-US" altLang="en-US"/>
          </a:p>
          <a:p>
            <a:r>
              <a:rPr lang="en-US" altLang="en-US"/>
              <a:t>Just describe algorithm here. // Until policy that flies the helicopter well.</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4" name="Rectangle 2">
            <a:extLst>
              <a:ext uri="{FF2B5EF4-FFF2-40B4-BE49-F238E27FC236}">
                <a16:creationId xmlns:a16="http://schemas.microsoft.com/office/drawing/2014/main" id="{FB56AD8B-5C3A-724C-92A6-BF9A99924D83}"/>
              </a:ext>
            </a:extLst>
          </p:cNvPr>
          <p:cNvSpPr>
            <a:spLocks noChangeArrowheads="1" noTextEdit="1"/>
          </p:cNvSpPr>
          <p:nvPr>
            <p:ph type="sldImg"/>
          </p:nvPr>
        </p:nvSpPr>
        <p:spPr>
          <a:ln/>
        </p:spPr>
      </p:sp>
      <p:sp>
        <p:nvSpPr>
          <p:cNvPr id="796675" name="Rectangle 3">
            <a:extLst>
              <a:ext uri="{FF2B5EF4-FFF2-40B4-BE49-F238E27FC236}">
                <a16:creationId xmlns:a16="http://schemas.microsoft.com/office/drawing/2014/main" id="{5091432A-233F-E140-9506-22FEA28A95FB}"/>
              </a:ext>
            </a:extLst>
          </p:cNvPr>
          <p:cNvSpPr>
            <a:spLocks noGrp="1" noChangeArrowheads="1"/>
          </p:cNvSpPr>
          <p:nvPr>
            <p:ph type="body" idx="1"/>
          </p:nvPr>
        </p:nvSpPr>
        <p:spPr/>
        <p:txBody>
          <a:bodyPr/>
          <a:lstStyle/>
          <a:p>
            <a:r>
              <a:rPr lang="en-US" altLang="en-US"/>
              <a:t>At every iteration, we find a policy that flies the helicopter in simulation. If it does not, it means the helicopter visits states for which the simulator is inaccurate. So by collecting data under this policy, we are guaranteed to get a better model for this unknown part of the state space/flight envelop.</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466" name="Rectangle 2">
            <a:extLst>
              <a:ext uri="{FF2B5EF4-FFF2-40B4-BE49-F238E27FC236}">
                <a16:creationId xmlns:a16="http://schemas.microsoft.com/office/drawing/2014/main" id="{134F1D5C-E529-0A44-A9FF-D2D3701D6E91}"/>
              </a:ext>
            </a:extLst>
          </p:cNvPr>
          <p:cNvSpPr>
            <a:spLocks noChangeArrowheads="1" noTextEdit="1"/>
          </p:cNvSpPr>
          <p:nvPr>
            <p:ph type="sldImg"/>
          </p:nvPr>
        </p:nvSpPr>
        <p:spPr>
          <a:ln/>
        </p:spPr>
      </p:sp>
      <p:sp>
        <p:nvSpPr>
          <p:cNvPr id="830467" name="Rectangle 3">
            <a:extLst>
              <a:ext uri="{FF2B5EF4-FFF2-40B4-BE49-F238E27FC236}">
                <a16:creationId xmlns:a16="http://schemas.microsoft.com/office/drawing/2014/main" id="{489DAFF4-2531-384F-9FE2-9ED704E5647E}"/>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514" name="Rectangle 2">
            <a:extLst>
              <a:ext uri="{FF2B5EF4-FFF2-40B4-BE49-F238E27FC236}">
                <a16:creationId xmlns:a16="http://schemas.microsoft.com/office/drawing/2014/main" id="{D4176E8C-5BC5-3F4B-A633-9A066A4F3F37}"/>
              </a:ext>
            </a:extLst>
          </p:cNvPr>
          <p:cNvSpPr>
            <a:spLocks noChangeArrowheads="1" noTextEdit="1"/>
          </p:cNvSpPr>
          <p:nvPr>
            <p:ph type="sldImg"/>
          </p:nvPr>
        </p:nvSpPr>
        <p:spPr>
          <a:ln/>
        </p:spPr>
      </p:sp>
      <p:sp>
        <p:nvSpPr>
          <p:cNvPr id="832515" name="Rectangle 3">
            <a:extLst>
              <a:ext uri="{FF2B5EF4-FFF2-40B4-BE49-F238E27FC236}">
                <a16:creationId xmlns:a16="http://schemas.microsoft.com/office/drawing/2014/main" id="{50AF533E-92C8-714D-B993-36E0E8807BC7}"/>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25F9626-977A-E241-A3A6-FC2037AAB3B0}"/>
              </a:ext>
            </a:extLst>
          </p:cNvPr>
          <p:cNvSpPr>
            <a:spLocks noGrp="1" noChangeArrowheads="1"/>
          </p:cNvSpPr>
          <p:nvPr>
            <p:ph type="sldNum" sz="quarter" idx="5"/>
          </p:nvPr>
        </p:nvSpPr>
        <p:spPr>
          <a:ln/>
        </p:spPr>
        <p:txBody>
          <a:bodyPr/>
          <a:lstStyle/>
          <a:p>
            <a:fld id="{881B7F29-2E55-CF47-8AC3-5FAA7F2D5D39}" type="slidenum">
              <a:rPr lang="en-US" altLang="en-US"/>
              <a:pPr/>
              <a:t>34</a:t>
            </a:fld>
            <a:endParaRPr lang="en-US" altLang="en-US"/>
          </a:p>
        </p:txBody>
      </p:sp>
      <p:sp>
        <p:nvSpPr>
          <p:cNvPr id="72706" name="Rectangle 2">
            <a:extLst>
              <a:ext uri="{FF2B5EF4-FFF2-40B4-BE49-F238E27FC236}">
                <a16:creationId xmlns:a16="http://schemas.microsoft.com/office/drawing/2014/main" id="{2356BA1F-A05A-4B4B-A7B1-354660C4D174}"/>
              </a:ext>
            </a:extLst>
          </p:cNvPr>
          <p:cNvSpPr>
            <a:spLocks noGrp="1" noRot="1" noChangeAspect="1" noChangeArrowheads="1" noTextEdit="1"/>
          </p:cNvSpPr>
          <p:nvPr>
            <p:ph type="sldImg"/>
          </p:nvPr>
        </p:nvSpPr>
        <p:spPr>
          <a:ln/>
        </p:spPr>
      </p:sp>
      <p:sp>
        <p:nvSpPr>
          <p:cNvPr id="72707" name="Rectangle 3">
            <a:extLst>
              <a:ext uri="{FF2B5EF4-FFF2-40B4-BE49-F238E27FC236}">
                <a16:creationId xmlns:a16="http://schemas.microsoft.com/office/drawing/2014/main" id="{544FA9B1-37C3-AB49-A2F8-A2C05DA06F5B}"/>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endParaRPr lang="en-US">
              <a:latin typeface="Arial" charset="0"/>
            </a:endParaRPr>
          </a:p>
        </p:txBody>
      </p:sp>
      <p:sp>
        <p:nvSpPr>
          <p:cNvPr id="50180" name="Slide Number Placeholder 3"/>
          <p:cNvSpPr>
            <a:spLocks noGrp="1"/>
          </p:cNvSpPr>
          <p:nvPr>
            <p:ph type="sldNum" sz="quarter" idx="5"/>
          </p:nvPr>
        </p:nvSpPr>
        <p:spPr>
          <a:noFill/>
        </p:spPr>
        <p:txBody>
          <a:bodyPr/>
          <a:lstStyle/>
          <a:p>
            <a:fld id="{CD41B7A1-2D8C-4EA9-A3A8-5028E9021164}" type="slidenum">
              <a:rPr lang="en-US" smtClean="0">
                <a:latin typeface="Arial" charset="0"/>
              </a:rPr>
              <a:pPr/>
              <a:t>139</a:t>
            </a:fld>
            <a:endParaRPr lang="en-US">
              <a:latin typeface="Arial"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noRot="1" noChangeAspect="1"/>
          </p:cNvSpPr>
          <p:nvPr>
            <p:ph type="sldImg"/>
          </p:nvPr>
        </p:nvSpPr>
        <p:spPr>
          <a:prstGeom prst="rect">
            <a:avLst/>
          </a:prstGeom>
        </p:spPr>
        <p:txBody>
          <a:bodyPr/>
          <a:lstStyle/>
          <a:p>
            <a:endParaRPr/>
          </a:p>
        </p:txBody>
      </p:sp>
      <p:sp>
        <p:nvSpPr>
          <p:cNvPr id="319" name="Shape 319"/>
          <p:cNvSpPr>
            <a:spLocks noGrp="1"/>
          </p:cNvSpPr>
          <p:nvPr>
            <p:ph type="body" sz="quarter" idx="1"/>
          </p:nvPr>
        </p:nvSpPr>
        <p:spPr>
          <a:prstGeom prst="rect">
            <a:avLst/>
          </a:prstGeom>
        </p:spPr>
        <p:txBody>
          <a:bodyPr/>
          <a:lstStyle/>
          <a:p>
            <a:r>
              <a:rPr lang="en-US" dirty="0"/>
              <a:t>Green: states</a:t>
            </a:r>
          </a:p>
          <a:p>
            <a:r>
              <a:rPr lang="en-US" dirty="0"/>
              <a:t>Red arrows: actions</a:t>
            </a:r>
          </a:p>
          <a:p>
            <a:r>
              <a:rPr lang="en-US" dirty="0"/>
              <a:t>Reward based on each action in a state</a:t>
            </a:r>
          </a:p>
          <a:p>
            <a:r>
              <a:rPr lang="en-US" dirty="0"/>
              <a:t>0.7, 0.2: probabilities in a transition matrix</a:t>
            </a:r>
            <a:endParaRPr dirty="0"/>
          </a:p>
        </p:txBody>
      </p:sp>
    </p:spTree>
    <p:extLst>
      <p:ext uri="{BB962C8B-B14F-4D97-AF65-F5344CB8AC3E}">
        <p14:creationId xmlns:p14="http://schemas.microsoft.com/office/powerpoint/2010/main" val="26549010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noRot="1" noChangeAspect="1"/>
          </p:cNvSpPr>
          <p:nvPr>
            <p:ph type="sldImg"/>
          </p:nvPr>
        </p:nvSpPr>
        <p:spPr>
          <a:prstGeom prst="rect">
            <a:avLst/>
          </a:prstGeom>
        </p:spPr>
        <p:txBody>
          <a:bodyPr/>
          <a:lstStyle/>
          <a:p>
            <a:endParaRPr/>
          </a:p>
        </p:txBody>
      </p:sp>
      <p:sp>
        <p:nvSpPr>
          <p:cNvPr id="319" name="Shape 31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06316332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noRot="1" noChangeAspect="1"/>
          </p:cNvSpPr>
          <p:nvPr>
            <p:ph type="sldImg"/>
          </p:nvPr>
        </p:nvSpPr>
        <p:spPr>
          <a:prstGeom prst="rect">
            <a:avLst/>
          </a:prstGeom>
        </p:spPr>
        <p:txBody>
          <a:bodyPr/>
          <a:lstStyle/>
          <a:p>
            <a:endParaRPr/>
          </a:p>
        </p:txBody>
      </p:sp>
      <p:sp>
        <p:nvSpPr>
          <p:cNvPr id="319" name="Shape 319"/>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Unlike other IRL research, which learns from imitation to recreate expert moves, we </a:t>
            </a:r>
            <a:r>
              <a:rPr lang="en-US" sz="2200" b="1" i="1" dirty="0">
                <a:effectLst/>
                <a:latin typeface="Helvetica Neue"/>
                <a:ea typeface="Helvetica Neue"/>
                <a:cs typeface="Helvetica Neue"/>
                <a:sym typeface="Helvetica Neue"/>
              </a:rPr>
              <a:t>learn from mimicry</a:t>
            </a:r>
            <a:r>
              <a:rPr lang="en-US" sz="2200" dirty="0">
                <a:effectLst/>
                <a:latin typeface="Helvetica Neue"/>
                <a:ea typeface="Helvetica Neue"/>
                <a:cs typeface="Helvetica Neue"/>
                <a:sym typeface="Helvetica Neue"/>
              </a:rPr>
              <a:t> to capture and analyze a model of human behavior. </a:t>
            </a:r>
          </a:p>
          <a:p>
            <a:endParaRPr lang="en-US" sz="2200" dirty="0">
              <a:effectLst/>
              <a:latin typeface="Helvetica Neue"/>
              <a:ea typeface="Helvetica Neue"/>
              <a:cs typeface="Helvetica Neue"/>
              <a:sym typeface="Helvetica Neue"/>
            </a:endParaRPr>
          </a:p>
          <a:p>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To model human behavior from ambient sensor data, we propose an approach that is based on inverse reinforcement learning (IRL).</a:t>
            </a:r>
          </a:p>
          <a:p>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IRL is a machine learning technique that mimics observed behavior. In this study, our proposed algorithm mimics the behavior of a smart home resident based on sensor-observed navigation patterns within a home environment. </a:t>
            </a:r>
          </a:p>
          <a:p>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Unlike other IRL research, which learns from imitation to recreate expert moves, we </a:t>
            </a:r>
            <a:r>
              <a:rPr lang="en-US" sz="2200" b="1" i="1" dirty="0">
                <a:effectLst/>
                <a:latin typeface="Helvetica Neue"/>
                <a:ea typeface="Helvetica Neue"/>
                <a:cs typeface="Helvetica Neue"/>
                <a:sym typeface="Helvetica Neue"/>
              </a:rPr>
              <a:t>learn from mimicry</a:t>
            </a:r>
            <a:r>
              <a:rPr lang="en-US" sz="2200" dirty="0">
                <a:effectLst/>
                <a:latin typeface="Helvetica Neue"/>
                <a:ea typeface="Helvetica Neue"/>
                <a:cs typeface="Helvetica Neue"/>
                <a:sym typeface="Helvetica Neue"/>
              </a:rPr>
              <a:t> to capture and analyze a model of human behavior. </a:t>
            </a:r>
          </a:p>
          <a:p>
            <a:endParaRPr lang="en-US" sz="2200" dirty="0">
              <a:effectLst/>
              <a:latin typeface="Helvetica Neue"/>
              <a:ea typeface="Helvetica Neue"/>
              <a:cs typeface="Helvetica Neue"/>
              <a:sym typeface="Helvetica Neue"/>
            </a:endParaRPr>
          </a:p>
          <a:p>
            <a:r>
              <a:rPr lang="en-US" sz="2200" b="0" i="0" u="none" strike="noStrike" dirty="0">
                <a:effectLst/>
                <a:latin typeface="Helvetica Neue"/>
                <a:ea typeface="Helvetica Neue"/>
                <a:cs typeface="Helvetica Neue"/>
                <a:sym typeface="Helvetica Neue"/>
              </a:rPr>
              <a:t>Note: the significance of learning the rewards: learn the preference differences on different subgroups. </a:t>
            </a: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 </a:t>
            </a:r>
          </a:p>
          <a:p>
            <a:endParaRPr dirty="0"/>
          </a:p>
        </p:txBody>
      </p:sp>
    </p:spTree>
    <p:extLst>
      <p:ext uri="{BB962C8B-B14F-4D97-AF65-F5344CB8AC3E}">
        <p14:creationId xmlns:p14="http://schemas.microsoft.com/office/powerpoint/2010/main" val="380943539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noRot="1" noChangeAspect="1"/>
          </p:cNvSpPr>
          <p:nvPr>
            <p:ph type="sldImg"/>
          </p:nvPr>
        </p:nvSpPr>
        <p:spPr>
          <a:prstGeom prst="rect">
            <a:avLst/>
          </a:prstGeom>
        </p:spPr>
        <p:txBody>
          <a:bodyPr/>
          <a:lstStyle/>
          <a:p>
            <a:endParaRPr/>
          </a:p>
        </p:txBody>
      </p:sp>
      <p:sp>
        <p:nvSpPr>
          <p:cNvPr id="319" name="Shape 319"/>
          <p:cNvSpPr>
            <a:spLocks noGrp="1"/>
          </p:cNvSpPr>
          <p:nvPr>
            <p:ph type="body" sz="quarter" idx="1"/>
          </p:nvPr>
        </p:nvSpPr>
        <p:spPr>
          <a:prstGeom prst="rect">
            <a:avLst/>
          </a:prstGeom>
        </p:spPr>
        <p:txBody>
          <a:bodyPr/>
          <a:lstStyle/>
          <a:p>
            <a:r>
              <a:rPr lang="en-US" dirty="0"/>
              <a:t>Table is the features: </a:t>
            </a:r>
          </a:p>
          <a:p>
            <a:r>
              <a:rPr lang="en-US" sz="2200" dirty="0">
                <a:effectLst/>
                <a:latin typeface="Helvetica Neue"/>
                <a:ea typeface="Helvetica Neue"/>
                <a:cs typeface="Helvetica Neue"/>
                <a:sym typeface="Helvetica Neue"/>
              </a:rPr>
              <a:t>feature names prefixed by “d</a:t>
            </a:r>
            <a:r>
              <a:rPr lang="en-US" dirty="0">
                <a:effectLst/>
              </a:rPr>
              <a:t> : </a:t>
            </a:r>
            <a:r>
              <a:rPr lang="en-US" sz="2200" dirty="0">
                <a:effectLst/>
                <a:latin typeface="Helvetica Neue"/>
                <a:ea typeface="Helvetica Neue"/>
                <a:cs typeface="Helvetica Neue"/>
                <a:sym typeface="Helvetica Neue"/>
              </a:rPr>
              <a:t>the duration that the resident stays at a location</a:t>
            </a:r>
          </a:p>
          <a:p>
            <a:r>
              <a:rPr lang="en-US" sz="2200" dirty="0">
                <a:effectLst/>
                <a:latin typeface="Helvetica Neue"/>
                <a:ea typeface="Helvetica Neue"/>
                <a:cs typeface="Helvetica Neue"/>
                <a:sym typeface="Helvetica Neue"/>
              </a:rPr>
              <a:t>feature names prefixed by “o_”: the overall activity/movement level at a location</a:t>
            </a:r>
            <a:endParaRPr lang="en-US" dirty="0">
              <a:effectLst/>
            </a:endParaRPr>
          </a:p>
        </p:txBody>
      </p:sp>
    </p:spTree>
    <p:extLst>
      <p:ext uri="{BB962C8B-B14F-4D97-AF65-F5344CB8AC3E}">
        <p14:creationId xmlns:p14="http://schemas.microsoft.com/office/powerpoint/2010/main" val="51997201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noRot="1" noChangeAspect="1"/>
          </p:cNvSpPr>
          <p:nvPr>
            <p:ph type="sldImg"/>
          </p:nvPr>
        </p:nvSpPr>
        <p:spPr>
          <a:prstGeom prst="rect">
            <a:avLst/>
          </a:prstGeom>
        </p:spPr>
        <p:txBody>
          <a:bodyPr/>
          <a:lstStyle/>
          <a:p>
            <a:endParaRPr/>
          </a:p>
        </p:txBody>
      </p:sp>
      <p:sp>
        <p:nvSpPr>
          <p:cNvPr id="319" name="Shape 319"/>
          <p:cNvSpPr>
            <a:spLocks noGrp="1"/>
          </p:cNvSpPr>
          <p:nvPr>
            <p:ph type="body" sz="quarter" idx="1"/>
          </p:nvPr>
        </p:nvSpPr>
        <p:spPr>
          <a:prstGeom prst="rect">
            <a:avLst/>
          </a:prstGeom>
        </p:spPr>
        <p:txBody>
          <a:bodyPr/>
          <a:lstStyle/>
          <a:p>
            <a:endParaRPr lang="en-US" dirty="0"/>
          </a:p>
          <a:p>
            <a:r>
              <a:rPr lang="en-US" dirty="0"/>
              <a:t>IRL is an optimization problem. To solve it, there are two steps:</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1. </a:t>
            </a:r>
            <a:r>
              <a:rPr lang="en-US" sz="2200" dirty="0">
                <a:effectLst/>
                <a:latin typeface="Helvetica Neue"/>
                <a:ea typeface="Helvetica Neue"/>
                <a:cs typeface="Helvetica Neue"/>
                <a:sym typeface="Helvetica Neue"/>
              </a:rPr>
              <a:t>introducing Lagrange multipliers to have a </a:t>
            </a:r>
            <a:r>
              <a:rPr lang="en-US" sz="2200" dirty="0" err="1">
                <a:effectLst/>
                <a:latin typeface="Helvetica Neue"/>
                <a:ea typeface="Helvetica Neue"/>
                <a:cs typeface="Helvetica Neue"/>
                <a:sym typeface="Helvetica Neue"/>
              </a:rPr>
              <a:t>Lagrangian</a:t>
            </a:r>
            <a:r>
              <a:rPr lang="en-US" sz="2200" dirty="0">
                <a:effectLst/>
                <a:latin typeface="Helvetica Neue"/>
                <a:ea typeface="Helvetica Neue"/>
                <a:cs typeface="Helvetica Neue"/>
                <a:sym typeface="Helvetica Neue"/>
              </a:rPr>
              <a:t> </a:t>
            </a:r>
            <a:endParaRPr lang="en-US" dirty="0"/>
          </a:p>
          <a:p>
            <a:r>
              <a:rPr lang="en-US" dirty="0"/>
              <a:t>2. </a:t>
            </a:r>
            <a:r>
              <a:rPr lang="en-US" sz="2200" dirty="0">
                <a:effectLst/>
                <a:latin typeface="Helvetica Neue"/>
                <a:ea typeface="Helvetica Neue"/>
                <a:cs typeface="Helvetica Neue"/>
                <a:sym typeface="Helvetica Neue"/>
              </a:rPr>
              <a:t>solving a Lagrange dual function g </a:t>
            </a:r>
          </a:p>
          <a:p>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Note: \hat{\partial} g(\theta) is the gradient of the dual function g.  </a:t>
            </a:r>
          </a:p>
          <a:p>
            <a:endParaRPr lang="en-US" dirty="0"/>
          </a:p>
          <a:p>
            <a:r>
              <a:rPr lang="en-US" sz="2200" dirty="0">
                <a:effectLst/>
                <a:latin typeface="Helvetica Neue"/>
                <a:ea typeface="Helvetica Neue"/>
                <a:cs typeface="Helvetica Neue"/>
                <a:sym typeface="Helvetica Neue"/>
              </a:rPr>
              <a:t>\hat{\partial} g(\theta) : gradient estimation based on trajectories. </a:t>
            </a:r>
          </a:p>
          <a:p>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1. \hat{</a:t>
            </a:r>
            <a:r>
              <a:rPr lang="en-US" sz="2200" dirty="0" err="1">
                <a:effectLst/>
                <a:latin typeface="Helvetica Neue"/>
                <a:ea typeface="Helvetica Neue"/>
                <a:cs typeface="Helvetica Neue"/>
                <a:sym typeface="Helvetica Neue"/>
              </a:rPr>
              <a:t>u_i</a:t>
            </a:r>
            <a:r>
              <a:rPr lang="en-US" sz="2200" dirty="0">
                <a:effectLst/>
                <a:latin typeface="Helvetica Neue"/>
                <a:ea typeface="Helvetica Neue"/>
                <a:cs typeface="Helvetica Neue"/>
                <a:sym typeface="Helvetica Neue"/>
              </a:rPr>
              <a:t>}: feature expectations</a:t>
            </a:r>
          </a:p>
          <a:p>
            <a:r>
              <a:rPr lang="en-US" sz="2200" dirty="0">
                <a:effectLst/>
                <a:latin typeface="Helvetica Neue"/>
                <a:ea typeface="Helvetica Neue"/>
                <a:cs typeface="Helvetica Neue"/>
                <a:sym typeface="Helvetica Neue"/>
              </a:rPr>
              <a:t>2. </a:t>
            </a:r>
            <a:r>
              <a:rPr lang="en-US" sz="2200" dirty="0" err="1">
                <a:effectLst/>
                <a:latin typeface="Helvetica Neue"/>
                <a:ea typeface="Helvetica Neue"/>
                <a:cs typeface="Helvetica Neue"/>
                <a:sym typeface="Helvetica Neue"/>
              </a:rPr>
              <a:t>A_tran</a:t>
            </a:r>
            <a:r>
              <a:rPr lang="en-US" sz="2200" dirty="0">
                <a:effectLst/>
                <a:latin typeface="Helvetica Neue"/>
                <a:ea typeface="Helvetica Neue"/>
                <a:cs typeface="Helvetica Neue"/>
                <a:sym typeface="Helvetica Neue"/>
              </a:rPr>
              <a:t>: join probability of the actions executed on the states in trajectories. </a:t>
            </a:r>
          </a:p>
          <a:p>
            <a:endParaRPr dirty="0"/>
          </a:p>
        </p:txBody>
      </p:sp>
    </p:spTree>
    <p:extLst>
      <p:ext uri="{BB962C8B-B14F-4D97-AF65-F5344CB8AC3E}">
        <p14:creationId xmlns:p14="http://schemas.microsoft.com/office/powerpoint/2010/main" val="40469697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4634A12-D4B3-4141-9D1C-A96327673EFF}"/>
              </a:ext>
            </a:extLst>
          </p:cNvPr>
          <p:cNvSpPr>
            <a:spLocks noGrp="1" noChangeArrowheads="1"/>
          </p:cNvSpPr>
          <p:nvPr>
            <p:ph type="sldNum" sz="quarter" idx="5"/>
          </p:nvPr>
        </p:nvSpPr>
        <p:spPr>
          <a:ln/>
        </p:spPr>
        <p:txBody>
          <a:bodyPr/>
          <a:lstStyle/>
          <a:p>
            <a:fld id="{5BFE443A-0F1D-994F-AFA6-440F7469401D}" type="slidenum">
              <a:rPr lang="en-US" altLang="en-US"/>
              <a:pPr/>
              <a:t>35</a:t>
            </a:fld>
            <a:endParaRPr lang="en-US" altLang="en-US"/>
          </a:p>
        </p:txBody>
      </p:sp>
      <p:sp>
        <p:nvSpPr>
          <p:cNvPr id="73730" name="Rectangle 2">
            <a:extLst>
              <a:ext uri="{FF2B5EF4-FFF2-40B4-BE49-F238E27FC236}">
                <a16:creationId xmlns:a16="http://schemas.microsoft.com/office/drawing/2014/main" id="{84DAF4A6-0461-354E-9E56-FDA91B62B2C3}"/>
              </a:ext>
            </a:extLst>
          </p:cNvPr>
          <p:cNvSpPr>
            <a:spLocks noGrp="1" noRot="1" noChangeAspect="1" noChangeArrowheads="1" noTextEdit="1"/>
          </p:cNvSpPr>
          <p:nvPr>
            <p:ph type="sldImg"/>
          </p:nvPr>
        </p:nvSpPr>
        <p:spPr>
          <a:ln/>
        </p:spPr>
      </p:sp>
      <p:sp>
        <p:nvSpPr>
          <p:cNvPr id="73731" name="Rectangle 3">
            <a:extLst>
              <a:ext uri="{FF2B5EF4-FFF2-40B4-BE49-F238E27FC236}">
                <a16:creationId xmlns:a16="http://schemas.microsoft.com/office/drawing/2014/main" id="{5933D2AD-AC4B-2946-9698-8A0BB0186DB3}"/>
              </a:ext>
            </a:extLst>
          </p:cNvPr>
          <p:cNvSpPr>
            <a:spLocks noGrp="1" noChangeArrowheads="1"/>
          </p:cNvSpPr>
          <p:nvPr>
            <p:ph type="body" idx="1"/>
          </p:nvPr>
        </p:nvSpPr>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a:pPr/>
              <a:t>3/31/22</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3/31/22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a:pPr/>
              <a:t>3/31/22</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396818004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AndMedia">
  <p:cSld name="Title, Text and Media Cli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F162F-5504-0B47-A627-C2429ECCB02D}"/>
              </a:ext>
            </a:extLst>
          </p:cNvPr>
          <p:cNvSpPr>
            <a:spLocks noGrp="1"/>
          </p:cNvSpPr>
          <p:nvPr>
            <p:ph type="title"/>
          </p:nvPr>
        </p:nvSpPr>
        <p:spPr>
          <a:xfrm>
            <a:off x="1775884" y="144463"/>
            <a:ext cx="8534400" cy="641350"/>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1F2AEE-12B0-BD4F-BDFD-FBD0DFB6F9C8}"/>
              </a:ext>
            </a:extLst>
          </p:cNvPr>
          <p:cNvSpPr>
            <a:spLocks noGrp="1"/>
          </p:cNvSpPr>
          <p:nvPr>
            <p:ph type="body" sz="half" idx="1"/>
          </p:nvPr>
        </p:nvSpPr>
        <p:spPr>
          <a:xfrm>
            <a:off x="1691217" y="1073150"/>
            <a:ext cx="4368800" cy="50276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Media Placeholder 3">
            <a:extLst>
              <a:ext uri="{FF2B5EF4-FFF2-40B4-BE49-F238E27FC236}">
                <a16:creationId xmlns:a16="http://schemas.microsoft.com/office/drawing/2014/main" id="{A43A818B-1ECB-EF4E-87E3-D978EF8A00E7}"/>
              </a:ext>
            </a:extLst>
          </p:cNvPr>
          <p:cNvSpPr>
            <a:spLocks noGrp="1"/>
          </p:cNvSpPr>
          <p:nvPr>
            <p:ph type="media" sz="half" idx="2"/>
          </p:nvPr>
        </p:nvSpPr>
        <p:spPr>
          <a:xfrm>
            <a:off x="6263218" y="1073150"/>
            <a:ext cx="4370916" cy="5027613"/>
          </a:xfrm>
        </p:spPr>
        <p:txBody>
          <a:bodyPr/>
          <a:lstStyle/>
          <a:p>
            <a:endParaRPr lang="en-US"/>
          </a:p>
        </p:txBody>
      </p:sp>
      <p:sp>
        <p:nvSpPr>
          <p:cNvPr id="5" name="Footer Placeholder 4">
            <a:extLst>
              <a:ext uri="{FF2B5EF4-FFF2-40B4-BE49-F238E27FC236}">
                <a16:creationId xmlns:a16="http://schemas.microsoft.com/office/drawing/2014/main" id="{F228E1A2-2BFB-5843-8893-F5E220400EDD}"/>
              </a:ext>
            </a:extLst>
          </p:cNvPr>
          <p:cNvSpPr>
            <a:spLocks noGrp="1"/>
          </p:cNvSpPr>
          <p:nvPr>
            <p:ph type="ftr" sz="quarter" idx="10"/>
          </p:nvPr>
        </p:nvSpPr>
        <p:spPr>
          <a:xfrm>
            <a:off x="9539818" y="6626226"/>
            <a:ext cx="2652183" cy="231775"/>
          </a:xfrm>
        </p:spPr>
        <p:txBody>
          <a:bodyPr/>
          <a:lstStyle>
            <a:lvl1pPr>
              <a:defRPr/>
            </a:lvl1pPr>
          </a:lstStyle>
          <a:p>
            <a:r>
              <a:rPr lang="en-US" altLang="en-US"/>
              <a:t>Pieter Abbeel and Andrew Y. Ng</a:t>
            </a:r>
          </a:p>
        </p:txBody>
      </p:sp>
    </p:spTree>
    <p:extLst>
      <p:ext uri="{BB962C8B-B14F-4D97-AF65-F5344CB8AC3E}">
        <p14:creationId xmlns:p14="http://schemas.microsoft.com/office/powerpoint/2010/main" val="16276848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A72-5EA6-4C4F-B109-9494540C5F61}"/>
              </a:ext>
            </a:extLst>
          </p:cNvPr>
          <p:cNvSpPr>
            <a:spLocks noGrp="1"/>
          </p:cNvSpPr>
          <p:nvPr>
            <p:ph type="title"/>
          </p:nvPr>
        </p:nvSpPr>
        <p:spPr>
          <a:xfrm>
            <a:off x="1775884" y="144463"/>
            <a:ext cx="8534400" cy="641350"/>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A1D103-9FD2-8746-BA4E-87D3DF311AC9}"/>
              </a:ext>
            </a:extLst>
          </p:cNvPr>
          <p:cNvSpPr>
            <a:spLocks noGrp="1"/>
          </p:cNvSpPr>
          <p:nvPr>
            <p:ph type="body" sz="half" idx="1"/>
          </p:nvPr>
        </p:nvSpPr>
        <p:spPr>
          <a:xfrm>
            <a:off x="1691217" y="1073150"/>
            <a:ext cx="4368800" cy="50276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4F3E51-45AE-5946-83FA-2B9A32BE3A3F}"/>
              </a:ext>
            </a:extLst>
          </p:cNvPr>
          <p:cNvSpPr>
            <a:spLocks noGrp="1"/>
          </p:cNvSpPr>
          <p:nvPr>
            <p:ph sz="half" idx="2"/>
          </p:nvPr>
        </p:nvSpPr>
        <p:spPr>
          <a:xfrm>
            <a:off x="6263218" y="1073150"/>
            <a:ext cx="4370916" cy="50276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E66DD5D8-7C69-274E-9BC0-88509559BF10}"/>
              </a:ext>
            </a:extLst>
          </p:cNvPr>
          <p:cNvSpPr>
            <a:spLocks noGrp="1"/>
          </p:cNvSpPr>
          <p:nvPr>
            <p:ph type="ftr" sz="quarter" idx="10"/>
          </p:nvPr>
        </p:nvSpPr>
        <p:spPr>
          <a:xfrm>
            <a:off x="9539818" y="6626226"/>
            <a:ext cx="2652183" cy="231775"/>
          </a:xfrm>
        </p:spPr>
        <p:txBody>
          <a:bodyPr/>
          <a:lstStyle>
            <a:lvl1pPr>
              <a:defRPr/>
            </a:lvl1pPr>
          </a:lstStyle>
          <a:p>
            <a:r>
              <a:rPr lang="en-US" altLang="en-US"/>
              <a:t>Pieter Abbeel and Andrew Y. Ng</a:t>
            </a:r>
          </a:p>
        </p:txBody>
      </p:sp>
    </p:spTree>
    <p:extLst>
      <p:ext uri="{BB962C8B-B14F-4D97-AF65-F5344CB8AC3E}">
        <p14:creationId xmlns:p14="http://schemas.microsoft.com/office/powerpoint/2010/main" val="3331458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3/31/22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a:pPr/>
              <a:t>3/31/22</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a:pPr/>
              <a:t>3/31/22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a:pPr/>
              <a:t>3/31/22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a:pPr/>
              <a:t>3/31/22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a:pPr/>
              <a:t>3/31/22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a:pPr/>
              <a:t>3/31/22</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a:pPr/>
              <a:t>3/31/22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a:pPr/>
              <a:t>3/31/22</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file:///C:\Documents%20and%20Settings\pieter\My%20Documents\icml04-irl\expert1.avi" TargetMode="External"/><Relationship Id="rId1" Type="http://schemas.microsoft.com/office/2007/relationships/media" Target="file:///C:\Documents%20and%20Settings\pieter\My%20Documents\icml04-irl\expert1.avi" TargetMode="External"/><Relationship Id="rId5" Type="http://schemas.openxmlformats.org/officeDocument/2006/relationships/image" Target="../media/image56.png"/><Relationship Id="rId4" Type="http://schemas.openxmlformats.org/officeDocument/2006/relationships/notesSlide" Target="../notesSlides/notesSlide60.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notesSlide" Target="../notesSlides/notesSlide6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youtube.com/watch?v=KV4IffEXqoA"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8" Type="http://schemas.openxmlformats.org/officeDocument/2006/relationships/image" Target="../media/image62.png"/><Relationship Id="rId3" Type="http://schemas.microsoft.com/office/2007/relationships/media" Target="file:///C:\Documents%20and%20Settings\pieter\My%20Documents\icml04-irl\learnedcontroller1.avi" TargetMode="External"/><Relationship Id="rId7" Type="http://schemas.openxmlformats.org/officeDocument/2006/relationships/image" Target="../media/image56.png"/><Relationship Id="rId2" Type="http://schemas.openxmlformats.org/officeDocument/2006/relationships/video" Target="file:///C:\Documents%20and%20Settings\pieter\My%20Documents\icml04-irl\expert1.avi" TargetMode="External"/><Relationship Id="rId1" Type="http://schemas.microsoft.com/office/2007/relationships/media" Target="file:///C:\Documents%20and%20Settings\pieter\My%20Documents\icml04-irl\expert1.avi" TargetMode="External"/><Relationship Id="rId6" Type="http://schemas.openxmlformats.org/officeDocument/2006/relationships/notesSlide" Target="../notesSlides/notesSlide70.xml"/><Relationship Id="rId5" Type="http://schemas.openxmlformats.org/officeDocument/2006/relationships/slideLayout" Target="../slideLayouts/slideLayout4.xml"/><Relationship Id="rId4" Type="http://schemas.openxmlformats.org/officeDocument/2006/relationships/video" Target="file:///C:\Documents%20and%20Settings\pieter\My%20Documents\icml04-irl\learnedcontroller1.avi" TargetMode="External"/></Relationships>
</file>

<file path=ppt/slides/_rels/slide114.xml.rels><?xml version="1.0" encoding="UTF-8" standalone="yes"?>
<Relationships xmlns="http://schemas.openxmlformats.org/package/2006/relationships"><Relationship Id="rId8" Type="http://schemas.openxmlformats.org/officeDocument/2006/relationships/image" Target="../media/image64.png"/><Relationship Id="rId3" Type="http://schemas.microsoft.com/office/2007/relationships/media" Target="file:///C:\Documents%20and%20Settings\pieter\My%20Documents\icml04-irl\joined3.avi" TargetMode="External"/><Relationship Id="rId7" Type="http://schemas.openxmlformats.org/officeDocument/2006/relationships/image" Target="../media/image63.png"/><Relationship Id="rId2" Type="http://schemas.openxmlformats.org/officeDocument/2006/relationships/video" Target="file:///C:\Documents%20and%20Settings\pieter\My%20Documents\icml04-irl\joined2.avi" TargetMode="External"/><Relationship Id="rId1" Type="http://schemas.microsoft.com/office/2007/relationships/media" Target="file:///C:\Documents%20and%20Settings\pieter\My%20Documents\icml04-irl\joined2.avi" TargetMode="External"/><Relationship Id="rId6" Type="http://schemas.openxmlformats.org/officeDocument/2006/relationships/notesSlide" Target="../notesSlides/notesSlide71.xml"/><Relationship Id="rId5" Type="http://schemas.openxmlformats.org/officeDocument/2006/relationships/slideLayout" Target="../slideLayouts/slideLayout4.xml"/><Relationship Id="rId4" Type="http://schemas.openxmlformats.org/officeDocument/2006/relationships/video" Target="file:///C:\Documents%20and%20Settings\pieter\My%20Documents\icml04-irl\joined3.avi" TargetMode="Externa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65.emf"/><Relationship Id="rId4" Type="http://schemas.openxmlformats.org/officeDocument/2006/relationships/oleObject" Target="../embeddings/oleObject1.bin"/></Relationships>
</file>

<file path=ppt/slides/_rels/slide11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image" Target="../media/image66.jpeg"/><Relationship Id="rId7" Type="http://schemas.openxmlformats.org/officeDocument/2006/relationships/image" Target="../media/image70.jpe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image" Target="../media/image68.jpeg"/><Relationship Id="rId10" Type="http://schemas.openxmlformats.org/officeDocument/2006/relationships/image" Target="../media/image73.jpeg"/><Relationship Id="rId4" Type="http://schemas.openxmlformats.org/officeDocument/2006/relationships/image" Target="../media/image67.jpeg"/><Relationship Id="rId9" Type="http://schemas.openxmlformats.org/officeDocument/2006/relationships/image" Target="../media/image72.jpeg"/></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72.jpeg"/><Relationship Id="rId3" Type="http://schemas.openxmlformats.org/officeDocument/2006/relationships/notesSlide" Target="../notesSlides/notesSlide76.xml"/><Relationship Id="rId7" Type="http://schemas.openxmlformats.org/officeDocument/2006/relationships/image" Target="../media/image71.jpeg"/><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70.jpeg"/><Relationship Id="rId11" Type="http://schemas.openxmlformats.org/officeDocument/2006/relationships/image" Target="../media/image74.emf"/><Relationship Id="rId5" Type="http://schemas.openxmlformats.org/officeDocument/2006/relationships/image" Target="../media/image69.jpeg"/><Relationship Id="rId10" Type="http://schemas.openxmlformats.org/officeDocument/2006/relationships/oleObject" Target="../embeddings/oleObject2.bin"/><Relationship Id="rId4" Type="http://schemas.openxmlformats.org/officeDocument/2006/relationships/image" Target="../media/image68.jpeg"/><Relationship Id="rId9" Type="http://schemas.openxmlformats.org/officeDocument/2006/relationships/image" Target="../media/image73.jpe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65.emf"/><Relationship Id="rId4" Type="http://schemas.openxmlformats.org/officeDocument/2006/relationships/oleObject" Target="../embeddings/oleObject3.bin"/></Relationships>
</file>

<file path=ppt/slides/_rels/slide1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27.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75.png"/><Relationship Id="rId3" Type="http://schemas.openxmlformats.org/officeDocument/2006/relationships/tags" Target="../tags/tag11.xml"/><Relationship Id="rId7" Type="http://schemas.openxmlformats.org/officeDocument/2006/relationships/slideLayout" Target="../slideLayouts/slideLayout2.xml"/><Relationship Id="rId12" Type="http://schemas.openxmlformats.org/officeDocument/2006/relationships/image" Target="../media/image80.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image" Target="../media/image79.png"/><Relationship Id="rId5" Type="http://schemas.openxmlformats.org/officeDocument/2006/relationships/tags" Target="../tags/tag13.xml"/><Relationship Id="rId10" Type="http://schemas.openxmlformats.org/officeDocument/2006/relationships/image" Target="../media/image78.png"/><Relationship Id="rId4" Type="http://schemas.openxmlformats.org/officeDocument/2006/relationships/tags" Target="../tags/tag12.xml"/><Relationship Id="rId9" Type="http://schemas.openxmlformats.org/officeDocument/2006/relationships/image" Target="../media/image77.png"/></Relationships>
</file>

<file path=ppt/slides/_rels/slide128.xml.rels><?xml version="1.0" encoding="UTF-8" standalone="yes"?>
<Relationships xmlns="http://schemas.openxmlformats.org/package/2006/relationships"><Relationship Id="rId3" Type="http://schemas.openxmlformats.org/officeDocument/2006/relationships/tags" Target="../tags/tag17.xml"/><Relationship Id="rId7" Type="http://schemas.openxmlformats.org/officeDocument/2006/relationships/image" Target="../media/image83.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xml"/><Relationship Id="rId1" Type="http://schemas.openxmlformats.org/officeDocument/2006/relationships/tags" Target="../tags/tag18.xml"/><Relationship Id="rId5" Type="http://schemas.openxmlformats.org/officeDocument/2006/relationships/image" Target="../media/image87.png"/><Relationship Id="rId4" Type="http://schemas.openxmlformats.org/officeDocument/2006/relationships/image" Target="../media/image86.png"/></Relationships>
</file>

<file path=ppt/slides/_rels/slide1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tags" Target="../tags/tag22.xml"/><Relationship Id="rId7" Type="http://schemas.openxmlformats.org/officeDocument/2006/relationships/image" Target="../media/image89.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88.png"/><Relationship Id="rId5" Type="http://schemas.openxmlformats.org/officeDocument/2006/relationships/slideLayout" Target="../slideLayouts/slideLayout2.xml"/><Relationship Id="rId4" Type="http://schemas.openxmlformats.org/officeDocument/2006/relationships/tags" Target="../tags/tag23.xml"/><Relationship Id="rId9" Type="http://schemas.openxmlformats.org/officeDocument/2006/relationships/image" Target="../media/image92.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93.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JC94Y063x58" TargetMode="External"/><Relationship Id="rId2" Type="http://schemas.openxmlformats.org/officeDocument/2006/relationships/hyperlink" Target="https://www.youtube.com/watch?v=-8FqKMSaaVA" TargetMode="Externa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3" Type="http://schemas.openxmlformats.org/officeDocument/2006/relationships/image" Target="../media/image95.tiff"/><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watch?v=hnP9-AGMeZY" TargetMode="External"/><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youtube.com/watch?v=yR-BFvMGC0Q"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statista.com/statistics/743400/estimated-connected-car-shipments-globally/"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4.xml"/><Relationship Id="rId7" Type="http://schemas.openxmlformats.org/officeDocument/2006/relationships/image" Target="../media/image16.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beiyulincs.github.io/teach/spring_22/iot.html"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pages.cs.wisc.edu/~hous21/papers/ICML20.pdf"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pages.cs.wisc.edu/~hous21/papers/KDD19.pdf" TargetMode="Externa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hyperlink" Target="http://pages.cs.wisc.edu/~hous21/papers/ICML20.pdf"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hyperlink" Target="http://pages.cs.wisc.edu/~hous21/papers/KDD19.pdf"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hyperlink" Target="variant%20values%20%20E.g.%20&#8220;image1&#8221;,%20&#8220;title2&#8221;,%20&#8220;button1&#8221;"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hyperlink" Target="http://pngimg.com/download/37350"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FsRP4rEYiLI" TargetMode="External"/><Relationship Id="rId2" Type="http://schemas.openxmlformats.org/officeDocument/2006/relationships/hyperlink" Target="https://www.youtube.com/watch?v=VMp6pq6_QjI&amp;t=227s"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4.gif"/><Relationship Id="rId5" Type="http://schemas.openxmlformats.org/officeDocument/2006/relationships/hyperlink" Target="http://pngimg.com/download/37350" TargetMode="External"/><Relationship Id="rId4" Type="http://schemas.openxmlformats.org/officeDocument/2006/relationships/image" Target="../media/image40.png"/></Relationships>
</file>

<file path=ppt/slides/_rels/slide91.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emf"/></Relationships>
</file>

<file path=ppt/slides/_rels/slide92.xml.rels><?xml version="1.0" encoding="UTF-8" standalone="yes"?>
<Relationships xmlns="http://schemas.openxmlformats.org/package/2006/relationships"><Relationship Id="rId3" Type="http://schemas.openxmlformats.org/officeDocument/2006/relationships/hyperlink" Target="https://arxiv.org/abs/1905.13125"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hyperlink" Target="https://vision.cornell.edu/se3/embeddings-and-metric-learning/"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65AB5-53A9-9F40-AFC7-91A8BD946BC0}"/>
              </a:ext>
            </a:extLst>
          </p:cNvPr>
          <p:cNvSpPr>
            <a:spLocks noGrp="1"/>
          </p:cNvSpPr>
          <p:nvPr>
            <p:ph type="ctrTitle"/>
          </p:nvPr>
        </p:nvSpPr>
        <p:spPr>
          <a:xfrm>
            <a:off x="581191" y="1020431"/>
            <a:ext cx="11293130" cy="1475013"/>
          </a:xfrm>
        </p:spPr>
        <p:txBody>
          <a:bodyPr>
            <a:normAutofit/>
          </a:bodyPr>
          <a:lstStyle/>
          <a:p>
            <a:r>
              <a:rPr lang="en-US" sz="3400" b="1" dirty="0"/>
              <a:t>Introduction To transportation</a:t>
            </a:r>
            <a:endParaRPr lang="en-US" sz="3400" dirty="0"/>
          </a:p>
        </p:txBody>
      </p:sp>
      <p:sp>
        <p:nvSpPr>
          <p:cNvPr id="3" name="Subtitle 2">
            <a:extLst>
              <a:ext uri="{FF2B5EF4-FFF2-40B4-BE49-F238E27FC236}">
                <a16:creationId xmlns:a16="http://schemas.microsoft.com/office/drawing/2014/main" id="{8053137F-1C26-B44E-BE57-C77E712AEF2A}"/>
              </a:ext>
            </a:extLst>
          </p:cNvPr>
          <p:cNvSpPr>
            <a:spLocks noGrp="1"/>
          </p:cNvSpPr>
          <p:nvPr>
            <p:ph type="subTitle" idx="1"/>
          </p:nvPr>
        </p:nvSpPr>
        <p:spPr/>
        <p:txBody>
          <a:bodyPr>
            <a:normAutofit/>
          </a:bodyPr>
          <a:lstStyle/>
          <a:p>
            <a:r>
              <a:rPr lang="en-US" sz="2400" dirty="0" err="1">
                <a:solidFill>
                  <a:schemeClr val="tx1"/>
                </a:solidFill>
              </a:rPr>
              <a:t>Beiyu</a:t>
            </a:r>
            <a:r>
              <a:rPr lang="en-US" sz="2400" dirty="0">
                <a:solidFill>
                  <a:schemeClr val="tx1"/>
                </a:solidFill>
              </a:rPr>
              <a:t> Lin</a:t>
            </a:r>
          </a:p>
        </p:txBody>
      </p:sp>
    </p:spTree>
    <p:extLst>
      <p:ext uri="{BB962C8B-B14F-4D97-AF65-F5344CB8AC3E}">
        <p14:creationId xmlns:p14="http://schemas.microsoft.com/office/powerpoint/2010/main" val="1095352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80CC1-B906-2948-B3E0-E51612E8B667}"/>
              </a:ext>
            </a:extLst>
          </p:cNvPr>
          <p:cNvSpPr>
            <a:spLocks noGrp="1"/>
          </p:cNvSpPr>
          <p:nvPr>
            <p:ph type="title"/>
          </p:nvPr>
        </p:nvSpPr>
        <p:spPr/>
        <p:txBody>
          <a:bodyPr/>
          <a:lstStyle/>
          <a:p>
            <a:r>
              <a:rPr lang="en-US" dirty="0" err="1"/>
              <a:t>iOT</a:t>
            </a:r>
            <a:r>
              <a:rPr lang="en-US" dirty="0"/>
              <a:t> in transportation</a:t>
            </a:r>
          </a:p>
        </p:txBody>
      </p:sp>
      <p:sp>
        <p:nvSpPr>
          <p:cNvPr id="3" name="Content Placeholder 2">
            <a:extLst>
              <a:ext uri="{FF2B5EF4-FFF2-40B4-BE49-F238E27FC236}">
                <a16:creationId xmlns:a16="http://schemas.microsoft.com/office/drawing/2014/main" id="{7D614A56-BB22-134B-BB51-B081E1EAD15B}"/>
              </a:ext>
            </a:extLst>
          </p:cNvPr>
          <p:cNvSpPr>
            <a:spLocks noGrp="1"/>
          </p:cNvSpPr>
          <p:nvPr>
            <p:ph idx="1"/>
          </p:nvPr>
        </p:nvSpPr>
        <p:spPr>
          <a:xfrm>
            <a:off x="581193" y="2180496"/>
            <a:ext cx="3897022" cy="4110966"/>
          </a:xfrm>
        </p:spPr>
        <p:txBody>
          <a:bodyPr>
            <a:normAutofit/>
          </a:bodyPr>
          <a:lstStyle/>
          <a:p>
            <a:r>
              <a:rPr lang="en-US" sz="2200" dirty="0">
                <a:solidFill>
                  <a:schemeClr val="bg1">
                    <a:lumMod val="65000"/>
                  </a:schemeClr>
                </a:solidFill>
              </a:rPr>
              <a:t>Assisted Driving</a:t>
            </a:r>
          </a:p>
          <a:p>
            <a:r>
              <a:rPr lang="en-US" sz="2200" b="1" dirty="0">
                <a:solidFill>
                  <a:schemeClr val="tx1"/>
                </a:solidFill>
              </a:rPr>
              <a:t>Dynamic Navigation</a:t>
            </a:r>
          </a:p>
          <a:p>
            <a:r>
              <a:rPr lang="en-US" sz="2200" dirty="0">
                <a:solidFill>
                  <a:schemeClr val="bg1">
                    <a:lumMod val="65000"/>
                  </a:schemeClr>
                </a:solidFill>
              </a:rPr>
              <a:t>Optimized Maintenance</a:t>
            </a:r>
          </a:p>
          <a:p>
            <a:r>
              <a:rPr lang="en-US" sz="2200" dirty="0">
                <a:solidFill>
                  <a:schemeClr val="bg1">
                    <a:lumMod val="65000"/>
                  </a:schemeClr>
                </a:solidFill>
              </a:rPr>
              <a:t>Expanded Ridesharing</a:t>
            </a:r>
          </a:p>
          <a:p>
            <a:r>
              <a:rPr lang="en-US" sz="2200" dirty="0">
                <a:solidFill>
                  <a:schemeClr val="bg1">
                    <a:lumMod val="65000"/>
                  </a:schemeClr>
                </a:solidFill>
              </a:rPr>
              <a:t>Fleet Management</a:t>
            </a:r>
          </a:p>
          <a:p>
            <a:endParaRPr lang="en-US" sz="2200" dirty="0"/>
          </a:p>
        </p:txBody>
      </p:sp>
      <p:pic>
        <p:nvPicPr>
          <p:cNvPr id="1026" name="Picture 2">
            <a:extLst>
              <a:ext uri="{FF2B5EF4-FFF2-40B4-BE49-F238E27FC236}">
                <a16:creationId xmlns:a16="http://schemas.microsoft.com/office/drawing/2014/main" id="{9E0CE55A-76BF-E54B-9DBC-18E678C883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1910" y="2180496"/>
            <a:ext cx="6685122" cy="4110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012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6604F-A5F3-4A42-A279-EFCC51DF1206}"/>
              </a:ext>
            </a:extLst>
          </p:cNvPr>
          <p:cNvSpPr>
            <a:spLocks noGrp="1"/>
          </p:cNvSpPr>
          <p:nvPr>
            <p:ph type="title"/>
          </p:nvPr>
        </p:nvSpPr>
        <p:spPr/>
        <p:txBody>
          <a:bodyPr/>
          <a:lstStyle/>
          <a:p>
            <a:r>
              <a:rPr lang="en-US" dirty="0"/>
              <a:t>Boltzmann (</a:t>
            </a:r>
            <a:r>
              <a:rPr lang="en-US" dirty="0" err="1"/>
              <a:t>softmax</a:t>
            </a:r>
            <a:r>
              <a:rPr lang="en-US" dirty="0"/>
              <a:t>) bandit</a:t>
            </a:r>
          </a:p>
        </p:txBody>
      </p:sp>
      <p:pic>
        <p:nvPicPr>
          <p:cNvPr id="6" name="Content Placeholder 5">
            <a:extLst>
              <a:ext uri="{FF2B5EF4-FFF2-40B4-BE49-F238E27FC236}">
                <a16:creationId xmlns:a16="http://schemas.microsoft.com/office/drawing/2014/main" id="{AFD6B376-9809-CE4D-A722-CB27D6D62365}"/>
              </a:ext>
            </a:extLst>
          </p:cNvPr>
          <p:cNvPicPr>
            <a:picLocks noGrp="1" noChangeAspect="1"/>
          </p:cNvPicPr>
          <p:nvPr>
            <p:ph idx="1"/>
          </p:nvPr>
        </p:nvPicPr>
        <p:blipFill>
          <a:blip r:embed="rId2"/>
          <a:stretch>
            <a:fillRect/>
          </a:stretch>
        </p:blipFill>
        <p:spPr>
          <a:xfrm>
            <a:off x="838200" y="1898174"/>
            <a:ext cx="10515600" cy="4206240"/>
          </a:xfrm>
          <a:prstGeom prst="rect">
            <a:avLst/>
          </a:prstGeom>
        </p:spPr>
      </p:pic>
      <p:sp>
        <p:nvSpPr>
          <p:cNvPr id="3" name="Slide Number Placeholder 2">
            <a:extLst>
              <a:ext uri="{FF2B5EF4-FFF2-40B4-BE49-F238E27FC236}">
                <a16:creationId xmlns:a16="http://schemas.microsoft.com/office/drawing/2014/main" id="{8A2DFF5C-DC36-C540-BDFA-A1D5A5EDBFD9}"/>
              </a:ext>
            </a:extLst>
          </p:cNvPr>
          <p:cNvSpPr>
            <a:spLocks noGrp="1"/>
          </p:cNvSpPr>
          <p:nvPr>
            <p:ph type="sldNum" sz="quarter" idx="12"/>
          </p:nvPr>
        </p:nvSpPr>
        <p:spPr/>
        <p:txBody>
          <a:bodyPr/>
          <a:lstStyle/>
          <a:p>
            <a:fld id="{A58620DE-AF81-6C47-B274-15564224E7F2}" type="slidenum">
              <a:rPr lang="en-US" smtClean="0"/>
              <a:t>100</a:t>
            </a:fld>
            <a:endParaRPr lang="en-US"/>
          </a:p>
        </p:txBody>
      </p:sp>
    </p:spTree>
    <p:extLst>
      <p:ext uri="{BB962C8B-B14F-4D97-AF65-F5344CB8AC3E}">
        <p14:creationId xmlns:p14="http://schemas.microsoft.com/office/powerpoint/2010/main" val="41754439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AEACE-6AEE-4446-9B48-BC822FBA87A9}"/>
              </a:ext>
            </a:extLst>
          </p:cNvPr>
          <p:cNvSpPr>
            <a:spLocks noGrp="1"/>
          </p:cNvSpPr>
          <p:nvPr>
            <p:ph type="title"/>
          </p:nvPr>
        </p:nvSpPr>
        <p:spPr/>
        <p:txBody>
          <a:bodyPr/>
          <a:lstStyle/>
          <a:p>
            <a:r>
              <a:rPr lang="en-US" dirty="0"/>
              <a:t>Boltzmann (</a:t>
            </a:r>
            <a:r>
              <a:rPr lang="en-US" dirty="0" err="1"/>
              <a:t>softmax</a:t>
            </a:r>
            <a:r>
              <a:rPr lang="en-US" dirty="0"/>
              <a:t>) bandit</a:t>
            </a:r>
          </a:p>
        </p:txBody>
      </p:sp>
      <p:pic>
        <p:nvPicPr>
          <p:cNvPr id="6" name="Content Placeholder 5">
            <a:extLst>
              <a:ext uri="{FF2B5EF4-FFF2-40B4-BE49-F238E27FC236}">
                <a16:creationId xmlns:a16="http://schemas.microsoft.com/office/drawing/2014/main" id="{B6894090-F443-CF46-B5EB-1AD92F069F12}"/>
              </a:ext>
            </a:extLst>
          </p:cNvPr>
          <p:cNvPicPr>
            <a:picLocks noGrp="1" noChangeAspect="1"/>
          </p:cNvPicPr>
          <p:nvPr>
            <p:ph idx="1"/>
          </p:nvPr>
        </p:nvPicPr>
        <p:blipFill>
          <a:blip r:embed="rId2"/>
          <a:stretch>
            <a:fillRect/>
          </a:stretch>
        </p:blipFill>
        <p:spPr>
          <a:xfrm>
            <a:off x="838200" y="1898174"/>
            <a:ext cx="10515600" cy="4206240"/>
          </a:xfrm>
        </p:spPr>
      </p:pic>
      <p:sp>
        <p:nvSpPr>
          <p:cNvPr id="4" name="Slide Number Placeholder 3">
            <a:extLst>
              <a:ext uri="{FF2B5EF4-FFF2-40B4-BE49-F238E27FC236}">
                <a16:creationId xmlns:a16="http://schemas.microsoft.com/office/drawing/2014/main" id="{A553A970-C03F-1943-A21B-0CB22AC7CD08}"/>
              </a:ext>
            </a:extLst>
          </p:cNvPr>
          <p:cNvSpPr>
            <a:spLocks noGrp="1"/>
          </p:cNvSpPr>
          <p:nvPr>
            <p:ph type="sldNum" sz="quarter" idx="12"/>
          </p:nvPr>
        </p:nvSpPr>
        <p:spPr/>
        <p:txBody>
          <a:bodyPr/>
          <a:lstStyle/>
          <a:p>
            <a:fld id="{22695355-0584-3048-B6D5-6FE7D71F4AA9}" type="slidenum">
              <a:rPr lang="en-US" smtClean="0"/>
              <a:pPr/>
              <a:t>101</a:t>
            </a:fld>
            <a:endParaRPr lang="en-US" dirty="0"/>
          </a:p>
        </p:txBody>
      </p:sp>
    </p:spTree>
    <p:extLst>
      <p:ext uri="{BB962C8B-B14F-4D97-AF65-F5344CB8AC3E}">
        <p14:creationId xmlns:p14="http://schemas.microsoft.com/office/powerpoint/2010/main" val="21298321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060F906-1ACA-B14B-ADCD-B5E48C099F78}"/>
              </a:ext>
            </a:extLst>
          </p:cNvPr>
          <p:cNvSpPr>
            <a:spLocks noGrp="1"/>
          </p:cNvSpPr>
          <p:nvPr>
            <p:ph type="ftr" sz="quarter" idx="10"/>
          </p:nvPr>
        </p:nvSpPr>
        <p:spPr/>
        <p:txBody>
          <a:bodyPr/>
          <a:lstStyle/>
          <a:p>
            <a:r>
              <a:rPr lang="en-US" altLang="en-US"/>
              <a:t>Pieter Abbeel and Andrew Y. Ng</a:t>
            </a:r>
          </a:p>
        </p:txBody>
      </p:sp>
      <p:sp>
        <p:nvSpPr>
          <p:cNvPr id="782338" name="Rectangle 2">
            <a:extLst>
              <a:ext uri="{FF2B5EF4-FFF2-40B4-BE49-F238E27FC236}">
                <a16:creationId xmlns:a16="http://schemas.microsoft.com/office/drawing/2014/main" id="{03A701D5-495B-7B46-BD38-F74AC593EFC3}"/>
              </a:ext>
            </a:extLst>
          </p:cNvPr>
          <p:cNvSpPr>
            <a:spLocks noGrp="1" noChangeArrowheads="1"/>
          </p:cNvSpPr>
          <p:nvPr>
            <p:ph type="ctrTitle"/>
          </p:nvPr>
        </p:nvSpPr>
        <p:spPr>
          <a:xfrm>
            <a:off x="1757364" y="1631950"/>
            <a:ext cx="8778875" cy="3009900"/>
          </a:xfrm>
        </p:spPr>
        <p:txBody>
          <a:bodyPr anchor="ctr"/>
          <a:lstStyle/>
          <a:p>
            <a:r>
              <a:rPr lang="en-US" altLang="en-US" sz="4400"/>
              <a:t>Part I</a:t>
            </a:r>
            <a:br>
              <a:rPr lang="en-US" altLang="en-US" sz="4400"/>
            </a:br>
            <a:r>
              <a:rPr lang="en-US" altLang="en-US" sz="4400"/>
              <a:t>Apprenticeship learning via inverse reinforcement learning</a:t>
            </a:r>
          </a:p>
        </p:txBody>
      </p:sp>
      <p:sp>
        <p:nvSpPr>
          <p:cNvPr id="782339" name="Rectangle 3">
            <a:extLst>
              <a:ext uri="{FF2B5EF4-FFF2-40B4-BE49-F238E27FC236}">
                <a16:creationId xmlns:a16="http://schemas.microsoft.com/office/drawing/2014/main" id="{5B65B64F-6354-B14F-B058-046629D6AC34}"/>
              </a:ext>
            </a:extLst>
          </p:cNvPr>
          <p:cNvSpPr>
            <a:spLocks noChangeArrowheads="1"/>
          </p:cNvSpPr>
          <p:nvPr/>
        </p:nvSpPr>
        <p:spPr bwMode="auto">
          <a:xfrm>
            <a:off x="2379664" y="398463"/>
            <a:ext cx="7616825" cy="817562"/>
          </a:xfrm>
          <a:prstGeom prst="rect">
            <a:avLst/>
          </a:prstGeom>
          <a:solidFill>
            <a:schemeClr val="bg1"/>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F644D0B-8880-9246-87DD-382266DE54F9}"/>
              </a:ext>
            </a:extLst>
          </p:cNvPr>
          <p:cNvSpPr>
            <a:spLocks noGrp="1"/>
          </p:cNvSpPr>
          <p:nvPr>
            <p:ph type="ftr" sz="quarter" idx="10"/>
          </p:nvPr>
        </p:nvSpPr>
        <p:spPr/>
        <p:txBody>
          <a:bodyPr/>
          <a:lstStyle/>
          <a:p>
            <a:r>
              <a:rPr lang="en-US" altLang="en-US"/>
              <a:t>Pieter Abbeel and Andrew Y. Ng</a:t>
            </a:r>
          </a:p>
        </p:txBody>
      </p:sp>
      <p:sp>
        <p:nvSpPr>
          <p:cNvPr id="691202" name="Rectangle 2">
            <a:extLst>
              <a:ext uri="{FF2B5EF4-FFF2-40B4-BE49-F238E27FC236}">
                <a16:creationId xmlns:a16="http://schemas.microsoft.com/office/drawing/2014/main" id="{3E4EA6D4-CADE-FB41-B0BA-B04C571E2047}"/>
              </a:ext>
            </a:extLst>
          </p:cNvPr>
          <p:cNvSpPr>
            <a:spLocks noGrp="1" noChangeArrowheads="1"/>
          </p:cNvSpPr>
          <p:nvPr>
            <p:ph type="title"/>
          </p:nvPr>
        </p:nvSpPr>
        <p:spPr/>
        <p:txBody>
          <a:bodyPr/>
          <a:lstStyle/>
          <a:p>
            <a:r>
              <a:rPr lang="en-US" altLang="en-US"/>
              <a:t>Motivation</a:t>
            </a:r>
          </a:p>
        </p:txBody>
      </p:sp>
      <p:sp>
        <p:nvSpPr>
          <p:cNvPr id="691203" name="Rectangle 3">
            <a:extLst>
              <a:ext uri="{FF2B5EF4-FFF2-40B4-BE49-F238E27FC236}">
                <a16:creationId xmlns:a16="http://schemas.microsoft.com/office/drawing/2014/main" id="{1A8429CC-4C5F-5D48-9471-3BE3DCEE102E}"/>
              </a:ext>
            </a:extLst>
          </p:cNvPr>
          <p:cNvSpPr>
            <a:spLocks noGrp="1" noChangeArrowheads="1"/>
          </p:cNvSpPr>
          <p:nvPr>
            <p:ph type="body" sz="half" idx="1"/>
          </p:nvPr>
        </p:nvSpPr>
        <p:spPr>
          <a:xfrm>
            <a:off x="2392364" y="1138239"/>
            <a:ext cx="7640637" cy="1157287"/>
          </a:xfrm>
        </p:spPr>
        <p:txBody>
          <a:bodyPr/>
          <a:lstStyle/>
          <a:p>
            <a:pPr marL="0" indent="0"/>
            <a:r>
              <a:rPr lang="en-US" altLang="en-US"/>
              <a:t>Reinforcement learning (RL) gives powerful tools for solving MDPs. It can be difficult to specify the reward function. Example: Highway driving. </a:t>
            </a:r>
          </a:p>
          <a:p>
            <a:pPr marL="0" indent="0"/>
            <a:endParaRPr lang="en-US" altLang="en-US"/>
          </a:p>
          <a:p>
            <a:pPr marL="0" indent="0"/>
            <a:endParaRPr lang="en-US" altLang="en-US" sz="2000"/>
          </a:p>
          <a:p>
            <a:pPr marL="0" indent="0"/>
            <a:endParaRPr lang="en-US" altLang="en-US" sz="2000"/>
          </a:p>
        </p:txBody>
      </p:sp>
      <p:pic>
        <p:nvPicPr>
          <p:cNvPr id="691204" name="expert1.avi">
            <a:hlinkClick r:id="" action="ppaction://media"/>
            <a:extLst>
              <a:ext uri="{FF2B5EF4-FFF2-40B4-BE49-F238E27FC236}">
                <a16:creationId xmlns:a16="http://schemas.microsoft.com/office/drawing/2014/main" id="{9C039CCC-61B0-584A-91A4-D4192696797D}"/>
              </a:ext>
            </a:extLst>
          </p:cNvPr>
          <p:cNvPicPr>
            <a:picLocks noRot="1" noChangeAspect="1" noChangeArrowheads="1"/>
          </p:cNvPicPr>
          <p:nvPr>
            <p:ph sz="half" idx="2"/>
            <a:videoFile r:link="rId2"/>
            <p:extLst>
              <p:ext uri="{DAA4B4D4-6D71-4841-9C94-3DE7FCFB9230}">
                <p14:media xmlns:p14="http://schemas.microsoft.com/office/powerpoint/2010/main" r:link="rId1"/>
              </p:ext>
            </p:extLst>
          </p:nvPr>
        </p:nvPicPr>
        <p:blipFill>
          <a:blip r:embed="rId5">
            <a:extLst>
              <a:ext uri="{28A0092B-C50C-407E-A947-70E740481C1C}">
                <a14:useLocalDpi xmlns:a14="http://schemas.microsoft.com/office/drawing/2010/main" val="0"/>
              </a:ext>
            </a:extLst>
          </a:blip>
          <a:srcRect/>
          <a:stretch>
            <a:fillRect/>
          </a:stretch>
        </p:blipFill>
        <p:spPr>
          <a:xfrm>
            <a:off x="3267076" y="2274889"/>
            <a:ext cx="5407025" cy="4452937"/>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91204"/>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691204"/>
                                        </p:tgtEl>
                                      </p:cBhvr>
                                    </p:cmd>
                                  </p:childTnLst>
                                </p:cTn>
                              </p:par>
                            </p:childTnLst>
                          </p:cTn>
                        </p:par>
                      </p:childTnLst>
                    </p:cTn>
                  </p:par>
                </p:childTnLst>
              </p:cTn>
              <p:nextCondLst>
                <p:cond evt="onClick" delay="0">
                  <p:tgtEl>
                    <p:spTgt spid="691204"/>
                  </p:tgtEl>
                </p:cond>
              </p:nextCondLst>
            </p:seq>
            <p:video>
              <p:cMediaNode vol="80000">
                <p:cTn id="7" fill="hold" display="0">
                  <p:stCondLst>
                    <p:cond delay="indefinite"/>
                  </p:stCondLst>
                </p:cTn>
                <p:tgtEl>
                  <p:spTgt spid="691204"/>
                </p:tgtEl>
              </p:cMediaNode>
            </p:video>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8F69055-EB32-894A-BAF4-AE771C6EA3A8}"/>
              </a:ext>
            </a:extLst>
          </p:cNvPr>
          <p:cNvSpPr>
            <a:spLocks noGrp="1"/>
          </p:cNvSpPr>
          <p:nvPr>
            <p:ph type="ftr" sz="quarter" idx="10"/>
          </p:nvPr>
        </p:nvSpPr>
        <p:spPr/>
        <p:txBody>
          <a:bodyPr/>
          <a:lstStyle/>
          <a:p>
            <a:r>
              <a:rPr lang="en-US" altLang="en-US"/>
              <a:t>Pieter Abbeel and Andrew Y. Ng</a:t>
            </a:r>
          </a:p>
        </p:txBody>
      </p:sp>
      <p:sp>
        <p:nvSpPr>
          <p:cNvPr id="693250" name="Rectangle 2">
            <a:extLst>
              <a:ext uri="{FF2B5EF4-FFF2-40B4-BE49-F238E27FC236}">
                <a16:creationId xmlns:a16="http://schemas.microsoft.com/office/drawing/2014/main" id="{4E793DA8-5832-844C-AFA0-D4EF6854AC80}"/>
              </a:ext>
            </a:extLst>
          </p:cNvPr>
          <p:cNvSpPr>
            <a:spLocks noGrp="1" noChangeArrowheads="1"/>
          </p:cNvSpPr>
          <p:nvPr>
            <p:ph type="title"/>
          </p:nvPr>
        </p:nvSpPr>
        <p:spPr/>
        <p:txBody>
          <a:bodyPr/>
          <a:lstStyle/>
          <a:p>
            <a:r>
              <a:rPr lang="en-US" altLang="en-US"/>
              <a:t>Apprenticeship Learning</a:t>
            </a:r>
          </a:p>
        </p:txBody>
      </p:sp>
      <p:sp>
        <p:nvSpPr>
          <p:cNvPr id="693251" name="Rectangle 3">
            <a:extLst>
              <a:ext uri="{FF2B5EF4-FFF2-40B4-BE49-F238E27FC236}">
                <a16:creationId xmlns:a16="http://schemas.microsoft.com/office/drawing/2014/main" id="{11D432F1-B2D1-8943-B09D-91FDAFD35049}"/>
              </a:ext>
            </a:extLst>
          </p:cNvPr>
          <p:cNvSpPr>
            <a:spLocks noGrp="1" noChangeArrowheads="1"/>
          </p:cNvSpPr>
          <p:nvPr>
            <p:ph type="body" idx="1"/>
          </p:nvPr>
        </p:nvSpPr>
        <p:spPr>
          <a:xfrm>
            <a:off x="2805113" y="1196975"/>
            <a:ext cx="6673850" cy="4903788"/>
          </a:xfrm>
        </p:spPr>
        <p:txBody>
          <a:bodyPr/>
          <a:lstStyle/>
          <a:p>
            <a:pPr>
              <a:buFontTx/>
              <a:buChar char="•"/>
            </a:pPr>
            <a:r>
              <a:rPr lang="en-US" altLang="en-US" sz="2000"/>
              <a:t>Learning from observing an expert.</a:t>
            </a:r>
          </a:p>
          <a:p>
            <a:pPr>
              <a:buFontTx/>
              <a:buChar char="•"/>
            </a:pPr>
            <a:r>
              <a:rPr lang="en-US" altLang="en-US" sz="2000"/>
              <a:t>Previous work:</a:t>
            </a:r>
          </a:p>
          <a:p>
            <a:pPr lvl="1">
              <a:buFontTx/>
              <a:buChar char="–"/>
            </a:pPr>
            <a:r>
              <a:rPr lang="en-US" altLang="en-US"/>
              <a:t>Learn to predict expert’s actions as a function of states. </a:t>
            </a:r>
          </a:p>
          <a:p>
            <a:pPr lvl="1">
              <a:buFontTx/>
              <a:buChar char="–"/>
            </a:pPr>
            <a:r>
              <a:rPr lang="en-US" altLang="en-US"/>
              <a:t>Usually lacks strong performance guarantees. </a:t>
            </a:r>
          </a:p>
          <a:p>
            <a:pPr lvl="1">
              <a:buFontTx/>
              <a:buChar char="–"/>
            </a:pPr>
            <a:r>
              <a:rPr lang="en-US" altLang="en-US"/>
              <a:t>(E.g.,. Pomerleau, 1989; Sammut et al., 1992; Kuniyoshi et al., 1994; Demiris &amp; Hayes, 1994; Amit &amp; Mataric, 2002; Atkeson &amp; Schaal, 1997; …)</a:t>
            </a:r>
          </a:p>
          <a:p>
            <a:pPr>
              <a:buFontTx/>
              <a:buChar char="•"/>
            </a:pPr>
            <a:r>
              <a:rPr lang="en-US" altLang="en-US" sz="2000"/>
              <a:t>Our approach:</a:t>
            </a:r>
          </a:p>
          <a:p>
            <a:pPr lvl="1">
              <a:buFontTx/>
              <a:buChar char="–"/>
            </a:pPr>
            <a:r>
              <a:rPr lang="en-US" altLang="en-US"/>
              <a:t>Based on inverse reinforcement learning (Ng &amp; Russell, 2000).</a:t>
            </a:r>
          </a:p>
          <a:p>
            <a:pPr lvl="1">
              <a:buFontTx/>
              <a:buChar char="–"/>
            </a:pPr>
            <a:r>
              <a:rPr lang="en-US" altLang="en-US"/>
              <a:t>Returns policy with performance </a:t>
            </a:r>
            <a:r>
              <a:rPr lang="en-US" altLang="en-US" i="1"/>
              <a:t>as good as the expert</a:t>
            </a:r>
            <a:r>
              <a:rPr lang="en-US" altLang="en-US"/>
              <a:t> as measured according to the expert’s </a:t>
            </a:r>
            <a:r>
              <a:rPr lang="en-US" altLang="en-US" i="1"/>
              <a:t>unknown</a:t>
            </a:r>
            <a:r>
              <a:rPr lang="en-US" altLang="en-US"/>
              <a:t> reward function.</a:t>
            </a:r>
          </a:p>
          <a:p>
            <a:pPr>
              <a:buFontTx/>
              <a:buChar char="•"/>
            </a:pPr>
            <a:endParaRPr lang="en-US" altLang="en-US" sz="200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7A9011A-1754-4040-8F06-CECB3A3AF2C8}"/>
              </a:ext>
            </a:extLst>
          </p:cNvPr>
          <p:cNvSpPr>
            <a:spLocks noGrp="1"/>
          </p:cNvSpPr>
          <p:nvPr>
            <p:ph type="ftr" sz="quarter" idx="10"/>
          </p:nvPr>
        </p:nvSpPr>
        <p:spPr/>
        <p:txBody>
          <a:bodyPr/>
          <a:lstStyle/>
          <a:p>
            <a:r>
              <a:rPr lang="en-US" altLang="en-US"/>
              <a:t>Pieter Abbeel and Andrew Y. Ng</a:t>
            </a:r>
          </a:p>
        </p:txBody>
      </p:sp>
      <p:sp>
        <p:nvSpPr>
          <p:cNvPr id="697346" name="Rectangle 2">
            <a:extLst>
              <a:ext uri="{FF2B5EF4-FFF2-40B4-BE49-F238E27FC236}">
                <a16:creationId xmlns:a16="http://schemas.microsoft.com/office/drawing/2014/main" id="{6DB9EFBF-F575-B747-B8E5-9453D6BF21BC}"/>
              </a:ext>
            </a:extLst>
          </p:cNvPr>
          <p:cNvSpPr>
            <a:spLocks noGrp="1" noChangeArrowheads="1"/>
          </p:cNvSpPr>
          <p:nvPr>
            <p:ph type="title"/>
          </p:nvPr>
        </p:nvSpPr>
        <p:spPr/>
        <p:txBody>
          <a:bodyPr/>
          <a:lstStyle/>
          <a:p>
            <a:r>
              <a:rPr lang="en-US" altLang="en-US"/>
              <a:t>Algorithm</a:t>
            </a:r>
          </a:p>
        </p:txBody>
      </p:sp>
      <p:sp>
        <p:nvSpPr>
          <p:cNvPr id="697347" name="Rectangle 3">
            <a:extLst>
              <a:ext uri="{FF2B5EF4-FFF2-40B4-BE49-F238E27FC236}">
                <a16:creationId xmlns:a16="http://schemas.microsoft.com/office/drawing/2014/main" id="{16409577-2EE5-4142-A4BB-587348FE8921}"/>
              </a:ext>
            </a:extLst>
          </p:cNvPr>
          <p:cNvSpPr>
            <a:spLocks noGrp="1" noChangeArrowheads="1"/>
          </p:cNvSpPr>
          <p:nvPr>
            <p:ph type="body" idx="1"/>
          </p:nvPr>
        </p:nvSpPr>
        <p:spPr/>
        <p:txBody>
          <a:bodyPr>
            <a:normAutofit lnSpcReduction="10000"/>
          </a:bodyPr>
          <a:lstStyle/>
          <a:p>
            <a:r>
              <a:rPr lang="en-US" altLang="en-US">
                <a:sym typeface="Symbol" pitchFamily="2" charset="2"/>
              </a:rPr>
              <a:t>For  </a:t>
            </a:r>
            <a:r>
              <a:rPr lang="en-US" altLang="en-US" i="1">
                <a:sym typeface="Symbol" pitchFamily="2" charset="2"/>
              </a:rPr>
              <a:t>t = 1,2,</a:t>
            </a:r>
            <a:r>
              <a:rPr lang="en-US" altLang="en-US">
                <a:sym typeface="Symbol" pitchFamily="2" charset="2"/>
              </a:rPr>
              <a:t>…</a:t>
            </a:r>
          </a:p>
          <a:p>
            <a:pPr lvl="1"/>
            <a:r>
              <a:rPr lang="en-US" altLang="en-US" sz="2400">
                <a:solidFill>
                  <a:srgbClr val="A50021"/>
                </a:solidFill>
                <a:sym typeface="Symbol" pitchFamily="2" charset="2"/>
              </a:rPr>
              <a:t>Inverse RL step:</a:t>
            </a:r>
            <a:r>
              <a:rPr lang="en-US" altLang="en-US" sz="2400">
                <a:sym typeface="Symbol" pitchFamily="2" charset="2"/>
              </a:rPr>
              <a:t> </a:t>
            </a:r>
          </a:p>
          <a:p>
            <a:pPr lvl="1"/>
            <a:r>
              <a:rPr lang="en-US" altLang="en-US" sz="2400">
                <a:sym typeface="Symbol" pitchFamily="2" charset="2"/>
              </a:rPr>
              <a:t>	Estimate expert’s reward function </a:t>
            </a:r>
            <a:r>
              <a:rPr lang="en-US" altLang="en-US" sz="2400" i="1">
                <a:sym typeface="Symbol" pitchFamily="2" charset="2"/>
              </a:rPr>
              <a:t>R(s)= </a:t>
            </a:r>
            <a:r>
              <a:rPr lang="en-US" altLang="en-US" sz="2400" i="1">
                <a:cs typeface="Arial" panose="020B0604020202020204" pitchFamily="34" charset="0"/>
                <a:sym typeface="Wingdings" pitchFamily="2" charset="2"/>
              </a:rPr>
              <a:t>w</a:t>
            </a:r>
            <a:r>
              <a:rPr lang="en-US" altLang="en-US" sz="2400" i="1" baseline="30000">
                <a:cs typeface="Arial" panose="020B0604020202020204" pitchFamily="34" charset="0"/>
                <a:sym typeface="Wingdings" pitchFamily="2" charset="2"/>
              </a:rPr>
              <a:t>T</a:t>
            </a:r>
            <a:r>
              <a:rPr lang="en-US" altLang="en-US" sz="2400" i="1">
                <a:cs typeface="Arial" panose="020B0604020202020204" pitchFamily="34" charset="0"/>
                <a:sym typeface="Symbol" pitchFamily="2" charset="2"/>
              </a:rPr>
              <a:t>(s)</a:t>
            </a:r>
            <a:r>
              <a:rPr lang="en-US" altLang="en-US" sz="2400">
                <a:cs typeface="Arial" panose="020B0604020202020204" pitchFamily="34" charset="0"/>
                <a:sym typeface="Symbol" pitchFamily="2" charset="2"/>
              </a:rPr>
              <a:t> such that under </a:t>
            </a:r>
            <a:r>
              <a:rPr lang="en-US" altLang="en-US" sz="2400" i="1">
                <a:cs typeface="Arial" panose="020B0604020202020204" pitchFamily="34" charset="0"/>
                <a:sym typeface="Symbol" pitchFamily="2" charset="2"/>
              </a:rPr>
              <a:t>R(s)</a:t>
            </a:r>
            <a:r>
              <a:rPr lang="en-US" altLang="en-US" sz="2400">
                <a:cs typeface="Arial" panose="020B0604020202020204" pitchFamily="34" charset="0"/>
                <a:sym typeface="Symbol" pitchFamily="2" charset="2"/>
              </a:rPr>
              <a:t> </a:t>
            </a:r>
            <a:r>
              <a:rPr lang="en-US" altLang="en-US" sz="2400">
                <a:sym typeface="Symbol" pitchFamily="2" charset="2"/>
              </a:rPr>
              <a:t>the expert performs better </a:t>
            </a:r>
            <a:r>
              <a:rPr lang="en-US" altLang="en-US" sz="2400">
                <a:cs typeface="Arial" panose="020B0604020202020204" pitchFamily="34" charset="0"/>
                <a:sym typeface="Symbol" pitchFamily="2" charset="2"/>
              </a:rPr>
              <a:t>than all previously found policies {</a:t>
            </a:r>
            <a:r>
              <a:rPr lang="en-US" altLang="en-US" sz="2400" i="1">
                <a:sym typeface="Symbol" pitchFamily="2" charset="2"/>
              </a:rPr>
              <a:t></a:t>
            </a:r>
            <a:r>
              <a:rPr lang="en-US" altLang="en-US" sz="2400" i="1" baseline="-25000">
                <a:sym typeface="Symbol" pitchFamily="2" charset="2"/>
              </a:rPr>
              <a:t>i</a:t>
            </a:r>
            <a:r>
              <a:rPr lang="en-US" altLang="en-US" sz="2400">
                <a:sym typeface="Symbol" pitchFamily="2" charset="2"/>
              </a:rPr>
              <a:t>}.</a:t>
            </a:r>
          </a:p>
          <a:p>
            <a:pPr lvl="1"/>
            <a:endParaRPr lang="en-US" altLang="en-US" sz="2400">
              <a:cs typeface="Arial" panose="020B0604020202020204" pitchFamily="34" charset="0"/>
              <a:sym typeface="Symbol" pitchFamily="2" charset="2"/>
            </a:endParaRPr>
          </a:p>
          <a:p>
            <a:pPr lvl="1">
              <a:buClr>
                <a:schemeClr val="tx1"/>
              </a:buClr>
            </a:pPr>
            <a:r>
              <a:rPr lang="en-US" altLang="en-US" sz="2400">
                <a:solidFill>
                  <a:srgbClr val="A50021"/>
                </a:solidFill>
                <a:sym typeface="Symbol" pitchFamily="2" charset="2"/>
              </a:rPr>
              <a:t>RL step:</a:t>
            </a:r>
            <a:r>
              <a:rPr lang="en-US" altLang="en-US" sz="2400">
                <a:sym typeface="Symbol" pitchFamily="2" charset="2"/>
              </a:rPr>
              <a:t> </a:t>
            </a:r>
          </a:p>
          <a:p>
            <a:pPr lvl="1">
              <a:buClr>
                <a:schemeClr val="tx1"/>
              </a:buClr>
            </a:pPr>
            <a:r>
              <a:rPr lang="en-US" altLang="en-US" sz="2400">
                <a:sym typeface="Symbol" pitchFamily="2" charset="2"/>
              </a:rPr>
              <a:t>	Compute optimal policy </a:t>
            </a:r>
            <a:r>
              <a:rPr lang="en-US" altLang="en-US" sz="2400" i="1">
                <a:sym typeface="Symbol" pitchFamily="2" charset="2"/>
              </a:rPr>
              <a:t></a:t>
            </a:r>
            <a:r>
              <a:rPr lang="en-US" altLang="en-US" sz="2400" i="1" baseline="-25000">
                <a:sym typeface="Symbol" pitchFamily="2" charset="2"/>
              </a:rPr>
              <a:t>t</a:t>
            </a:r>
            <a:r>
              <a:rPr lang="en-US" altLang="en-US" sz="2400">
                <a:sym typeface="Symbol" pitchFamily="2" charset="2"/>
              </a:rPr>
              <a:t> for </a:t>
            </a:r>
          </a:p>
          <a:p>
            <a:pPr lvl="1">
              <a:buClr>
                <a:schemeClr val="tx1"/>
              </a:buClr>
            </a:pPr>
            <a:r>
              <a:rPr lang="en-US" altLang="en-US" sz="2400">
                <a:sym typeface="Symbol" pitchFamily="2" charset="2"/>
              </a:rPr>
              <a:t>	the estimated reward weights </a:t>
            </a:r>
            <a:r>
              <a:rPr lang="en-US" altLang="en-US" sz="2400" i="1">
                <a:sym typeface="Symbol" pitchFamily="2" charset="2"/>
              </a:rPr>
              <a:t>w</a:t>
            </a:r>
            <a:r>
              <a:rPr lang="en-US" altLang="en-US" sz="2400">
                <a:sym typeface="Symbol" pitchFamily="2" charset="2"/>
              </a:rPr>
              <a:t>.</a:t>
            </a:r>
          </a:p>
          <a:p>
            <a:endParaRPr lang="en-US" alt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37BFF290-1B96-2F45-94E6-C0EC9C1F1049}"/>
              </a:ext>
            </a:extLst>
          </p:cNvPr>
          <p:cNvSpPr>
            <a:spLocks noGrp="1"/>
          </p:cNvSpPr>
          <p:nvPr>
            <p:ph type="ftr" sz="quarter" idx="10"/>
          </p:nvPr>
        </p:nvSpPr>
        <p:spPr/>
        <p:txBody>
          <a:bodyPr/>
          <a:lstStyle/>
          <a:p>
            <a:r>
              <a:rPr lang="en-US" altLang="en-US"/>
              <a:t>Pieter Abbeel and Andrew Y. Ng</a:t>
            </a:r>
          </a:p>
        </p:txBody>
      </p:sp>
      <p:sp>
        <p:nvSpPr>
          <p:cNvPr id="818178" name="Rectangle 2">
            <a:extLst>
              <a:ext uri="{FF2B5EF4-FFF2-40B4-BE49-F238E27FC236}">
                <a16:creationId xmlns:a16="http://schemas.microsoft.com/office/drawing/2014/main" id="{31D4AFDE-7404-E84D-8B67-B3E87FFD8D00}"/>
              </a:ext>
            </a:extLst>
          </p:cNvPr>
          <p:cNvSpPr>
            <a:spLocks noGrp="1" noChangeArrowheads="1"/>
          </p:cNvSpPr>
          <p:nvPr>
            <p:ph type="title"/>
          </p:nvPr>
        </p:nvSpPr>
        <p:spPr/>
        <p:txBody>
          <a:bodyPr/>
          <a:lstStyle/>
          <a:p>
            <a:r>
              <a:rPr lang="en-US" altLang="en-US"/>
              <a:t>Algorithm: Inverse RL step</a:t>
            </a:r>
          </a:p>
        </p:txBody>
      </p:sp>
      <p:pic>
        <p:nvPicPr>
          <p:cNvPr id="818179" name="Picture 3">
            <a:extLst>
              <a:ext uri="{FF2B5EF4-FFF2-40B4-BE49-F238E27FC236}">
                <a16:creationId xmlns:a16="http://schemas.microsoft.com/office/drawing/2014/main" id="{D756F069-5E3B-AF4B-99D6-555CA5B0B3CF}"/>
              </a:ext>
            </a:extLst>
          </p:cNvPr>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2913064" y="1128714"/>
            <a:ext cx="6270625" cy="21605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8180" name="Picture 4">
            <a:extLst>
              <a:ext uri="{FF2B5EF4-FFF2-40B4-BE49-F238E27FC236}">
                <a16:creationId xmlns:a16="http://schemas.microsoft.com/office/drawing/2014/main" id="{C2F720DE-AD14-5E4F-9846-14071A90332C}"/>
              </a:ext>
            </a:extLst>
          </p:cNvPr>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2806701" y="3398838"/>
            <a:ext cx="6342063" cy="290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181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767D455-8D93-504A-A7CA-997A5DC0F16D}"/>
              </a:ext>
            </a:extLst>
          </p:cNvPr>
          <p:cNvSpPr>
            <a:spLocks noGrp="1"/>
          </p:cNvSpPr>
          <p:nvPr>
            <p:ph type="ftr" sz="quarter" idx="10"/>
          </p:nvPr>
        </p:nvSpPr>
        <p:spPr/>
        <p:txBody>
          <a:bodyPr/>
          <a:lstStyle/>
          <a:p>
            <a:r>
              <a:rPr lang="en-US" altLang="en-US"/>
              <a:t>Pieter Abbeel and Andrew Y. Ng</a:t>
            </a:r>
          </a:p>
        </p:txBody>
      </p:sp>
      <p:sp>
        <p:nvSpPr>
          <p:cNvPr id="740354" name="Rectangle 2">
            <a:extLst>
              <a:ext uri="{FF2B5EF4-FFF2-40B4-BE49-F238E27FC236}">
                <a16:creationId xmlns:a16="http://schemas.microsoft.com/office/drawing/2014/main" id="{A846FFBA-F876-E048-8680-D47061A3AB4B}"/>
              </a:ext>
            </a:extLst>
          </p:cNvPr>
          <p:cNvSpPr>
            <a:spLocks noGrp="1" noChangeArrowheads="1"/>
          </p:cNvSpPr>
          <p:nvPr>
            <p:ph type="title"/>
          </p:nvPr>
        </p:nvSpPr>
        <p:spPr/>
        <p:txBody>
          <a:bodyPr/>
          <a:lstStyle/>
          <a:p>
            <a:r>
              <a:rPr lang="en-US" altLang="en-US"/>
              <a:t>Feature Expectation Closeness and Performance</a:t>
            </a:r>
          </a:p>
        </p:txBody>
      </p:sp>
      <p:sp>
        <p:nvSpPr>
          <p:cNvPr id="740355" name="Rectangle 3">
            <a:extLst>
              <a:ext uri="{FF2B5EF4-FFF2-40B4-BE49-F238E27FC236}">
                <a16:creationId xmlns:a16="http://schemas.microsoft.com/office/drawing/2014/main" id="{1DA9E8B4-7DCF-D844-A464-8E561E232019}"/>
              </a:ext>
            </a:extLst>
          </p:cNvPr>
          <p:cNvSpPr>
            <a:spLocks noGrp="1" noChangeArrowheads="1"/>
          </p:cNvSpPr>
          <p:nvPr>
            <p:ph type="body" idx="1"/>
          </p:nvPr>
        </p:nvSpPr>
        <p:spPr/>
        <p:txBody>
          <a:bodyPr/>
          <a:lstStyle/>
          <a:p>
            <a:r>
              <a:rPr lang="en-US" altLang="en-US">
                <a:sym typeface="Symbol" pitchFamily="2" charset="2"/>
              </a:rPr>
              <a:t>If we can find a policy </a:t>
            </a:r>
            <a:r>
              <a:rPr lang="en-US" altLang="en-US" i="1">
                <a:sym typeface="Symbol" pitchFamily="2" charset="2"/>
              </a:rPr>
              <a:t></a:t>
            </a:r>
            <a:r>
              <a:rPr lang="en-US" altLang="en-US">
                <a:sym typeface="Symbol" pitchFamily="2" charset="2"/>
              </a:rPr>
              <a:t> such that </a:t>
            </a:r>
          </a:p>
          <a:p>
            <a:pPr algn="ctr"/>
            <a:r>
              <a:rPr lang="en-US" altLang="en-US" baseline="-25000">
                <a:sym typeface="Symbol" pitchFamily="2" charset="2"/>
              </a:rPr>
              <a:t>	</a:t>
            </a:r>
            <a:r>
              <a:rPr lang="en-US" altLang="en-US">
                <a:solidFill>
                  <a:srgbClr val="A50021"/>
                </a:solidFill>
                <a:sym typeface="Symbol" pitchFamily="2" charset="2"/>
              </a:rPr>
              <a:t>||</a:t>
            </a:r>
            <a:r>
              <a:rPr lang="en-US" altLang="en-US" i="1">
                <a:solidFill>
                  <a:srgbClr val="A50021"/>
                </a:solidFill>
                <a:sym typeface="Symbol" pitchFamily="2" charset="2"/>
              </a:rPr>
              <a:t></a:t>
            </a:r>
            <a:r>
              <a:rPr lang="en-US" altLang="en-US">
                <a:solidFill>
                  <a:srgbClr val="A50021"/>
                </a:solidFill>
                <a:sym typeface="Symbol" pitchFamily="2" charset="2"/>
              </a:rPr>
              <a:t>(</a:t>
            </a:r>
            <a:r>
              <a:rPr lang="en-US" altLang="en-US" i="1">
                <a:solidFill>
                  <a:srgbClr val="A50021"/>
                </a:solidFill>
                <a:sym typeface="Symbol" pitchFamily="2" charset="2"/>
              </a:rPr>
              <a:t></a:t>
            </a:r>
            <a:r>
              <a:rPr lang="en-US" altLang="en-US" i="1" baseline="-25000">
                <a:solidFill>
                  <a:srgbClr val="A50021"/>
                </a:solidFill>
                <a:sym typeface="Symbol" pitchFamily="2" charset="2"/>
              </a:rPr>
              <a:t>E</a:t>
            </a:r>
            <a:r>
              <a:rPr lang="en-US" altLang="en-US">
                <a:solidFill>
                  <a:srgbClr val="A50021"/>
                </a:solidFill>
                <a:sym typeface="Symbol" pitchFamily="2" charset="2"/>
              </a:rPr>
              <a:t>) - </a:t>
            </a:r>
            <a:r>
              <a:rPr lang="en-US" altLang="en-US" i="1">
                <a:solidFill>
                  <a:srgbClr val="A50021"/>
                </a:solidFill>
                <a:sym typeface="Symbol" pitchFamily="2" charset="2"/>
              </a:rPr>
              <a:t></a:t>
            </a:r>
            <a:r>
              <a:rPr lang="en-US" altLang="en-US">
                <a:solidFill>
                  <a:srgbClr val="A50021"/>
                </a:solidFill>
                <a:sym typeface="Symbol" pitchFamily="2" charset="2"/>
              </a:rPr>
              <a:t>(</a:t>
            </a:r>
            <a:r>
              <a:rPr lang="en-US" altLang="en-US" i="1">
                <a:solidFill>
                  <a:srgbClr val="A50021"/>
                </a:solidFill>
                <a:sym typeface="Symbol" pitchFamily="2" charset="2"/>
              </a:rPr>
              <a:t></a:t>
            </a:r>
            <a:r>
              <a:rPr lang="en-US" altLang="en-US">
                <a:solidFill>
                  <a:srgbClr val="A50021"/>
                </a:solidFill>
                <a:sym typeface="Symbol" pitchFamily="2" charset="2"/>
              </a:rPr>
              <a:t>)||</a:t>
            </a:r>
            <a:r>
              <a:rPr lang="en-US" altLang="en-US" baseline="-25000">
                <a:solidFill>
                  <a:srgbClr val="A50021"/>
                </a:solidFill>
                <a:sym typeface="Symbol" pitchFamily="2" charset="2"/>
              </a:rPr>
              <a:t>2</a:t>
            </a:r>
            <a:r>
              <a:rPr lang="en-US" altLang="en-US">
                <a:solidFill>
                  <a:srgbClr val="A50021"/>
                </a:solidFill>
                <a:sym typeface="Symbol" pitchFamily="2" charset="2"/>
              </a:rPr>
              <a:t> </a:t>
            </a:r>
            <a:r>
              <a:rPr lang="en-US" altLang="en-US">
                <a:solidFill>
                  <a:srgbClr val="A50021"/>
                </a:solidFill>
                <a:cs typeface="Arial" panose="020B0604020202020204" pitchFamily="34" charset="0"/>
                <a:sym typeface="Symbol" pitchFamily="2" charset="2"/>
              </a:rPr>
              <a:t></a:t>
            </a:r>
            <a:r>
              <a:rPr lang="en-US" altLang="en-US">
                <a:solidFill>
                  <a:srgbClr val="A50021"/>
                </a:solidFill>
                <a:sym typeface="Symbol" pitchFamily="2" charset="2"/>
              </a:rPr>
              <a:t> </a:t>
            </a:r>
            <a:r>
              <a:rPr lang="en-US" altLang="en-US" i="1">
                <a:solidFill>
                  <a:srgbClr val="A50021"/>
                </a:solidFill>
                <a:sym typeface="Symbol" pitchFamily="2" charset="2"/>
              </a:rPr>
              <a:t></a:t>
            </a:r>
            <a:r>
              <a:rPr lang="en-US" altLang="en-US">
                <a:sym typeface="Symbol" pitchFamily="2" charset="2"/>
              </a:rPr>
              <a:t>,</a:t>
            </a:r>
          </a:p>
          <a:p>
            <a:r>
              <a:rPr lang="en-US" altLang="en-US">
                <a:sym typeface="Symbol" pitchFamily="2" charset="2"/>
              </a:rPr>
              <a:t>then for </a:t>
            </a:r>
            <a:r>
              <a:rPr lang="en-US" altLang="en-US" i="1">
                <a:sym typeface="Symbol" pitchFamily="2" charset="2"/>
              </a:rPr>
              <a:t>any</a:t>
            </a:r>
            <a:r>
              <a:rPr lang="en-US" altLang="en-US">
                <a:sym typeface="Symbol" pitchFamily="2" charset="2"/>
              </a:rPr>
              <a:t> underlying reward </a:t>
            </a:r>
            <a:r>
              <a:rPr lang="en-US" altLang="en-US" i="1">
                <a:sym typeface="Symbol" pitchFamily="2" charset="2"/>
              </a:rPr>
              <a:t>R</a:t>
            </a:r>
            <a:r>
              <a:rPr lang="en-US" altLang="en-US">
                <a:sym typeface="Symbol" pitchFamily="2" charset="2"/>
              </a:rPr>
              <a:t>*(</a:t>
            </a:r>
            <a:r>
              <a:rPr lang="en-US" altLang="en-US" i="1">
                <a:sym typeface="Symbol" pitchFamily="2" charset="2"/>
              </a:rPr>
              <a:t>s</a:t>
            </a:r>
            <a:r>
              <a:rPr lang="en-US" altLang="en-US">
                <a:sym typeface="Symbol" pitchFamily="2" charset="2"/>
              </a:rPr>
              <a:t>) =</a:t>
            </a:r>
            <a:r>
              <a:rPr lang="en-US" altLang="en-US" i="1">
                <a:cs typeface="Arial" panose="020B0604020202020204" pitchFamily="34" charset="0"/>
                <a:sym typeface="Wingdings" pitchFamily="2" charset="2"/>
              </a:rPr>
              <a:t>w</a:t>
            </a:r>
            <a:r>
              <a:rPr lang="en-US" altLang="en-US">
                <a:cs typeface="Arial" panose="020B0604020202020204" pitchFamily="34" charset="0"/>
                <a:sym typeface="Wingdings" pitchFamily="2" charset="2"/>
              </a:rPr>
              <a:t>*</a:t>
            </a:r>
            <a:r>
              <a:rPr lang="en-US" altLang="en-US" baseline="30000">
                <a:cs typeface="Arial" panose="020B0604020202020204" pitchFamily="34" charset="0"/>
                <a:sym typeface="Wingdings" pitchFamily="2" charset="2"/>
              </a:rPr>
              <a:t>T</a:t>
            </a:r>
            <a:r>
              <a:rPr lang="en-US" altLang="en-US" i="1">
                <a:cs typeface="Arial" panose="020B0604020202020204" pitchFamily="34" charset="0"/>
                <a:sym typeface="Symbol" pitchFamily="2" charset="2"/>
              </a:rPr>
              <a:t></a:t>
            </a:r>
            <a:r>
              <a:rPr lang="en-US" altLang="en-US">
                <a:cs typeface="Arial" panose="020B0604020202020204" pitchFamily="34" charset="0"/>
                <a:sym typeface="Symbol" pitchFamily="2" charset="2"/>
              </a:rPr>
              <a:t>(</a:t>
            </a:r>
            <a:r>
              <a:rPr lang="en-US" altLang="en-US" i="1">
                <a:cs typeface="Arial" panose="020B0604020202020204" pitchFamily="34" charset="0"/>
                <a:sym typeface="Symbol" pitchFamily="2" charset="2"/>
              </a:rPr>
              <a:t>s</a:t>
            </a:r>
            <a:r>
              <a:rPr lang="en-US" altLang="en-US">
                <a:cs typeface="Arial" panose="020B0604020202020204" pitchFamily="34" charset="0"/>
                <a:sym typeface="Symbol" pitchFamily="2" charset="2"/>
              </a:rPr>
              <a:t>), </a:t>
            </a:r>
          </a:p>
          <a:p>
            <a:r>
              <a:rPr lang="en-US" altLang="en-US">
                <a:cs typeface="Arial" panose="020B0604020202020204" pitchFamily="34" charset="0"/>
                <a:sym typeface="Symbol" pitchFamily="2" charset="2"/>
              </a:rPr>
              <a:t>we have that </a:t>
            </a:r>
          </a:p>
          <a:p>
            <a:r>
              <a:rPr lang="en-US" altLang="en-US">
                <a:cs typeface="Arial" panose="020B0604020202020204" pitchFamily="34" charset="0"/>
                <a:sym typeface="Symbol" pitchFamily="2" charset="2"/>
              </a:rPr>
              <a:t>	</a:t>
            </a:r>
            <a:r>
              <a:rPr lang="en-US" altLang="en-US">
                <a:solidFill>
                  <a:srgbClr val="A50021"/>
                </a:solidFill>
                <a:cs typeface="Arial" panose="020B0604020202020204" pitchFamily="34" charset="0"/>
                <a:sym typeface="Symbol" pitchFamily="2" charset="2"/>
              </a:rPr>
              <a:t>|</a:t>
            </a:r>
            <a:r>
              <a:rPr lang="en-US" altLang="en-US" i="1">
                <a:solidFill>
                  <a:srgbClr val="A50021"/>
                </a:solidFill>
              </a:rPr>
              <a:t>U</a:t>
            </a:r>
            <a:r>
              <a:rPr lang="en-US" altLang="en-US" i="1" baseline="-25000">
                <a:solidFill>
                  <a:srgbClr val="A50021"/>
                </a:solidFill>
              </a:rPr>
              <a:t>w</a:t>
            </a:r>
            <a:r>
              <a:rPr lang="en-US" altLang="en-US" baseline="-25000">
                <a:solidFill>
                  <a:srgbClr val="A50021"/>
                </a:solidFill>
              </a:rPr>
              <a:t>*</a:t>
            </a:r>
            <a:r>
              <a:rPr lang="en-US" altLang="en-US">
                <a:solidFill>
                  <a:srgbClr val="A50021"/>
                </a:solidFill>
              </a:rPr>
              <a:t>(</a:t>
            </a:r>
            <a:r>
              <a:rPr lang="en-US" altLang="en-US" i="1">
                <a:solidFill>
                  <a:srgbClr val="A50021"/>
                </a:solidFill>
                <a:sym typeface="Symbol" pitchFamily="2" charset="2"/>
              </a:rPr>
              <a:t></a:t>
            </a:r>
            <a:r>
              <a:rPr lang="en-US" altLang="en-US" i="1" baseline="-25000">
                <a:solidFill>
                  <a:srgbClr val="A50021"/>
                </a:solidFill>
                <a:sym typeface="Symbol" pitchFamily="2" charset="2"/>
              </a:rPr>
              <a:t>E</a:t>
            </a:r>
            <a:r>
              <a:rPr lang="en-US" altLang="en-US">
                <a:solidFill>
                  <a:srgbClr val="A50021"/>
                </a:solidFill>
                <a:sym typeface="Symbol" pitchFamily="2" charset="2"/>
              </a:rPr>
              <a:t>) - </a:t>
            </a:r>
            <a:r>
              <a:rPr lang="en-US" altLang="en-US" i="1">
                <a:solidFill>
                  <a:srgbClr val="A50021"/>
                </a:solidFill>
              </a:rPr>
              <a:t>U</a:t>
            </a:r>
            <a:r>
              <a:rPr lang="en-US" altLang="en-US" i="1" baseline="-25000">
                <a:solidFill>
                  <a:srgbClr val="A50021"/>
                </a:solidFill>
              </a:rPr>
              <a:t>w</a:t>
            </a:r>
            <a:r>
              <a:rPr lang="en-US" altLang="en-US" baseline="-25000">
                <a:solidFill>
                  <a:srgbClr val="A50021"/>
                </a:solidFill>
              </a:rPr>
              <a:t>*</a:t>
            </a:r>
            <a:r>
              <a:rPr lang="en-US" altLang="en-US">
                <a:solidFill>
                  <a:srgbClr val="A50021"/>
                </a:solidFill>
              </a:rPr>
              <a:t>(</a:t>
            </a:r>
            <a:r>
              <a:rPr lang="en-US" altLang="en-US" i="1">
                <a:solidFill>
                  <a:srgbClr val="A50021"/>
                </a:solidFill>
                <a:sym typeface="Symbol" pitchFamily="2" charset="2"/>
              </a:rPr>
              <a:t></a:t>
            </a:r>
            <a:r>
              <a:rPr lang="en-US" altLang="en-US">
                <a:solidFill>
                  <a:srgbClr val="A50021"/>
                </a:solidFill>
                <a:sym typeface="Symbol" pitchFamily="2" charset="2"/>
              </a:rPr>
              <a:t>)|</a:t>
            </a:r>
            <a:r>
              <a:rPr lang="en-US" altLang="en-US">
                <a:sym typeface="Symbol" pitchFamily="2" charset="2"/>
              </a:rPr>
              <a:t> 	= |</a:t>
            </a:r>
            <a:r>
              <a:rPr lang="en-US" altLang="en-US" i="1">
                <a:cs typeface="Arial" panose="020B0604020202020204" pitchFamily="34" charset="0"/>
                <a:sym typeface="Wingdings" pitchFamily="2" charset="2"/>
              </a:rPr>
              <a:t>w</a:t>
            </a:r>
            <a:r>
              <a:rPr lang="en-US" altLang="en-US">
                <a:cs typeface="Arial" panose="020B0604020202020204" pitchFamily="34" charset="0"/>
                <a:sym typeface="Wingdings" pitchFamily="2" charset="2"/>
              </a:rPr>
              <a:t>*</a:t>
            </a:r>
            <a:r>
              <a:rPr lang="en-US" altLang="en-US" baseline="30000">
                <a:cs typeface="Arial" panose="020B0604020202020204" pitchFamily="34" charset="0"/>
                <a:sym typeface="Wingdings" pitchFamily="2" charset="2"/>
              </a:rPr>
              <a:t>T</a:t>
            </a:r>
            <a:r>
              <a:rPr lang="en-US" altLang="en-US">
                <a:sym typeface="Symbol" pitchFamily="2" charset="2"/>
              </a:rPr>
              <a:t> </a:t>
            </a:r>
            <a:r>
              <a:rPr lang="en-US" altLang="en-US" i="1">
                <a:sym typeface="Symbol" pitchFamily="2" charset="2"/>
              </a:rPr>
              <a:t></a:t>
            </a:r>
            <a:r>
              <a:rPr lang="en-US" altLang="en-US">
                <a:sym typeface="Symbol" pitchFamily="2" charset="2"/>
              </a:rPr>
              <a:t>(</a:t>
            </a:r>
            <a:r>
              <a:rPr lang="en-US" altLang="en-US" i="1">
                <a:sym typeface="Symbol" pitchFamily="2" charset="2"/>
              </a:rPr>
              <a:t></a:t>
            </a:r>
            <a:r>
              <a:rPr lang="en-US" altLang="en-US" i="1" baseline="-25000">
                <a:sym typeface="Symbol" pitchFamily="2" charset="2"/>
              </a:rPr>
              <a:t>E</a:t>
            </a:r>
            <a:r>
              <a:rPr lang="en-US" altLang="en-US">
                <a:sym typeface="Symbol" pitchFamily="2" charset="2"/>
              </a:rPr>
              <a:t>) - </a:t>
            </a:r>
            <a:r>
              <a:rPr lang="en-US" altLang="en-US" i="1">
                <a:cs typeface="Arial" panose="020B0604020202020204" pitchFamily="34" charset="0"/>
                <a:sym typeface="Wingdings" pitchFamily="2" charset="2"/>
              </a:rPr>
              <a:t>w</a:t>
            </a:r>
            <a:r>
              <a:rPr lang="en-US" altLang="en-US">
                <a:cs typeface="Arial" panose="020B0604020202020204" pitchFamily="34" charset="0"/>
                <a:sym typeface="Wingdings" pitchFamily="2" charset="2"/>
              </a:rPr>
              <a:t>*</a:t>
            </a:r>
            <a:r>
              <a:rPr lang="en-US" altLang="en-US" baseline="30000">
                <a:cs typeface="Arial" panose="020B0604020202020204" pitchFamily="34" charset="0"/>
                <a:sym typeface="Wingdings" pitchFamily="2" charset="2"/>
              </a:rPr>
              <a:t>T </a:t>
            </a:r>
            <a:r>
              <a:rPr lang="en-US" altLang="en-US" i="1">
                <a:sym typeface="Symbol" pitchFamily="2" charset="2"/>
              </a:rPr>
              <a:t></a:t>
            </a:r>
            <a:r>
              <a:rPr lang="en-US" altLang="en-US">
                <a:sym typeface="Symbol" pitchFamily="2" charset="2"/>
              </a:rPr>
              <a:t>(</a:t>
            </a:r>
            <a:r>
              <a:rPr lang="en-US" altLang="en-US" i="1">
                <a:sym typeface="Symbol" pitchFamily="2" charset="2"/>
              </a:rPr>
              <a:t></a:t>
            </a:r>
            <a:r>
              <a:rPr lang="en-US" altLang="en-US">
                <a:sym typeface="Symbol" pitchFamily="2" charset="2"/>
              </a:rPr>
              <a:t>)|</a:t>
            </a:r>
            <a:r>
              <a:rPr lang="en-US" altLang="en-US">
                <a:cs typeface="Arial" panose="020B0604020202020204" pitchFamily="34" charset="0"/>
                <a:sym typeface="Symbol" pitchFamily="2" charset="2"/>
              </a:rPr>
              <a:t> </a:t>
            </a:r>
          </a:p>
          <a:p>
            <a:r>
              <a:rPr lang="en-US" altLang="en-US">
                <a:cs typeface="Arial" panose="020B0604020202020204" pitchFamily="34" charset="0"/>
                <a:sym typeface="Symbol" pitchFamily="2" charset="2"/>
              </a:rPr>
              <a:t>			             ||</a:t>
            </a:r>
            <a:r>
              <a:rPr lang="en-US" altLang="en-US" i="1">
                <a:cs typeface="Arial" panose="020B0604020202020204" pitchFamily="34" charset="0"/>
                <a:sym typeface="Symbol" pitchFamily="2" charset="2"/>
              </a:rPr>
              <a:t>w</a:t>
            </a:r>
            <a:r>
              <a:rPr lang="en-US" altLang="en-US">
                <a:cs typeface="Arial" panose="020B0604020202020204" pitchFamily="34" charset="0"/>
                <a:sym typeface="Symbol" pitchFamily="2" charset="2"/>
              </a:rPr>
              <a:t>*||</a:t>
            </a:r>
            <a:r>
              <a:rPr lang="en-US" altLang="en-US" baseline="-25000">
                <a:cs typeface="Arial" panose="020B0604020202020204" pitchFamily="34" charset="0"/>
                <a:sym typeface="Symbol" pitchFamily="2" charset="2"/>
              </a:rPr>
              <a:t>2  </a:t>
            </a:r>
            <a:r>
              <a:rPr lang="en-US" altLang="en-US">
                <a:sym typeface="Symbol" pitchFamily="2" charset="2"/>
              </a:rPr>
              <a:t>||</a:t>
            </a:r>
            <a:r>
              <a:rPr lang="en-US" altLang="en-US" i="1">
                <a:sym typeface="Symbol" pitchFamily="2" charset="2"/>
              </a:rPr>
              <a:t></a:t>
            </a:r>
            <a:r>
              <a:rPr lang="en-US" altLang="en-US">
                <a:sym typeface="Symbol" pitchFamily="2" charset="2"/>
              </a:rPr>
              <a:t>(</a:t>
            </a:r>
            <a:r>
              <a:rPr lang="en-US" altLang="en-US" i="1">
                <a:sym typeface="Symbol" pitchFamily="2" charset="2"/>
              </a:rPr>
              <a:t></a:t>
            </a:r>
            <a:r>
              <a:rPr lang="en-US" altLang="en-US" i="1" baseline="-25000">
                <a:sym typeface="Symbol" pitchFamily="2" charset="2"/>
              </a:rPr>
              <a:t>E</a:t>
            </a:r>
            <a:r>
              <a:rPr lang="en-US" altLang="en-US">
                <a:sym typeface="Symbol" pitchFamily="2" charset="2"/>
              </a:rPr>
              <a:t>) - </a:t>
            </a:r>
            <a:r>
              <a:rPr lang="en-US" altLang="en-US" i="1">
                <a:sym typeface="Symbol" pitchFamily="2" charset="2"/>
              </a:rPr>
              <a:t></a:t>
            </a:r>
            <a:r>
              <a:rPr lang="en-US" altLang="en-US">
                <a:sym typeface="Symbol" pitchFamily="2" charset="2"/>
              </a:rPr>
              <a:t>(</a:t>
            </a:r>
            <a:r>
              <a:rPr lang="en-US" altLang="en-US" i="1">
                <a:sym typeface="Symbol" pitchFamily="2" charset="2"/>
              </a:rPr>
              <a:t></a:t>
            </a:r>
            <a:r>
              <a:rPr lang="en-US" altLang="en-US">
                <a:sym typeface="Symbol" pitchFamily="2" charset="2"/>
              </a:rPr>
              <a:t>)||</a:t>
            </a:r>
            <a:r>
              <a:rPr lang="en-US" altLang="en-US" baseline="-25000">
                <a:sym typeface="Symbol" pitchFamily="2" charset="2"/>
              </a:rPr>
              <a:t>2</a:t>
            </a:r>
            <a:r>
              <a:rPr lang="en-US" altLang="en-US">
                <a:solidFill>
                  <a:srgbClr val="A50021"/>
                </a:solidFill>
                <a:sym typeface="Symbol" pitchFamily="2" charset="2"/>
              </a:rPr>
              <a:t> </a:t>
            </a:r>
            <a:endParaRPr lang="en-US" altLang="en-US">
              <a:cs typeface="Arial" panose="020B0604020202020204" pitchFamily="34" charset="0"/>
              <a:sym typeface="Symbol" pitchFamily="2" charset="2"/>
            </a:endParaRPr>
          </a:p>
          <a:p>
            <a:r>
              <a:rPr lang="en-US" altLang="en-US">
                <a:cs typeface="Arial" panose="020B0604020202020204" pitchFamily="34" charset="0"/>
                <a:sym typeface="Symbol" pitchFamily="2" charset="2"/>
              </a:rPr>
              <a:t>			           </a:t>
            </a:r>
            <a:r>
              <a:rPr lang="en-US" altLang="en-US">
                <a:solidFill>
                  <a:srgbClr val="A50021"/>
                </a:solidFill>
                <a:cs typeface="Arial" panose="020B0604020202020204" pitchFamily="34" charset="0"/>
                <a:sym typeface="Symbol" pitchFamily="2" charset="2"/>
              </a:rPr>
              <a:t>   </a:t>
            </a:r>
            <a:r>
              <a:rPr lang="en-US" altLang="en-US" i="1">
                <a:solidFill>
                  <a:srgbClr val="A50021"/>
                </a:solidFill>
                <a:sym typeface="Symbol" pitchFamily="2" charset="2"/>
              </a:rPr>
              <a:t></a:t>
            </a:r>
            <a:r>
              <a:rPr lang="en-US" altLang="en-US">
                <a:solidFill>
                  <a:srgbClr val="A50021"/>
                </a:solidFill>
                <a:sym typeface="Symbol" pitchFamily="2" charset="2"/>
              </a:rPr>
              <a:t>.</a:t>
            </a:r>
          </a:p>
          <a:p>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4035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035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035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4035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4035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BE26AC2-FFE5-0944-94BA-6659DE79A016}"/>
              </a:ext>
            </a:extLst>
          </p:cNvPr>
          <p:cNvSpPr>
            <a:spLocks noGrp="1"/>
          </p:cNvSpPr>
          <p:nvPr>
            <p:ph type="ftr" sz="quarter" idx="10"/>
          </p:nvPr>
        </p:nvSpPr>
        <p:spPr/>
        <p:txBody>
          <a:bodyPr/>
          <a:lstStyle/>
          <a:p>
            <a:r>
              <a:rPr lang="en-US" altLang="en-US"/>
              <a:t>Pieter Abbeel and Andrew Y. Ng</a:t>
            </a:r>
          </a:p>
        </p:txBody>
      </p:sp>
      <p:sp>
        <p:nvSpPr>
          <p:cNvPr id="705538" name="Rectangle 2">
            <a:extLst>
              <a:ext uri="{FF2B5EF4-FFF2-40B4-BE49-F238E27FC236}">
                <a16:creationId xmlns:a16="http://schemas.microsoft.com/office/drawing/2014/main" id="{179C956F-24FB-AF4F-B169-F42607F1D76D}"/>
              </a:ext>
            </a:extLst>
          </p:cNvPr>
          <p:cNvSpPr>
            <a:spLocks noGrp="1" noChangeArrowheads="1"/>
          </p:cNvSpPr>
          <p:nvPr>
            <p:ph type="title"/>
          </p:nvPr>
        </p:nvSpPr>
        <p:spPr>
          <a:solidFill>
            <a:schemeClr val="bg1">
              <a:alpha val="25000"/>
            </a:schemeClr>
          </a:solidFill>
          <a:ln/>
        </p:spPr>
        <p:txBody>
          <a:bodyPr/>
          <a:lstStyle/>
          <a:p>
            <a:r>
              <a:rPr lang="en-US" altLang="en-US"/>
              <a:t>Theoretical Results: Convergence</a:t>
            </a:r>
          </a:p>
        </p:txBody>
      </p:sp>
      <p:sp>
        <p:nvSpPr>
          <p:cNvPr id="705539" name="Rectangle 3">
            <a:extLst>
              <a:ext uri="{FF2B5EF4-FFF2-40B4-BE49-F238E27FC236}">
                <a16:creationId xmlns:a16="http://schemas.microsoft.com/office/drawing/2014/main" id="{FA90B622-EDD4-DF44-9F76-6801A9F4F39D}"/>
              </a:ext>
            </a:extLst>
          </p:cNvPr>
          <p:cNvSpPr>
            <a:spLocks noGrp="1" noChangeArrowheads="1"/>
          </p:cNvSpPr>
          <p:nvPr>
            <p:ph type="body" idx="1"/>
          </p:nvPr>
        </p:nvSpPr>
        <p:spPr>
          <a:xfrm>
            <a:off x="2795588" y="1638300"/>
            <a:ext cx="6602412" cy="4700588"/>
          </a:xfrm>
        </p:spPr>
        <p:txBody>
          <a:bodyPr/>
          <a:lstStyle/>
          <a:p>
            <a:pPr marL="342900" indent="-342900">
              <a:lnSpc>
                <a:spcPct val="90000"/>
              </a:lnSpc>
            </a:pPr>
            <a:r>
              <a:rPr lang="en-US" altLang="en-US" sz="2800" b="1">
                <a:latin typeface="Arial" panose="020B0604020202020204" pitchFamily="34" charset="0"/>
              </a:rPr>
              <a:t>	</a:t>
            </a:r>
            <a:r>
              <a:rPr lang="en-US" altLang="en-US" b="1"/>
              <a:t>Theorem.</a:t>
            </a:r>
            <a:r>
              <a:rPr lang="en-US" altLang="en-US"/>
              <a:t> Let an MDP (without reward function), a </a:t>
            </a:r>
            <a:r>
              <a:rPr lang="en-US" altLang="en-US" i="1"/>
              <a:t>k</a:t>
            </a:r>
            <a:r>
              <a:rPr lang="en-US" altLang="en-US"/>
              <a:t>-dimensional feature vector </a:t>
            </a:r>
            <a:r>
              <a:rPr lang="en-US" altLang="en-US" i="1">
                <a:sym typeface="Symbol" pitchFamily="2" charset="2"/>
              </a:rPr>
              <a:t></a:t>
            </a:r>
            <a:r>
              <a:rPr lang="en-US" altLang="en-US">
                <a:sym typeface="Symbol" pitchFamily="2" charset="2"/>
              </a:rPr>
              <a:t> and the expert’s feature expectations </a:t>
            </a:r>
            <a:r>
              <a:rPr lang="en-US" altLang="en-US" i="1">
                <a:sym typeface="Symbol" pitchFamily="2" charset="2"/>
              </a:rPr>
              <a:t></a:t>
            </a:r>
            <a:r>
              <a:rPr lang="en-US" altLang="en-US">
                <a:sym typeface="Symbol" pitchFamily="2" charset="2"/>
              </a:rPr>
              <a:t>(</a:t>
            </a:r>
            <a:r>
              <a:rPr lang="en-US" altLang="en-US" i="1">
                <a:sym typeface="Symbol" pitchFamily="2" charset="2"/>
              </a:rPr>
              <a:t></a:t>
            </a:r>
            <a:r>
              <a:rPr lang="en-US" altLang="en-US" i="1" baseline="-25000">
                <a:sym typeface="Symbol" pitchFamily="2" charset="2"/>
              </a:rPr>
              <a:t>E</a:t>
            </a:r>
            <a:r>
              <a:rPr lang="en-US" altLang="en-US">
                <a:sym typeface="Symbol" pitchFamily="2" charset="2"/>
              </a:rPr>
              <a:t>) be given. Then after at most</a:t>
            </a:r>
          </a:p>
          <a:p>
            <a:pPr marL="342900" indent="-342900" algn="ctr">
              <a:lnSpc>
                <a:spcPct val="90000"/>
              </a:lnSpc>
            </a:pPr>
            <a:r>
              <a:rPr lang="en-US" altLang="en-US">
                <a:sym typeface="Symbol" pitchFamily="2" charset="2"/>
              </a:rPr>
              <a:t>		</a:t>
            </a:r>
            <a:r>
              <a:rPr lang="en-US" altLang="en-US" i="1">
                <a:solidFill>
                  <a:srgbClr val="A50021"/>
                </a:solidFill>
                <a:sym typeface="Symbol" pitchFamily="2" charset="2"/>
              </a:rPr>
              <a:t>kT</a:t>
            </a:r>
            <a:r>
              <a:rPr lang="en-US" altLang="en-US" i="1" baseline="30000">
                <a:solidFill>
                  <a:srgbClr val="A50021"/>
                </a:solidFill>
                <a:sym typeface="Symbol" pitchFamily="2" charset="2"/>
              </a:rPr>
              <a:t>2</a:t>
            </a:r>
            <a:r>
              <a:rPr lang="en-US" altLang="en-US" i="1">
                <a:solidFill>
                  <a:srgbClr val="A50021"/>
                </a:solidFill>
                <a:sym typeface="Symbol" pitchFamily="2" charset="2"/>
              </a:rPr>
              <a:t>/</a:t>
            </a:r>
            <a:r>
              <a:rPr lang="en-US" altLang="en-US" i="1">
                <a:solidFill>
                  <a:srgbClr val="A50021"/>
                </a:solidFill>
                <a:latin typeface="Symbol" pitchFamily="2" charset="2"/>
                <a:sym typeface="Symbol" pitchFamily="2" charset="2"/>
              </a:rPr>
              <a:t></a:t>
            </a:r>
            <a:r>
              <a:rPr lang="en-US" altLang="en-US" i="1" baseline="15000">
                <a:solidFill>
                  <a:srgbClr val="A50021"/>
                </a:solidFill>
                <a:sym typeface="Symbol" pitchFamily="2" charset="2"/>
              </a:rPr>
              <a:t>2</a:t>
            </a:r>
            <a:endParaRPr lang="en-US" altLang="en-US" i="1">
              <a:solidFill>
                <a:srgbClr val="A50021"/>
              </a:solidFill>
              <a:sym typeface="Symbol" pitchFamily="2" charset="2"/>
            </a:endParaRPr>
          </a:p>
          <a:p>
            <a:pPr marL="342900" indent="-342900">
              <a:lnSpc>
                <a:spcPct val="90000"/>
              </a:lnSpc>
            </a:pPr>
            <a:r>
              <a:rPr lang="en-US" altLang="en-US">
                <a:sym typeface="Symbol" pitchFamily="2" charset="2"/>
              </a:rPr>
              <a:t>	iterations, the algorithm outputs a policy </a:t>
            </a:r>
            <a:r>
              <a:rPr lang="en-US" altLang="en-US" i="1">
                <a:sym typeface="Symbol" pitchFamily="2" charset="2"/>
              </a:rPr>
              <a:t></a:t>
            </a:r>
            <a:r>
              <a:rPr lang="en-US" altLang="en-US">
                <a:sym typeface="Symbol" pitchFamily="2" charset="2"/>
              </a:rPr>
              <a:t> that performs nearly as well as the expert, as evaluated on the </a:t>
            </a:r>
            <a:r>
              <a:rPr lang="en-US" altLang="en-US" i="1">
                <a:sym typeface="Symbol" pitchFamily="2" charset="2"/>
              </a:rPr>
              <a:t>unknown</a:t>
            </a:r>
            <a:r>
              <a:rPr lang="en-US" altLang="en-US">
                <a:sym typeface="Symbol" pitchFamily="2" charset="2"/>
              </a:rPr>
              <a:t> reward function </a:t>
            </a:r>
            <a:r>
              <a:rPr lang="en-US" altLang="en-US" i="1">
                <a:sym typeface="Symbol" pitchFamily="2" charset="2"/>
              </a:rPr>
              <a:t>R</a:t>
            </a:r>
            <a:r>
              <a:rPr lang="en-US" altLang="en-US">
                <a:sym typeface="Symbol" pitchFamily="2" charset="2"/>
              </a:rPr>
              <a:t>*(</a:t>
            </a:r>
            <a:r>
              <a:rPr lang="en-US" altLang="en-US" i="1">
                <a:sym typeface="Symbol" pitchFamily="2" charset="2"/>
              </a:rPr>
              <a:t>s</a:t>
            </a:r>
            <a:r>
              <a:rPr lang="en-US" altLang="en-US">
                <a:sym typeface="Symbol" pitchFamily="2" charset="2"/>
              </a:rPr>
              <a:t>)=</a:t>
            </a:r>
            <a:r>
              <a:rPr lang="en-US" altLang="en-US" i="1">
                <a:cs typeface="Arial" panose="020B0604020202020204" pitchFamily="34" charset="0"/>
                <a:sym typeface="Wingdings" pitchFamily="2" charset="2"/>
              </a:rPr>
              <a:t>w</a:t>
            </a:r>
            <a:r>
              <a:rPr lang="en-US" altLang="en-US">
                <a:cs typeface="Arial" panose="020B0604020202020204" pitchFamily="34" charset="0"/>
                <a:sym typeface="Wingdings" pitchFamily="2" charset="2"/>
              </a:rPr>
              <a:t>*</a:t>
            </a:r>
            <a:r>
              <a:rPr lang="en-US" altLang="en-US" baseline="30000">
                <a:cs typeface="Arial" panose="020B0604020202020204" pitchFamily="34" charset="0"/>
                <a:sym typeface="Wingdings" pitchFamily="2" charset="2"/>
              </a:rPr>
              <a:t>T</a:t>
            </a:r>
            <a:r>
              <a:rPr lang="en-US" altLang="en-US" i="1">
                <a:cs typeface="Arial" panose="020B0604020202020204" pitchFamily="34" charset="0"/>
                <a:sym typeface="Symbol" pitchFamily="2" charset="2"/>
              </a:rPr>
              <a:t></a:t>
            </a:r>
            <a:r>
              <a:rPr lang="en-US" altLang="en-US">
                <a:cs typeface="Arial" panose="020B0604020202020204" pitchFamily="34" charset="0"/>
                <a:sym typeface="Symbol" pitchFamily="2" charset="2"/>
              </a:rPr>
              <a:t>(</a:t>
            </a:r>
            <a:r>
              <a:rPr lang="en-US" altLang="en-US" i="1">
                <a:cs typeface="Arial" panose="020B0604020202020204" pitchFamily="34" charset="0"/>
                <a:sym typeface="Symbol" pitchFamily="2" charset="2"/>
              </a:rPr>
              <a:t>s</a:t>
            </a:r>
            <a:r>
              <a:rPr lang="en-US" altLang="en-US">
                <a:cs typeface="Arial" panose="020B0604020202020204" pitchFamily="34" charset="0"/>
                <a:sym typeface="Symbol" pitchFamily="2" charset="2"/>
              </a:rPr>
              <a:t>), i.e.,</a:t>
            </a:r>
            <a:endParaRPr lang="en-US" altLang="en-US">
              <a:sym typeface="Symbol" pitchFamily="2" charset="2"/>
            </a:endParaRPr>
          </a:p>
          <a:p>
            <a:pPr marL="342900" indent="-342900" algn="ctr">
              <a:lnSpc>
                <a:spcPct val="90000"/>
              </a:lnSpc>
            </a:pPr>
            <a:r>
              <a:rPr lang="en-US" altLang="en-US">
                <a:sym typeface="Symbol" pitchFamily="2" charset="2"/>
              </a:rPr>
              <a:t>	</a:t>
            </a:r>
            <a:r>
              <a:rPr lang="en-US" altLang="en-US" i="1">
                <a:solidFill>
                  <a:srgbClr val="A50021"/>
                </a:solidFill>
                <a:sym typeface="Symbol" pitchFamily="2" charset="2"/>
              </a:rPr>
              <a:t>U</a:t>
            </a:r>
            <a:r>
              <a:rPr lang="en-US" altLang="en-US" i="1" baseline="-25000">
                <a:solidFill>
                  <a:srgbClr val="A50021"/>
                </a:solidFill>
                <a:sym typeface="Symbol" pitchFamily="2" charset="2"/>
              </a:rPr>
              <a:t>w</a:t>
            </a:r>
            <a:r>
              <a:rPr lang="en-US" altLang="en-US" baseline="-25000">
                <a:solidFill>
                  <a:srgbClr val="A50021"/>
                </a:solidFill>
                <a:sym typeface="Symbol" pitchFamily="2" charset="2"/>
              </a:rPr>
              <a:t>*</a:t>
            </a:r>
            <a:r>
              <a:rPr lang="en-US" altLang="en-US">
                <a:solidFill>
                  <a:srgbClr val="A50021"/>
                </a:solidFill>
                <a:sym typeface="Symbol" pitchFamily="2" charset="2"/>
              </a:rPr>
              <a:t>(</a:t>
            </a:r>
            <a:r>
              <a:rPr lang="en-US" altLang="en-US" i="1">
                <a:solidFill>
                  <a:srgbClr val="A50021"/>
                </a:solidFill>
                <a:sym typeface="Symbol" pitchFamily="2" charset="2"/>
              </a:rPr>
              <a:t></a:t>
            </a:r>
            <a:r>
              <a:rPr lang="en-US" altLang="en-US">
                <a:solidFill>
                  <a:srgbClr val="A50021"/>
                </a:solidFill>
                <a:sym typeface="Symbol" pitchFamily="2" charset="2"/>
              </a:rPr>
              <a:t>)   </a:t>
            </a:r>
            <a:r>
              <a:rPr lang="en-US" altLang="en-US" i="1">
                <a:solidFill>
                  <a:srgbClr val="A50021"/>
                </a:solidFill>
                <a:sym typeface="Symbol" pitchFamily="2" charset="2"/>
              </a:rPr>
              <a:t>U</a:t>
            </a:r>
            <a:r>
              <a:rPr lang="en-US" altLang="en-US" i="1" baseline="-25000">
                <a:solidFill>
                  <a:srgbClr val="A50021"/>
                </a:solidFill>
                <a:sym typeface="Symbol" pitchFamily="2" charset="2"/>
              </a:rPr>
              <a:t>w</a:t>
            </a:r>
            <a:r>
              <a:rPr lang="en-US" altLang="en-US" baseline="-25000">
                <a:solidFill>
                  <a:srgbClr val="A50021"/>
                </a:solidFill>
                <a:sym typeface="Symbol" pitchFamily="2" charset="2"/>
              </a:rPr>
              <a:t>*</a:t>
            </a:r>
            <a:r>
              <a:rPr lang="en-US" altLang="en-US">
                <a:solidFill>
                  <a:srgbClr val="A50021"/>
                </a:solidFill>
                <a:sym typeface="Symbol" pitchFamily="2" charset="2"/>
              </a:rPr>
              <a:t>(</a:t>
            </a:r>
            <a:r>
              <a:rPr lang="en-US" altLang="en-US" i="1">
                <a:solidFill>
                  <a:srgbClr val="A50021"/>
                </a:solidFill>
                <a:sym typeface="Symbol" pitchFamily="2" charset="2"/>
              </a:rPr>
              <a:t></a:t>
            </a:r>
            <a:r>
              <a:rPr lang="en-US" altLang="en-US" i="1" baseline="-25000">
                <a:solidFill>
                  <a:srgbClr val="A50021"/>
                </a:solidFill>
                <a:sym typeface="Symbol" pitchFamily="2" charset="2"/>
              </a:rPr>
              <a:t>E</a:t>
            </a:r>
            <a:r>
              <a:rPr lang="en-US" altLang="en-US">
                <a:solidFill>
                  <a:srgbClr val="A50021"/>
                </a:solidFill>
                <a:sym typeface="Symbol" pitchFamily="2" charset="2"/>
              </a:rPr>
              <a:t>) - </a:t>
            </a:r>
            <a:r>
              <a:rPr lang="en-US" altLang="en-US" i="1">
                <a:solidFill>
                  <a:srgbClr val="A50021"/>
                </a:solidFill>
                <a:sym typeface="Symbol" pitchFamily="2" charset="2"/>
              </a:rPr>
              <a:t></a:t>
            </a:r>
            <a:r>
              <a:rPr lang="en-US" altLang="en-US">
                <a:sym typeface="Symbol" pitchFamily="2" charset="2"/>
              </a:rPr>
              <a:t>. </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Footer Placeholder 3">
            <a:extLst>
              <a:ext uri="{FF2B5EF4-FFF2-40B4-BE49-F238E27FC236}">
                <a16:creationId xmlns:a16="http://schemas.microsoft.com/office/drawing/2014/main" id="{BEBF7EFD-00D7-BF42-A694-4A16F3094EDB}"/>
              </a:ext>
            </a:extLst>
          </p:cNvPr>
          <p:cNvSpPr>
            <a:spLocks noGrp="1"/>
          </p:cNvSpPr>
          <p:nvPr>
            <p:ph type="ftr" sz="quarter" idx="10"/>
          </p:nvPr>
        </p:nvSpPr>
        <p:spPr/>
        <p:txBody>
          <a:bodyPr/>
          <a:lstStyle/>
          <a:p>
            <a:r>
              <a:rPr lang="en-US" altLang="en-US"/>
              <a:t>Pieter Abbeel and Andrew Y. Ng</a:t>
            </a:r>
          </a:p>
        </p:txBody>
      </p:sp>
      <p:sp>
        <p:nvSpPr>
          <p:cNvPr id="709634" name="Rectangle 2">
            <a:extLst>
              <a:ext uri="{FF2B5EF4-FFF2-40B4-BE49-F238E27FC236}">
                <a16:creationId xmlns:a16="http://schemas.microsoft.com/office/drawing/2014/main" id="{2DEDAEC1-7ACB-2146-8D71-C11C626DC183}"/>
              </a:ext>
            </a:extLst>
          </p:cNvPr>
          <p:cNvSpPr>
            <a:spLocks noGrp="1" noChangeArrowheads="1"/>
          </p:cNvSpPr>
          <p:nvPr>
            <p:ph type="title"/>
          </p:nvPr>
        </p:nvSpPr>
        <p:spPr/>
        <p:txBody>
          <a:bodyPr/>
          <a:lstStyle/>
          <a:p>
            <a:r>
              <a:rPr lang="en-US" altLang="en-US"/>
              <a:t>Gridworld Experiments</a:t>
            </a:r>
          </a:p>
        </p:txBody>
      </p:sp>
      <p:sp>
        <p:nvSpPr>
          <p:cNvPr id="709635" name="Line 3">
            <a:extLst>
              <a:ext uri="{FF2B5EF4-FFF2-40B4-BE49-F238E27FC236}">
                <a16:creationId xmlns:a16="http://schemas.microsoft.com/office/drawing/2014/main" id="{105DBDFE-041E-C24E-B6C3-A48E7F43D399}"/>
              </a:ext>
            </a:extLst>
          </p:cNvPr>
          <p:cNvSpPr>
            <a:spLocks noChangeShapeType="1"/>
          </p:cNvSpPr>
          <p:nvPr/>
        </p:nvSpPr>
        <p:spPr bwMode="auto">
          <a:xfrm>
            <a:off x="5511800" y="1362076"/>
            <a:ext cx="0" cy="389096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nchor="ctr"/>
          <a:lstStyle/>
          <a:p>
            <a:endParaRPr lang="en-US"/>
          </a:p>
        </p:txBody>
      </p:sp>
      <p:grpSp>
        <p:nvGrpSpPr>
          <p:cNvPr id="709636" name="Group 4">
            <a:extLst>
              <a:ext uri="{FF2B5EF4-FFF2-40B4-BE49-F238E27FC236}">
                <a16:creationId xmlns:a16="http://schemas.microsoft.com/office/drawing/2014/main" id="{35B3E2B1-8819-5047-9103-D24D4173913A}"/>
              </a:ext>
            </a:extLst>
          </p:cNvPr>
          <p:cNvGrpSpPr>
            <a:grpSpLocks/>
          </p:cNvGrpSpPr>
          <p:nvPr/>
        </p:nvGrpSpPr>
        <p:grpSpPr bwMode="auto">
          <a:xfrm>
            <a:off x="4970464" y="2476501"/>
            <a:ext cx="2797175" cy="2606675"/>
            <a:chOff x="975" y="761"/>
            <a:chExt cx="2953" cy="2889"/>
          </a:xfrm>
        </p:grpSpPr>
        <p:sp>
          <p:nvSpPr>
            <p:cNvPr id="709637" name="Rectangle 5">
              <a:extLst>
                <a:ext uri="{FF2B5EF4-FFF2-40B4-BE49-F238E27FC236}">
                  <a16:creationId xmlns:a16="http://schemas.microsoft.com/office/drawing/2014/main" id="{256CB16B-4F3E-5147-97A9-63DB0AB2A44F}"/>
                </a:ext>
              </a:extLst>
            </p:cNvPr>
            <p:cNvSpPr>
              <a:spLocks noChangeArrowheads="1"/>
            </p:cNvSpPr>
            <p:nvPr/>
          </p:nvSpPr>
          <p:spPr bwMode="auto">
            <a:xfrm>
              <a:off x="1346" y="762"/>
              <a:ext cx="185" cy="18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638" name="Rectangle 6">
              <a:extLst>
                <a:ext uri="{FF2B5EF4-FFF2-40B4-BE49-F238E27FC236}">
                  <a16:creationId xmlns:a16="http://schemas.microsoft.com/office/drawing/2014/main" id="{613AE153-F243-AC4D-A31B-754922F04AB3}"/>
                </a:ext>
              </a:extLst>
            </p:cNvPr>
            <p:cNvSpPr>
              <a:spLocks noChangeArrowheads="1"/>
            </p:cNvSpPr>
            <p:nvPr/>
          </p:nvSpPr>
          <p:spPr bwMode="auto">
            <a:xfrm>
              <a:off x="1530" y="762"/>
              <a:ext cx="186"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639" name="Rectangle 7">
              <a:extLst>
                <a:ext uri="{FF2B5EF4-FFF2-40B4-BE49-F238E27FC236}">
                  <a16:creationId xmlns:a16="http://schemas.microsoft.com/office/drawing/2014/main" id="{A0C09627-37BA-3049-A701-66F4689B328A}"/>
                </a:ext>
              </a:extLst>
            </p:cNvPr>
            <p:cNvSpPr>
              <a:spLocks noChangeArrowheads="1"/>
            </p:cNvSpPr>
            <p:nvPr/>
          </p:nvSpPr>
          <p:spPr bwMode="auto">
            <a:xfrm>
              <a:off x="1717" y="762"/>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640" name="Rectangle 8">
              <a:extLst>
                <a:ext uri="{FF2B5EF4-FFF2-40B4-BE49-F238E27FC236}">
                  <a16:creationId xmlns:a16="http://schemas.microsoft.com/office/drawing/2014/main" id="{12D64D15-6F55-4B47-AEBC-EFF5BE14422F}"/>
                </a:ext>
              </a:extLst>
            </p:cNvPr>
            <p:cNvSpPr>
              <a:spLocks noChangeArrowheads="1"/>
            </p:cNvSpPr>
            <p:nvPr/>
          </p:nvSpPr>
          <p:spPr bwMode="auto">
            <a:xfrm>
              <a:off x="2454" y="761"/>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641" name="Rectangle 9">
              <a:extLst>
                <a:ext uri="{FF2B5EF4-FFF2-40B4-BE49-F238E27FC236}">
                  <a16:creationId xmlns:a16="http://schemas.microsoft.com/office/drawing/2014/main" id="{3E0FF4AE-9098-CC40-B714-31303E45DC8F}"/>
                </a:ext>
              </a:extLst>
            </p:cNvPr>
            <p:cNvSpPr>
              <a:spLocks noChangeArrowheads="1"/>
            </p:cNvSpPr>
            <p:nvPr/>
          </p:nvSpPr>
          <p:spPr bwMode="auto">
            <a:xfrm>
              <a:off x="977" y="763"/>
              <a:ext cx="185" cy="180"/>
            </a:xfrm>
            <a:prstGeom prst="rect">
              <a:avLst/>
            </a:prstGeom>
            <a:solidFill>
              <a:schemeClr val="bg2"/>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642" name="Rectangle 10">
              <a:extLst>
                <a:ext uri="{FF2B5EF4-FFF2-40B4-BE49-F238E27FC236}">
                  <a16:creationId xmlns:a16="http://schemas.microsoft.com/office/drawing/2014/main" id="{C2FADD64-DB24-0D41-9589-62487F50362E}"/>
                </a:ext>
              </a:extLst>
            </p:cNvPr>
            <p:cNvSpPr>
              <a:spLocks noChangeArrowheads="1"/>
            </p:cNvSpPr>
            <p:nvPr/>
          </p:nvSpPr>
          <p:spPr bwMode="auto">
            <a:xfrm>
              <a:off x="2269" y="763"/>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643" name="Rectangle 11">
              <a:extLst>
                <a:ext uri="{FF2B5EF4-FFF2-40B4-BE49-F238E27FC236}">
                  <a16:creationId xmlns:a16="http://schemas.microsoft.com/office/drawing/2014/main" id="{25F48016-3617-FF49-84F4-F1E3A82AABE7}"/>
                </a:ext>
              </a:extLst>
            </p:cNvPr>
            <p:cNvSpPr>
              <a:spLocks noChangeArrowheads="1"/>
            </p:cNvSpPr>
            <p:nvPr/>
          </p:nvSpPr>
          <p:spPr bwMode="auto">
            <a:xfrm>
              <a:off x="1161" y="762"/>
              <a:ext cx="185" cy="181"/>
            </a:xfrm>
            <a:prstGeom prst="rect">
              <a:avLst/>
            </a:prstGeom>
            <a:solidFill>
              <a:schemeClr val="bg2"/>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644" name="Rectangle 12">
              <a:extLst>
                <a:ext uri="{FF2B5EF4-FFF2-40B4-BE49-F238E27FC236}">
                  <a16:creationId xmlns:a16="http://schemas.microsoft.com/office/drawing/2014/main" id="{0BDF6D9F-CD92-2B40-9F74-2D52E78231AD}"/>
                </a:ext>
              </a:extLst>
            </p:cNvPr>
            <p:cNvSpPr>
              <a:spLocks noChangeArrowheads="1"/>
            </p:cNvSpPr>
            <p:nvPr/>
          </p:nvSpPr>
          <p:spPr bwMode="auto">
            <a:xfrm>
              <a:off x="2085" y="762"/>
              <a:ext cx="186" cy="18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645" name="Rectangle 13">
              <a:extLst>
                <a:ext uri="{FF2B5EF4-FFF2-40B4-BE49-F238E27FC236}">
                  <a16:creationId xmlns:a16="http://schemas.microsoft.com/office/drawing/2014/main" id="{C75AED5F-BF2D-1545-B58F-15E1B5526171}"/>
                </a:ext>
              </a:extLst>
            </p:cNvPr>
            <p:cNvSpPr>
              <a:spLocks noChangeArrowheads="1"/>
            </p:cNvSpPr>
            <p:nvPr/>
          </p:nvSpPr>
          <p:spPr bwMode="auto">
            <a:xfrm>
              <a:off x="1900" y="762"/>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646" name="Rectangle 14">
              <a:extLst>
                <a:ext uri="{FF2B5EF4-FFF2-40B4-BE49-F238E27FC236}">
                  <a16:creationId xmlns:a16="http://schemas.microsoft.com/office/drawing/2014/main" id="{809F7925-6C18-E84F-83E5-3614ECA243EC}"/>
                </a:ext>
              </a:extLst>
            </p:cNvPr>
            <p:cNvSpPr>
              <a:spLocks noChangeArrowheads="1"/>
            </p:cNvSpPr>
            <p:nvPr/>
          </p:nvSpPr>
          <p:spPr bwMode="auto">
            <a:xfrm>
              <a:off x="1346" y="942"/>
              <a:ext cx="184"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647" name="Rectangle 15">
              <a:extLst>
                <a:ext uri="{FF2B5EF4-FFF2-40B4-BE49-F238E27FC236}">
                  <a16:creationId xmlns:a16="http://schemas.microsoft.com/office/drawing/2014/main" id="{81D2891B-F102-874A-8DA7-0BFC1484D81A}"/>
                </a:ext>
              </a:extLst>
            </p:cNvPr>
            <p:cNvSpPr>
              <a:spLocks noChangeArrowheads="1"/>
            </p:cNvSpPr>
            <p:nvPr/>
          </p:nvSpPr>
          <p:spPr bwMode="auto">
            <a:xfrm>
              <a:off x="1532" y="942"/>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648" name="Rectangle 16">
              <a:extLst>
                <a:ext uri="{FF2B5EF4-FFF2-40B4-BE49-F238E27FC236}">
                  <a16:creationId xmlns:a16="http://schemas.microsoft.com/office/drawing/2014/main" id="{18597219-35D6-2A44-8A35-A74FC4304BB0}"/>
                </a:ext>
              </a:extLst>
            </p:cNvPr>
            <p:cNvSpPr>
              <a:spLocks noChangeArrowheads="1"/>
            </p:cNvSpPr>
            <p:nvPr/>
          </p:nvSpPr>
          <p:spPr bwMode="auto">
            <a:xfrm>
              <a:off x="1717" y="942"/>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649" name="Rectangle 17">
              <a:extLst>
                <a:ext uri="{FF2B5EF4-FFF2-40B4-BE49-F238E27FC236}">
                  <a16:creationId xmlns:a16="http://schemas.microsoft.com/office/drawing/2014/main" id="{B47D27E5-5137-B34D-8E1A-29557410D078}"/>
                </a:ext>
              </a:extLst>
            </p:cNvPr>
            <p:cNvSpPr>
              <a:spLocks noChangeArrowheads="1"/>
            </p:cNvSpPr>
            <p:nvPr/>
          </p:nvSpPr>
          <p:spPr bwMode="auto">
            <a:xfrm>
              <a:off x="2452" y="943"/>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650" name="Rectangle 18">
              <a:extLst>
                <a:ext uri="{FF2B5EF4-FFF2-40B4-BE49-F238E27FC236}">
                  <a16:creationId xmlns:a16="http://schemas.microsoft.com/office/drawing/2014/main" id="{2D4E80A0-271B-C842-9F5B-308DB6804D1E}"/>
                </a:ext>
              </a:extLst>
            </p:cNvPr>
            <p:cNvSpPr>
              <a:spLocks noChangeArrowheads="1"/>
            </p:cNvSpPr>
            <p:nvPr/>
          </p:nvSpPr>
          <p:spPr bwMode="auto">
            <a:xfrm>
              <a:off x="977" y="943"/>
              <a:ext cx="185" cy="180"/>
            </a:xfrm>
            <a:prstGeom prst="rect">
              <a:avLst/>
            </a:prstGeom>
            <a:solidFill>
              <a:schemeClr val="bg2"/>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651" name="Rectangle 19">
              <a:extLst>
                <a:ext uri="{FF2B5EF4-FFF2-40B4-BE49-F238E27FC236}">
                  <a16:creationId xmlns:a16="http://schemas.microsoft.com/office/drawing/2014/main" id="{49BB5EA6-A1CC-8E49-8FB8-ACA18EF9CE38}"/>
                </a:ext>
              </a:extLst>
            </p:cNvPr>
            <p:cNvSpPr>
              <a:spLocks noChangeArrowheads="1"/>
            </p:cNvSpPr>
            <p:nvPr/>
          </p:nvSpPr>
          <p:spPr bwMode="auto">
            <a:xfrm>
              <a:off x="2268" y="943"/>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652" name="Rectangle 20">
              <a:extLst>
                <a:ext uri="{FF2B5EF4-FFF2-40B4-BE49-F238E27FC236}">
                  <a16:creationId xmlns:a16="http://schemas.microsoft.com/office/drawing/2014/main" id="{44F8394F-D3C3-A646-942A-D8A8DC35C28D}"/>
                </a:ext>
              </a:extLst>
            </p:cNvPr>
            <p:cNvSpPr>
              <a:spLocks noChangeArrowheads="1"/>
            </p:cNvSpPr>
            <p:nvPr/>
          </p:nvSpPr>
          <p:spPr bwMode="auto">
            <a:xfrm>
              <a:off x="1161" y="942"/>
              <a:ext cx="185" cy="180"/>
            </a:xfrm>
            <a:prstGeom prst="rect">
              <a:avLst/>
            </a:prstGeom>
            <a:solidFill>
              <a:schemeClr val="bg2"/>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653" name="Rectangle 21">
              <a:extLst>
                <a:ext uri="{FF2B5EF4-FFF2-40B4-BE49-F238E27FC236}">
                  <a16:creationId xmlns:a16="http://schemas.microsoft.com/office/drawing/2014/main" id="{14612811-3898-3D44-84E8-A7961D463CC9}"/>
                </a:ext>
              </a:extLst>
            </p:cNvPr>
            <p:cNvSpPr>
              <a:spLocks noChangeArrowheads="1"/>
            </p:cNvSpPr>
            <p:nvPr/>
          </p:nvSpPr>
          <p:spPr bwMode="auto">
            <a:xfrm>
              <a:off x="2085" y="942"/>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654" name="Rectangle 22">
              <a:extLst>
                <a:ext uri="{FF2B5EF4-FFF2-40B4-BE49-F238E27FC236}">
                  <a16:creationId xmlns:a16="http://schemas.microsoft.com/office/drawing/2014/main" id="{6097060D-C1D7-7C47-862F-7C4CB99D92C0}"/>
                </a:ext>
              </a:extLst>
            </p:cNvPr>
            <p:cNvSpPr>
              <a:spLocks noChangeArrowheads="1"/>
            </p:cNvSpPr>
            <p:nvPr/>
          </p:nvSpPr>
          <p:spPr bwMode="auto">
            <a:xfrm>
              <a:off x="1900" y="942"/>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655" name="Rectangle 23">
              <a:extLst>
                <a:ext uri="{FF2B5EF4-FFF2-40B4-BE49-F238E27FC236}">
                  <a16:creationId xmlns:a16="http://schemas.microsoft.com/office/drawing/2014/main" id="{9B199628-5A06-8140-8D3C-BEC5431415F1}"/>
                </a:ext>
              </a:extLst>
            </p:cNvPr>
            <p:cNvSpPr>
              <a:spLocks noChangeArrowheads="1"/>
            </p:cNvSpPr>
            <p:nvPr/>
          </p:nvSpPr>
          <p:spPr bwMode="auto">
            <a:xfrm>
              <a:off x="1346" y="1125"/>
              <a:ext cx="184"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656" name="Rectangle 24">
              <a:extLst>
                <a:ext uri="{FF2B5EF4-FFF2-40B4-BE49-F238E27FC236}">
                  <a16:creationId xmlns:a16="http://schemas.microsoft.com/office/drawing/2014/main" id="{2C2FE4BD-546E-8549-A26B-C100FC7EFB0E}"/>
                </a:ext>
              </a:extLst>
            </p:cNvPr>
            <p:cNvSpPr>
              <a:spLocks noChangeArrowheads="1"/>
            </p:cNvSpPr>
            <p:nvPr/>
          </p:nvSpPr>
          <p:spPr bwMode="auto">
            <a:xfrm>
              <a:off x="1530" y="1125"/>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657" name="Rectangle 25">
              <a:extLst>
                <a:ext uri="{FF2B5EF4-FFF2-40B4-BE49-F238E27FC236}">
                  <a16:creationId xmlns:a16="http://schemas.microsoft.com/office/drawing/2014/main" id="{2AF7A00F-3EE5-6344-9F58-7C74E8C4087F}"/>
                </a:ext>
              </a:extLst>
            </p:cNvPr>
            <p:cNvSpPr>
              <a:spLocks noChangeArrowheads="1"/>
            </p:cNvSpPr>
            <p:nvPr/>
          </p:nvSpPr>
          <p:spPr bwMode="auto">
            <a:xfrm>
              <a:off x="1717" y="1125"/>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658" name="Rectangle 26">
              <a:extLst>
                <a:ext uri="{FF2B5EF4-FFF2-40B4-BE49-F238E27FC236}">
                  <a16:creationId xmlns:a16="http://schemas.microsoft.com/office/drawing/2014/main" id="{47DB4FE5-45F3-9E4C-AB2A-7CB2F733E8BC}"/>
                </a:ext>
              </a:extLst>
            </p:cNvPr>
            <p:cNvSpPr>
              <a:spLocks noChangeArrowheads="1"/>
            </p:cNvSpPr>
            <p:nvPr/>
          </p:nvSpPr>
          <p:spPr bwMode="auto">
            <a:xfrm>
              <a:off x="2454" y="1124"/>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659" name="Rectangle 27">
              <a:extLst>
                <a:ext uri="{FF2B5EF4-FFF2-40B4-BE49-F238E27FC236}">
                  <a16:creationId xmlns:a16="http://schemas.microsoft.com/office/drawing/2014/main" id="{234DFB5B-53AE-864B-B83B-30182627ACD2}"/>
                </a:ext>
              </a:extLst>
            </p:cNvPr>
            <p:cNvSpPr>
              <a:spLocks noChangeArrowheads="1"/>
            </p:cNvSpPr>
            <p:nvPr/>
          </p:nvSpPr>
          <p:spPr bwMode="auto">
            <a:xfrm>
              <a:off x="977" y="1125"/>
              <a:ext cx="185" cy="18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660" name="Rectangle 28">
              <a:extLst>
                <a:ext uri="{FF2B5EF4-FFF2-40B4-BE49-F238E27FC236}">
                  <a16:creationId xmlns:a16="http://schemas.microsoft.com/office/drawing/2014/main" id="{0226DE95-1AF5-F34A-A3F9-95799F0E6898}"/>
                </a:ext>
              </a:extLst>
            </p:cNvPr>
            <p:cNvSpPr>
              <a:spLocks noChangeArrowheads="1"/>
            </p:cNvSpPr>
            <p:nvPr/>
          </p:nvSpPr>
          <p:spPr bwMode="auto">
            <a:xfrm>
              <a:off x="2268" y="1125"/>
              <a:ext cx="185" cy="18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661" name="Rectangle 29">
              <a:extLst>
                <a:ext uri="{FF2B5EF4-FFF2-40B4-BE49-F238E27FC236}">
                  <a16:creationId xmlns:a16="http://schemas.microsoft.com/office/drawing/2014/main" id="{9A0D6C4A-D553-A74B-A050-D9E7FAE6BADB}"/>
                </a:ext>
              </a:extLst>
            </p:cNvPr>
            <p:cNvSpPr>
              <a:spLocks noChangeArrowheads="1"/>
            </p:cNvSpPr>
            <p:nvPr/>
          </p:nvSpPr>
          <p:spPr bwMode="auto">
            <a:xfrm>
              <a:off x="1161" y="1125"/>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662" name="Rectangle 30">
              <a:extLst>
                <a:ext uri="{FF2B5EF4-FFF2-40B4-BE49-F238E27FC236}">
                  <a16:creationId xmlns:a16="http://schemas.microsoft.com/office/drawing/2014/main" id="{EBAF7254-C864-A140-A9CF-A4F85E5D9D86}"/>
                </a:ext>
              </a:extLst>
            </p:cNvPr>
            <p:cNvSpPr>
              <a:spLocks noChangeArrowheads="1"/>
            </p:cNvSpPr>
            <p:nvPr/>
          </p:nvSpPr>
          <p:spPr bwMode="auto">
            <a:xfrm>
              <a:off x="2085" y="1125"/>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663" name="Rectangle 31">
              <a:extLst>
                <a:ext uri="{FF2B5EF4-FFF2-40B4-BE49-F238E27FC236}">
                  <a16:creationId xmlns:a16="http://schemas.microsoft.com/office/drawing/2014/main" id="{413309BB-CB6B-0947-8EB6-780B332AD0A1}"/>
                </a:ext>
              </a:extLst>
            </p:cNvPr>
            <p:cNvSpPr>
              <a:spLocks noChangeArrowheads="1"/>
            </p:cNvSpPr>
            <p:nvPr/>
          </p:nvSpPr>
          <p:spPr bwMode="auto">
            <a:xfrm>
              <a:off x="1900" y="1125"/>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664" name="Rectangle 32">
              <a:extLst>
                <a:ext uri="{FF2B5EF4-FFF2-40B4-BE49-F238E27FC236}">
                  <a16:creationId xmlns:a16="http://schemas.microsoft.com/office/drawing/2014/main" id="{C23A18B4-E8E1-CE4D-888C-949B95E5B87F}"/>
                </a:ext>
              </a:extLst>
            </p:cNvPr>
            <p:cNvSpPr>
              <a:spLocks noChangeArrowheads="1"/>
            </p:cNvSpPr>
            <p:nvPr/>
          </p:nvSpPr>
          <p:spPr bwMode="auto">
            <a:xfrm>
              <a:off x="1346" y="1305"/>
              <a:ext cx="184"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665" name="Rectangle 33">
              <a:extLst>
                <a:ext uri="{FF2B5EF4-FFF2-40B4-BE49-F238E27FC236}">
                  <a16:creationId xmlns:a16="http://schemas.microsoft.com/office/drawing/2014/main" id="{8080F0F9-C7FE-974B-883C-E046223A370C}"/>
                </a:ext>
              </a:extLst>
            </p:cNvPr>
            <p:cNvSpPr>
              <a:spLocks noChangeArrowheads="1"/>
            </p:cNvSpPr>
            <p:nvPr/>
          </p:nvSpPr>
          <p:spPr bwMode="auto">
            <a:xfrm>
              <a:off x="1532" y="1304"/>
              <a:ext cx="185" cy="18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666" name="Rectangle 34">
              <a:extLst>
                <a:ext uri="{FF2B5EF4-FFF2-40B4-BE49-F238E27FC236}">
                  <a16:creationId xmlns:a16="http://schemas.microsoft.com/office/drawing/2014/main" id="{433DC58A-299B-D241-A718-B037E84AD644}"/>
                </a:ext>
              </a:extLst>
            </p:cNvPr>
            <p:cNvSpPr>
              <a:spLocks noChangeArrowheads="1"/>
            </p:cNvSpPr>
            <p:nvPr/>
          </p:nvSpPr>
          <p:spPr bwMode="auto">
            <a:xfrm>
              <a:off x="1716" y="1304"/>
              <a:ext cx="185" cy="18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667" name="Rectangle 35">
              <a:extLst>
                <a:ext uri="{FF2B5EF4-FFF2-40B4-BE49-F238E27FC236}">
                  <a16:creationId xmlns:a16="http://schemas.microsoft.com/office/drawing/2014/main" id="{D96F3D4E-5452-E24F-87B3-9CA9FEE1E914}"/>
                </a:ext>
              </a:extLst>
            </p:cNvPr>
            <p:cNvSpPr>
              <a:spLocks noChangeArrowheads="1"/>
            </p:cNvSpPr>
            <p:nvPr/>
          </p:nvSpPr>
          <p:spPr bwMode="auto">
            <a:xfrm>
              <a:off x="2454" y="1304"/>
              <a:ext cx="184"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668" name="Rectangle 36">
              <a:extLst>
                <a:ext uri="{FF2B5EF4-FFF2-40B4-BE49-F238E27FC236}">
                  <a16:creationId xmlns:a16="http://schemas.microsoft.com/office/drawing/2014/main" id="{19CE85A3-9245-3340-BD0C-6EB65CAE7081}"/>
                </a:ext>
              </a:extLst>
            </p:cNvPr>
            <p:cNvSpPr>
              <a:spLocks noChangeArrowheads="1"/>
            </p:cNvSpPr>
            <p:nvPr/>
          </p:nvSpPr>
          <p:spPr bwMode="auto">
            <a:xfrm>
              <a:off x="977" y="1306"/>
              <a:ext cx="184"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669" name="Rectangle 37">
              <a:extLst>
                <a:ext uri="{FF2B5EF4-FFF2-40B4-BE49-F238E27FC236}">
                  <a16:creationId xmlns:a16="http://schemas.microsoft.com/office/drawing/2014/main" id="{29D9F78D-35B0-A84A-B8ED-44148A3FC83A}"/>
                </a:ext>
              </a:extLst>
            </p:cNvPr>
            <p:cNvSpPr>
              <a:spLocks noChangeArrowheads="1"/>
            </p:cNvSpPr>
            <p:nvPr/>
          </p:nvSpPr>
          <p:spPr bwMode="auto">
            <a:xfrm>
              <a:off x="2268" y="1306"/>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670" name="Rectangle 38">
              <a:extLst>
                <a:ext uri="{FF2B5EF4-FFF2-40B4-BE49-F238E27FC236}">
                  <a16:creationId xmlns:a16="http://schemas.microsoft.com/office/drawing/2014/main" id="{450BE93A-FB29-384A-8EB0-C2ED6158ED1F}"/>
                </a:ext>
              </a:extLst>
            </p:cNvPr>
            <p:cNvSpPr>
              <a:spLocks noChangeArrowheads="1"/>
            </p:cNvSpPr>
            <p:nvPr/>
          </p:nvSpPr>
          <p:spPr bwMode="auto">
            <a:xfrm>
              <a:off x="1161" y="1305"/>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671" name="Rectangle 39">
              <a:extLst>
                <a:ext uri="{FF2B5EF4-FFF2-40B4-BE49-F238E27FC236}">
                  <a16:creationId xmlns:a16="http://schemas.microsoft.com/office/drawing/2014/main" id="{D849EFCE-0D27-464D-95C6-3344FED78FCA}"/>
                </a:ext>
              </a:extLst>
            </p:cNvPr>
            <p:cNvSpPr>
              <a:spLocks noChangeArrowheads="1"/>
            </p:cNvSpPr>
            <p:nvPr/>
          </p:nvSpPr>
          <p:spPr bwMode="auto">
            <a:xfrm>
              <a:off x="2085" y="1305"/>
              <a:ext cx="184"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672" name="Rectangle 40">
              <a:extLst>
                <a:ext uri="{FF2B5EF4-FFF2-40B4-BE49-F238E27FC236}">
                  <a16:creationId xmlns:a16="http://schemas.microsoft.com/office/drawing/2014/main" id="{162A5B91-5DD1-CD46-8154-579BE4F9E8E1}"/>
                </a:ext>
              </a:extLst>
            </p:cNvPr>
            <p:cNvSpPr>
              <a:spLocks noChangeArrowheads="1"/>
            </p:cNvSpPr>
            <p:nvPr/>
          </p:nvSpPr>
          <p:spPr bwMode="auto">
            <a:xfrm>
              <a:off x="1900" y="1304"/>
              <a:ext cx="185" cy="18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673" name="Rectangle 41">
              <a:extLst>
                <a:ext uri="{FF2B5EF4-FFF2-40B4-BE49-F238E27FC236}">
                  <a16:creationId xmlns:a16="http://schemas.microsoft.com/office/drawing/2014/main" id="{1EA017B0-4487-3342-9FEC-D16D4323518F}"/>
                </a:ext>
              </a:extLst>
            </p:cNvPr>
            <p:cNvSpPr>
              <a:spLocks noChangeArrowheads="1"/>
            </p:cNvSpPr>
            <p:nvPr/>
          </p:nvSpPr>
          <p:spPr bwMode="auto">
            <a:xfrm>
              <a:off x="1346" y="1484"/>
              <a:ext cx="184" cy="181"/>
            </a:xfrm>
            <a:prstGeom prst="rect">
              <a:avLst/>
            </a:prstGeom>
            <a:solidFill>
              <a:schemeClr val="bg2"/>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674" name="Rectangle 42">
              <a:extLst>
                <a:ext uri="{FF2B5EF4-FFF2-40B4-BE49-F238E27FC236}">
                  <a16:creationId xmlns:a16="http://schemas.microsoft.com/office/drawing/2014/main" id="{43211535-FA99-AA41-8CF6-60BCC02A5C00}"/>
                </a:ext>
              </a:extLst>
            </p:cNvPr>
            <p:cNvSpPr>
              <a:spLocks noChangeArrowheads="1"/>
            </p:cNvSpPr>
            <p:nvPr/>
          </p:nvSpPr>
          <p:spPr bwMode="auto">
            <a:xfrm>
              <a:off x="1530" y="1484"/>
              <a:ext cx="185" cy="180"/>
            </a:xfrm>
            <a:prstGeom prst="rect">
              <a:avLst/>
            </a:prstGeom>
            <a:solidFill>
              <a:schemeClr val="bg2"/>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675" name="Rectangle 43">
              <a:extLst>
                <a:ext uri="{FF2B5EF4-FFF2-40B4-BE49-F238E27FC236}">
                  <a16:creationId xmlns:a16="http://schemas.microsoft.com/office/drawing/2014/main" id="{DD36C942-27F0-8741-BCFE-A6D5766E3B46}"/>
                </a:ext>
              </a:extLst>
            </p:cNvPr>
            <p:cNvSpPr>
              <a:spLocks noChangeArrowheads="1"/>
            </p:cNvSpPr>
            <p:nvPr/>
          </p:nvSpPr>
          <p:spPr bwMode="auto">
            <a:xfrm>
              <a:off x="1716" y="1484"/>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676" name="Rectangle 44">
              <a:extLst>
                <a:ext uri="{FF2B5EF4-FFF2-40B4-BE49-F238E27FC236}">
                  <a16:creationId xmlns:a16="http://schemas.microsoft.com/office/drawing/2014/main" id="{E9B3683F-D11F-7C48-90EA-69C80E8C5999}"/>
                </a:ext>
              </a:extLst>
            </p:cNvPr>
            <p:cNvSpPr>
              <a:spLocks noChangeArrowheads="1"/>
            </p:cNvSpPr>
            <p:nvPr/>
          </p:nvSpPr>
          <p:spPr bwMode="auto">
            <a:xfrm>
              <a:off x="2454" y="1486"/>
              <a:ext cx="184" cy="18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677" name="Rectangle 45">
              <a:extLst>
                <a:ext uri="{FF2B5EF4-FFF2-40B4-BE49-F238E27FC236}">
                  <a16:creationId xmlns:a16="http://schemas.microsoft.com/office/drawing/2014/main" id="{B53DA089-3662-3E41-BB1E-3DC074D8ECE7}"/>
                </a:ext>
              </a:extLst>
            </p:cNvPr>
            <p:cNvSpPr>
              <a:spLocks noChangeArrowheads="1"/>
            </p:cNvSpPr>
            <p:nvPr/>
          </p:nvSpPr>
          <p:spPr bwMode="auto">
            <a:xfrm>
              <a:off x="977" y="1485"/>
              <a:ext cx="184"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678" name="Rectangle 46">
              <a:extLst>
                <a:ext uri="{FF2B5EF4-FFF2-40B4-BE49-F238E27FC236}">
                  <a16:creationId xmlns:a16="http://schemas.microsoft.com/office/drawing/2014/main" id="{D97AFB61-95BF-174A-8353-0479E0B1F94F}"/>
                </a:ext>
              </a:extLst>
            </p:cNvPr>
            <p:cNvSpPr>
              <a:spLocks noChangeArrowheads="1"/>
            </p:cNvSpPr>
            <p:nvPr/>
          </p:nvSpPr>
          <p:spPr bwMode="auto">
            <a:xfrm>
              <a:off x="2268" y="1485"/>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679" name="Rectangle 47">
              <a:extLst>
                <a:ext uri="{FF2B5EF4-FFF2-40B4-BE49-F238E27FC236}">
                  <a16:creationId xmlns:a16="http://schemas.microsoft.com/office/drawing/2014/main" id="{AC15D06D-7D0D-934C-B4C8-773C8F6FD644}"/>
                </a:ext>
              </a:extLst>
            </p:cNvPr>
            <p:cNvSpPr>
              <a:spLocks noChangeArrowheads="1"/>
            </p:cNvSpPr>
            <p:nvPr/>
          </p:nvSpPr>
          <p:spPr bwMode="auto">
            <a:xfrm>
              <a:off x="1161" y="1484"/>
              <a:ext cx="185" cy="18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680" name="Rectangle 48">
              <a:extLst>
                <a:ext uri="{FF2B5EF4-FFF2-40B4-BE49-F238E27FC236}">
                  <a16:creationId xmlns:a16="http://schemas.microsoft.com/office/drawing/2014/main" id="{64CB7913-9907-C14B-9CE9-4236FBDCB449}"/>
                </a:ext>
              </a:extLst>
            </p:cNvPr>
            <p:cNvSpPr>
              <a:spLocks noChangeArrowheads="1"/>
            </p:cNvSpPr>
            <p:nvPr/>
          </p:nvSpPr>
          <p:spPr bwMode="auto">
            <a:xfrm>
              <a:off x="2085" y="1484"/>
              <a:ext cx="185" cy="18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681" name="Rectangle 49">
              <a:extLst>
                <a:ext uri="{FF2B5EF4-FFF2-40B4-BE49-F238E27FC236}">
                  <a16:creationId xmlns:a16="http://schemas.microsoft.com/office/drawing/2014/main" id="{DDBCFDC7-41AE-0D4A-A3C7-35BA05411A69}"/>
                </a:ext>
              </a:extLst>
            </p:cNvPr>
            <p:cNvSpPr>
              <a:spLocks noChangeArrowheads="1"/>
            </p:cNvSpPr>
            <p:nvPr/>
          </p:nvSpPr>
          <p:spPr bwMode="auto">
            <a:xfrm>
              <a:off x="1900" y="1484"/>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682" name="Rectangle 50">
              <a:extLst>
                <a:ext uri="{FF2B5EF4-FFF2-40B4-BE49-F238E27FC236}">
                  <a16:creationId xmlns:a16="http://schemas.microsoft.com/office/drawing/2014/main" id="{AD791CCA-A721-1D47-B200-3710DE65CE8D}"/>
                </a:ext>
              </a:extLst>
            </p:cNvPr>
            <p:cNvSpPr>
              <a:spLocks noChangeArrowheads="1"/>
            </p:cNvSpPr>
            <p:nvPr/>
          </p:nvSpPr>
          <p:spPr bwMode="auto">
            <a:xfrm>
              <a:off x="1345" y="1664"/>
              <a:ext cx="185" cy="180"/>
            </a:xfrm>
            <a:prstGeom prst="rect">
              <a:avLst/>
            </a:prstGeom>
            <a:solidFill>
              <a:schemeClr val="bg2"/>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683" name="Rectangle 51">
              <a:extLst>
                <a:ext uri="{FF2B5EF4-FFF2-40B4-BE49-F238E27FC236}">
                  <a16:creationId xmlns:a16="http://schemas.microsoft.com/office/drawing/2014/main" id="{B4DA737C-5C79-7145-B524-4254CD98ADA4}"/>
                </a:ext>
              </a:extLst>
            </p:cNvPr>
            <p:cNvSpPr>
              <a:spLocks noChangeArrowheads="1"/>
            </p:cNvSpPr>
            <p:nvPr/>
          </p:nvSpPr>
          <p:spPr bwMode="auto">
            <a:xfrm>
              <a:off x="1531" y="1664"/>
              <a:ext cx="185" cy="180"/>
            </a:xfrm>
            <a:prstGeom prst="rect">
              <a:avLst/>
            </a:prstGeom>
            <a:solidFill>
              <a:schemeClr val="bg2"/>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684" name="Rectangle 52">
              <a:extLst>
                <a:ext uri="{FF2B5EF4-FFF2-40B4-BE49-F238E27FC236}">
                  <a16:creationId xmlns:a16="http://schemas.microsoft.com/office/drawing/2014/main" id="{6052060E-A52B-F947-92D4-B17855EE5F43}"/>
                </a:ext>
              </a:extLst>
            </p:cNvPr>
            <p:cNvSpPr>
              <a:spLocks noChangeArrowheads="1"/>
            </p:cNvSpPr>
            <p:nvPr/>
          </p:nvSpPr>
          <p:spPr bwMode="auto">
            <a:xfrm>
              <a:off x="1716" y="1664"/>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685" name="Rectangle 53">
              <a:extLst>
                <a:ext uri="{FF2B5EF4-FFF2-40B4-BE49-F238E27FC236}">
                  <a16:creationId xmlns:a16="http://schemas.microsoft.com/office/drawing/2014/main" id="{276D38D2-6F7D-A448-A6C6-35378F71E4C6}"/>
                </a:ext>
              </a:extLst>
            </p:cNvPr>
            <p:cNvSpPr>
              <a:spLocks noChangeArrowheads="1"/>
            </p:cNvSpPr>
            <p:nvPr/>
          </p:nvSpPr>
          <p:spPr bwMode="auto">
            <a:xfrm>
              <a:off x="2452" y="1665"/>
              <a:ext cx="185" cy="18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686" name="Rectangle 54">
              <a:extLst>
                <a:ext uri="{FF2B5EF4-FFF2-40B4-BE49-F238E27FC236}">
                  <a16:creationId xmlns:a16="http://schemas.microsoft.com/office/drawing/2014/main" id="{2B08FEF0-50AF-D148-84B8-9ABCC6E535E6}"/>
                </a:ext>
              </a:extLst>
            </p:cNvPr>
            <p:cNvSpPr>
              <a:spLocks noChangeArrowheads="1"/>
            </p:cNvSpPr>
            <p:nvPr/>
          </p:nvSpPr>
          <p:spPr bwMode="auto">
            <a:xfrm>
              <a:off x="977" y="1665"/>
              <a:ext cx="184"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687" name="Rectangle 55">
              <a:extLst>
                <a:ext uri="{FF2B5EF4-FFF2-40B4-BE49-F238E27FC236}">
                  <a16:creationId xmlns:a16="http://schemas.microsoft.com/office/drawing/2014/main" id="{F2CC4906-9475-C641-B2D4-3A4C46630314}"/>
                </a:ext>
              </a:extLst>
            </p:cNvPr>
            <p:cNvSpPr>
              <a:spLocks noChangeArrowheads="1"/>
            </p:cNvSpPr>
            <p:nvPr/>
          </p:nvSpPr>
          <p:spPr bwMode="auto">
            <a:xfrm>
              <a:off x="2268" y="1665"/>
              <a:ext cx="184"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688" name="Rectangle 56">
              <a:extLst>
                <a:ext uri="{FF2B5EF4-FFF2-40B4-BE49-F238E27FC236}">
                  <a16:creationId xmlns:a16="http://schemas.microsoft.com/office/drawing/2014/main" id="{31EB7DA8-8F64-6C4F-A14D-9BC4BD40EF3D}"/>
                </a:ext>
              </a:extLst>
            </p:cNvPr>
            <p:cNvSpPr>
              <a:spLocks noChangeArrowheads="1"/>
            </p:cNvSpPr>
            <p:nvPr/>
          </p:nvSpPr>
          <p:spPr bwMode="auto">
            <a:xfrm>
              <a:off x="1161" y="1664"/>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689" name="Rectangle 57">
              <a:extLst>
                <a:ext uri="{FF2B5EF4-FFF2-40B4-BE49-F238E27FC236}">
                  <a16:creationId xmlns:a16="http://schemas.microsoft.com/office/drawing/2014/main" id="{0985830A-0990-7F46-A041-80F96E0AC3D9}"/>
                </a:ext>
              </a:extLst>
            </p:cNvPr>
            <p:cNvSpPr>
              <a:spLocks noChangeArrowheads="1"/>
            </p:cNvSpPr>
            <p:nvPr/>
          </p:nvSpPr>
          <p:spPr bwMode="auto">
            <a:xfrm>
              <a:off x="2085" y="1664"/>
              <a:ext cx="184"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690" name="Rectangle 58">
              <a:extLst>
                <a:ext uri="{FF2B5EF4-FFF2-40B4-BE49-F238E27FC236}">
                  <a16:creationId xmlns:a16="http://schemas.microsoft.com/office/drawing/2014/main" id="{BE0EE96A-13C7-4548-B941-3A97A96956CF}"/>
                </a:ext>
              </a:extLst>
            </p:cNvPr>
            <p:cNvSpPr>
              <a:spLocks noChangeArrowheads="1"/>
            </p:cNvSpPr>
            <p:nvPr/>
          </p:nvSpPr>
          <p:spPr bwMode="auto">
            <a:xfrm>
              <a:off x="1900" y="1664"/>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691" name="Rectangle 59">
              <a:extLst>
                <a:ext uri="{FF2B5EF4-FFF2-40B4-BE49-F238E27FC236}">
                  <a16:creationId xmlns:a16="http://schemas.microsoft.com/office/drawing/2014/main" id="{51DE32A5-BDF9-B04C-997F-5914A5BC6056}"/>
                </a:ext>
              </a:extLst>
            </p:cNvPr>
            <p:cNvSpPr>
              <a:spLocks noChangeArrowheads="1"/>
            </p:cNvSpPr>
            <p:nvPr/>
          </p:nvSpPr>
          <p:spPr bwMode="auto">
            <a:xfrm>
              <a:off x="1345" y="1847"/>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692" name="Rectangle 60">
              <a:extLst>
                <a:ext uri="{FF2B5EF4-FFF2-40B4-BE49-F238E27FC236}">
                  <a16:creationId xmlns:a16="http://schemas.microsoft.com/office/drawing/2014/main" id="{7687F2AF-B312-B243-8DDB-382B8F87214A}"/>
                </a:ext>
              </a:extLst>
            </p:cNvPr>
            <p:cNvSpPr>
              <a:spLocks noChangeArrowheads="1"/>
            </p:cNvSpPr>
            <p:nvPr/>
          </p:nvSpPr>
          <p:spPr bwMode="auto">
            <a:xfrm>
              <a:off x="1530" y="1847"/>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693" name="Rectangle 61">
              <a:extLst>
                <a:ext uri="{FF2B5EF4-FFF2-40B4-BE49-F238E27FC236}">
                  <a16:creationId xmlns:a16="http://schemas.microsoft.com/office/drawing/2014/main" id="{1EB6BD8D-1EF2-394F-BF90-FDD7E2F7D72D}"/>
                </a:ext>
              </a:extLst>
            </p:cNvPr>
            <p:cNvSpPr>
              <a:spLocks noChangeArrowheads="1"/>
            </p:cNvSpPr>
            <p:nvPr/>
          </p:nvSpPr>
          <p:spPr bwMode="auto">
            <a:xfrm>
              <a:off x="1716" y="1847"/>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694" name="Rectangle 62">
              <a:extLst>
                <a:ext uri="{FF2B5EF4-FFF2-40B4-BE49-F238E27FC236}">
                  <a16:creationId xmlns:a16="http://schemas.microsoft.com/office/drawing/2014/main" id="{620F9433-0D08-5B42-8C3B-F770BA4D0862}"/>
                </a:ext>
              </a:extLst>
            </p:cNvPr>
            <p:cNvSpPr>
              <a:spLocks noChangeArrowheads="1"/>
            </p:cNvSpPr>
            <p:nvPr/>
          </p:nvSpPr>
          <p:spPr bwMode="auto">
            <a:xfrm>
              <a:off x="2454" y="1846"/>
              <a:ext cx="184"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695" name="Rectangle 63">
              <a:extLst>
                <a:ext uri="{FF2B5EF4-FFF2-40B4-BE49-F238E27FC236}">
                  <a16:creationId xmlns:a16="http://schemas.microsoft.com/office/drawing/2014/main" id="{7C41E1EB-FB8C-CC49-A618-6BAC65AAC314}"/>
                </a:ext>
              </a:extLst>
            </p:cNvPr>
            <p:cNvSpPr>
              <a:spLocks noChangeArrowheads="1"/>
            </p:cNvSpPr>
            <p:nvPr/>
          </p:nvSpPr>
          <p:spPr bwMode="auto">
            <a:xfrm>
              <a:off x="977" y="1847"/>
              <a:ext cx="184" cy="18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696" name="Rectangle 64">
              <a:extLst>
                <a:ext uri="{FF2B5EF4-FFF2-40B4-BE49-F238E27FC236}">
                  <a16:creationId xmlns:a16="http://schemas.microsoft.com/office/drawing/2014/main" id="{00E51D67-009C-C344-98F4-49353427DFA2}"/>
                </a:ext>
              </a:extLst>
            </p:cNvPr>
            <p:cNvSpPr>
              <a:spLocks noChangeArrowheads="1"/>
            </p:cNvSpPr>
            <p:nvPr/>
          </p:nvSpPr>
          <p:spPr bwMode="auto">
            <a:xfrm>
              <a:off x="2268" y="1847"/>
              <a:ext cx="184" cy="181"/>
            </a:xfrm>
            <a:prstGeom prst="rect">
              <a:avLst/>
            </a:prstGeom>
            <a:solidFill>
              <a:schemeClr val="folHlink"/>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697" name="Rectangle 65">
              <a:extLst>
                <a:ext uri="{FF2B5EF4-FFF2-40B4-BE49-F238E27FC236}">
                  <a16:creationId xmlns:a16="http://schemas.microsoft.com/office/drawing/2014/main" id="{FED9F17D-CB44-4B45-A110-F43D15E6EFC5}"/>
                </a:ext>
              </a:extLst>
            </p:cNvPr>
            <p:cNvSpPr>
              <a:spLocks noChangeArrowheads="1"/>
            </p:cNvSpPr>
            <p:nvPr/>
          </p:nvSpPr>
          <p:spPr bwMode="auto">
            <a:xfrm>
              <a:off x="1161" y="1847"/>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698" name="Rectangle 66">
              <a:extLst>
                <a:ext uri="{FF2B5EF4-FFF2-40B4-BE49-F238E27FC236}">
                  <a16:creationId xmlns:a16="http://schemas.microsoft.com/office/drawing/2014/main" id="{14A97888-22D9-9242-B2B0-B0B1592DF6FA}"/>
                </a:ext>
              </a:extLst>
            </p:cNvPr>
            <p:cNvSpPr>
              <a:spLocks noChangeArrowheads="1"/>
            </p:cNvSpPr>
            <p:nvPr/>
          </p:nvSpPr>
          <p:spPr bwMode="auto">
            <a:xfrm>
              <a:off x="2085" y="1847"/>
              <a:ext cx="184" cy="180"/>
            </a:xfrm>
            <a:prstGeom prst="rect">
              <a:avLst/>
            </a:prstGeom>
            <a:solidFill>
              <a:schemeClr val="folHlink"/>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699" name="Rectangle 67">
              <a:extLst>
                <a:ext uri="{FF2B5EF4-FFF2-40B4-BE49-F238E27FC236}">
                  <a16:creationId xmlns:a16="http://schemas.microsoft.com/office/drawing/2014/main" id="{3347EA62-D401-AC48-B0CE-1C082A0B3451}"/>
                </a:ext>
              </a:extLst>
            </p:cNvPr>
            <p:cNvSpPr>
              <a:spLocks noChangeArrowheads="1"/>
            </p:cNvSpPr>
            <p:nvPr/>
          </p:nvSpPr>
          <p:spPr bwMode="auto">
            <a:xfrm>
              <a:off x="1900" y="1847"/>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00" name="Rectangle 68">
              <a:extLst>
                <a:ext uri="{FF2B5EF4-FFF2-40B4-BE49-F238E27FC236}">
                  <a16:creationId xmlns:a16="http://schemas.microsoft.com/office/drawing/2014/main" id="{3E4DA238-74BE-C841-99DA-762FA3DBE193}"/>
                </a:ext>
              </a:extLst>
            </p:cNvPr>
            <p:cNvSpPr>
              <a:spLocks noChangeArrowheads="1"/>
            </p:cNvSpPr>
            <p:nvPr/>
          </p:nvSpPr>
          <p:spPr bwMode="auto">
            <a:xfrm>
              <a:off x="1345" y="2027"/>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01" name="Rectangle 69">
              <a:extLst>
                <a:ext uri="{FF2B5EF4-FFF2-40B4-BE49-F238E27FC236}">
                  <a16:creationId xmlns:a16="http://schemas.microsoft.com/office/drawing/2014/main" id="{14C60547-23DC-3B4D-BA53-CD5333451D49}"/>
                </a:ext>
              </a:extLst>
            </p:cNvPr>
            <p:cNvSpPr>
              <a:spLocks noChangeArrowheads="1"/>
            </p:cNvSpPr>
            <p:nvPr/>
          </p:nvSpPr>
          <p:spPr bwMode="auto">
            <a:xfrm>
              <a:off x="1531" y="2026"/>
              <a:ext cx="185" cy="18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02" name="Rectangle 70">
              <a:extLst>
                <a:ext uri="{FF2B5EF4-FFF2-40B4-BE49-F238E27FC236}">
                  <a16:creationId xmlns:a16="http://schemas.microsoft.com/office/drawing/2014/main" id="{EAAF9F46-A2FA-4F48-9087-526455291B54}"/>
                </a:ext>
              </a:extLst>
            </p:cNvPr>
            <p:cNvSpPr>
              <a:spLocks noChangeArrowheads="1"/>
            </p:cNvSpPr>
            <p:nvPr/>
          </p:nvSpPr>
          <p:spPr bwMode="auto">
            <a:xfrm>
              <a:off x="1716" y="2026"/>
              <a:ext cx="184" cy="18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03" name="Rectangle 71">
              <a:extLst>
                <a:ext uri="{FF2B5EF4-FFF2-40B4-BE49-F238E27FC236}">
                  <a16:creationId xmlns:a16="http://schemas.microsoft.com/office/drawing/2014/main" id="{60CEB4DA-AE75-9F48-878E-87DFE71B96F5}"/>
                </a:ext>
              </a:extLst>
            </p:cNvPr>
            <p:cNvSpPr>
              <a:spLocks noChangeArrowheads="1"/>
            </p:cNvSpPr>
            <p:nvPr/>
          </p:nvSpPr>
          <p:spPr bwMode="auto">
            <a:xfrm>
              <a:off x="2453" y="2026"/>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04" name="Rectangle 72">
              <a:extLst>
                <a:ext uri="{FF2B5EF4-FFF2-40B4-BE49-F238E27FC236}">
                  <a16:creationId xmlns:a16="http://schemas.microsoft.com/office/drawing/2014/main" id="{EE8654F0-5F7B-1D4D-8757-926C7E7E648A}"/>
                </a:ext>
              </a:extLst>
            </p:cNvPr>
            <p:cNvSpPr>
              <a:spLocks noChangeArrowheads="1"/>
            </p:cNvSpPr>
            <p:nvPr/>
          </p:nvSpPr>
          <p:spPr bwMode="auto">
            <a:xfrm>
              <a:off x="976" y="2028"/>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05" name="Rectangle 73">
              <a:extLst>
                <a:ext uri="{FF2B5EF4-FFF2-40B4-BE49-F238E27FC236}">
                  <a16:creationId xmlns:a16="http://schemas.microsoft.com/office/drawing/2014/main" id="{2AEE0AF0-4F70-C447-974F-E691473386AA}"/>
                </a:ext>
              </a:extLst>
            </p:cNvPr>
            <p:cNvSpPr>
              <a:spLocks noChangeArrowheads="1"/>
            </p:cNvSpPr>
            <p:nvPr/>
          </p:nvSpPr>
          <p:spPr bwMode="auto">
            <a:xfrm>
              <a:off x="2268" y="2028"/>
              <a:ext cx="184" cy="180"/>
            </a:xfrm>
            <a:prstGeom prst="rect">
              <a:avLst/>
            </a:prstGeom>
            <a:solidFill>
              <a:schemeClr val="folHlink"/>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06" name="Rectangle 74">
              <a:extLst>
                <a:ext uri="{FF2B5EF4-FFF2-40B4-BE49-F238E27FC236}">
                  <a16:creationId xmlns:a16="http://schemas.microsoft.com/office/drawing/2014/main" id="{2E99E668-F5B6-7640-BA79-C6FB400FB81E}"/>
                </a:ext>
              </a:extLst>
            </p:cNvPr>
            <p:cNvSpPr>
              <a:spLocks noChangeArrowheads="1"/>
            </p:cNvSpPr>
            <p:nvPr/>
          </p:nvSpPr>
          <p:spPr bwMode="auto">
            <a:xfrm>
              <a:off x="1160" y="2027"/>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07" name="Rectangle 75">
              <a:extLst>
                <a:ext uri="{FF2B5EF4-FFF2-40B4-BE49-F238E27FC236}">
                  <a16:creationId xmlns:a16="http://schemas.microsoft.com/office/drawing/2014/main" id="{A92C49D4-5F35-1342-B98C-AB5E837AE029}"/>
                </a:ext>
              </a:extLst>
            </p:cNvPr>
            <p:cNvSpPr>
              <a:spLocks noChangeArrowheads="1"/>
            </p:cNvSpPr>
            <p:nvPr/>
          </p:nvSpPr>
          <p:spPr bwMode="auto">
            <a:xfrm>
              <a:off x="2084" y="2027"/>
              <a:ext cx="185" cy="180"/>
            </a:xfrm>
            <a:prstGeom prst="rect">
              <a:avLst/>
            </a:prstGeom>
            <a:solidFill>
              <a:schemeClr val="folHlink"/>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08" name="Rectangle 76">
              <a:extLst>
                <a:ext uri="{FF2B5EF4-FFF2-40B4-BE49-F238E27FC236}">
                  <a16:creationId xmlns:a16="http://schemas.microsoft.com/office/drawing/2014/main" id="{01BCC459-F615-BC41-94E2-9BE4DE7571A1}"/>
                </a:ext>
              </a:extLst>
            </p:cNvPr>
            <p:cNvSpPr>
              <a:spLocks noChangeArrowheads="1"/>
            </p:cNvSpPr>
            <p:nvPr/>
          </p:nvSpPr>
          <p:spPr bwMode="auto">
            <a:xfrm>
              <a:off x="1899" y="2026"/>
              <a:ext cx="185" cy="18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09" name="Rectangle 77">
              <a:extLst>
                <a:ext uri="{FF2B5EF4-FFF2-40B4-BE49-F238E27FC236}">
                  <a16:creationId xmlns:a16="http://schemas.microsoft.com/office/drawing/2014/main" id="{C1B57EAB-0A11-D64D-ADE8-8962AA932C57}"/>
                </a:ext>
              </a:extLst>
            </p:cNvPr>
            <p:cNvSpPr>
              <a:spLocks noChangeArrowheads="1"/>
            </p:cNvSpPr>
            <p:nvPr/>
          </p:nvSpPr>
          <p:spPr bwMode="auto">
            <a:xfrm>
              <a:off x="3003" y="761"/>
              <a:ext cx="185" cy="18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10" name="Rectangle 78">
              <a:extLst>
                <a:ext uri="{FF2B5EF4-FFF2-40B4-BE49-F238E27FC236}">
                  <a16:creationId xmlns:a16="http://schemas.microsoft.com/office/drawing/2014/main" id="{157A4A6B-21C1-E443-AE2C-AC33E61F9174}"/>
                </a:ext>
              </a:extLst>
            </p:cNvPr>
            <p:cNvSpPr>
              <a:spLocks noChangeArrowheads="1"/>
            </p:cNvSpPr>
            <p:nvPr/>
          </p:nvSpPr>
          <p:spPr bwMode="auto">
            <a:xfrm>
              <a:off x="3187" y="761"/>
              <a:ext cx="186"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11" name="Rectangle 79">
              <a:extLst>
                <a:ext uri="{FF2B5EF4-FFF2-40B4-BE49-F238E27FC236}">
                  <a16:creationId xmlns:a16="http://schemas.microsoft.com/office/drawing/2014/main" id="{B11C2994-6D34-8149-88BC-3DAB27040E61}"/>
                </a:ext>
              </a:extLst>
            </p:cNvPr>
            <p:cNvSpPr>
              <a:spLocks noChangeArrowheads="1"/>
            </p:cNvSpPr>
            <p:nvPr/>
          </p:nvSpPr>
          <p:spPr bwMode="auto">
            <a:xfrm>
              <a:off x="3374" y="761"/>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12" name="Rectangle 80">
              <a:extLst>
                <a:ext uri="{FF2B5EF4-FFF2-40B4-BE49-F238E27FC236}">
                  <a16:creationId xmlns:a16="http://schemas.microsoft.com/office/drawing/2014/main" id="{98B85790-EF7B-334B-ADCD-8F9B67B458B1}"/>
                </a:ext>
              </a:extLst>
            </p:cNvPr>
            <p:cNvSpPr>
              <a:spLocks noChangeArrowheads="1"/>
            </p:cNvSpPr>
            <p:nvPr/>
          </p:nvSpPr>
          <p:spPr bwMode="auto">
            <a:xfrm>
              <a:off x="2634" y="762"/>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13" name="Rectangle 81">
              <a:extLst>
                <a:ext uri="{FF2B5EF4-FFF2-40B4-BE49-F238E27FC236}">
                  <a16:creationId xmlns:a16="http://schemas.microsoft.com/office/drawing/2014/main" id="{1278F83E-6213-0F4E-AB84-969E8C50D8C2}"/>
                </a:ext>
              </a:extLst>
            </p:cNvPr>
            <p:cNvSpPr>
              <a:spLocks noChangeArrowheads="1"/>
            </p:cNvSpPr>
            <p:nvPr/>
          </p:nvSpPr>
          <p:spPr bwMode="auto">
            <a:xfrm>
              <a:off x="2818" y="761"/>
              <a:ext cx="185" cy="18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14" name="Rectangle 82">
              <a:extLst>
                <a:ext uri="{FF2B5EF4-FFF2-40B4-BE49-F238E27FC236}">
                  <a16:creationId xmlns:a16="http://schemas.microsoft.com/office/drawing/2014/main" id="{EBC9F13F-BD43-BE44-9C19-CDBFF233BC03}"/>
                </a:ext>
              </a:extLst>
            </p:cNvPr>
            <p:cNvSpPr>
              <a:spLocks noChangeArrowheads="1"/>
            </p:cNvSpPr>
            <p:nvPr/>
          </p:nvSpPr>
          <p:spPr bwMode="auto">
            <a:xfrm>
              <a:off x="3742" y="761"/>
              <a:ext cx="186" cy="18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15" name="Rectangle 83">
              <a:extLst>
                <a:ext uri="{FF2B5EF4-FFF2-40B4-BE49-F238E27FC236}">
                  <a16:creationId xmlns:a16="http://schemas.microsoft.com/office/drawing/2014/main" id="{F4066FDC-32C4-E14D-AF44-D9F21422E968}"/>
                </a:ext>
              </a:extLst>
            </p:cNvPr>
            <p:cNvSpPr>
              <a:spLocks noChangeArrowheads="1"/>
            </p:cNvSpPr>
            <p:nvPr/>
          </p:nvSpPr>
          <p:spPr bwMode="auto">
            <a:xfrm>
              <a:off x="3557" y="761"/>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16" name="Rectangle 84">
              <a:extLst>
                <a:ext uri="{FF2B5EF4-FFF2-40B4-BE49-F238E27FC236}">
                  <a16:creationId xmlns:a16="http://schemas.microsoft.com/office/drawing/2014/main" id="{1F04BF9D-39D4-3448-A6A8-5B298FDE203D}"/>
                </a:ext>
              </a:extLst>
            </p:cNvPr>
            <p:cNvSpPr>
              <a:spLocks noChangeArrowheads="1"/>
            </p:cNvSpPr>
            <p:nvPr/>
          </p:nvSpPr>
          <p:spPr bwMode="auto">
            <a:xfrm>
              <a:off x="3003" y="941"/>
              <a:ext cx="184"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17" name="Rectangle 85">
              <a:extLst>
                <a:ext uri="{FF2B5EF4-FFF2-40B4-BE49-F238E27FC236}">
                  <a16:creationId xmlns:a16="http://schemas.microsoft.com/office/drawing/2014/main" id="{9A27E342-53B8-B446-AFA5-B611579B1624}"/>
                </a:ext>
              </a:extLst>
            </p:cNvPr>
            <p:cNvSpPr>
              <a:spLocks noChangeArrowheads="1"/>
            </p:cNvSpPr>
            <p:nvPr/>
          </p:nvSpPr>
          <p:spPr bwMode="auto">
            <a:xfrm>
              <a:off x="3189" y="941"/>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18" name="Rectangle 86">
              <a:extLst>
                <a:ext uri="{FF2B5EF4-FFF2-40B4-BE49-F238E27FC236}">
                  <a16:creationId xmlns:a16="http://schemas.microsoft.com/office/drawing/2014/main" id="{C75C62D2-8686-1044-8CE2-2753D404B1F7}"/>
                </a:ext>
              </a:extLst>
            </p:cNvPr>
            <p:cNvSpPr>
              <a:spLocks noChangeArrowheads="1"/>
            </p:cNvSpPr>
            <p:nvPr/>
          </p:nvSpPr>
          <p:spPr bwMode="auto">
            <a:xfrm>
              <a:off x="3374" y="941"/>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19" name="Rectangle 87">
              <a:extLst>
                <a:ext uri="{FF2B5EF4-FFF2-40B4-BE49-F238E27FC236}">
                  <a16:creationId xmlns:a16="http://schemas.microsoft.com/office/drawing/2014/main" id="{D3A0CCDA-2CFE-0049-995D-442AB9ECE0AA}"/>
                </a:ext>
              </a:extLst>
            </p:cNvPr>
            <p:cNvSpPr>
              <a:spLocks noChangeArrowheads="1"/>
            </p:cNvSpPr>
            <p:nvPr/>
          </p:nvSpPr>
          <p:spPr bwMode="auto">
            <a:xfrm>
              <a:off x="2634" y="942"/>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20" name="Rectangle 88">
              <a:extLst>
                <a:ext uri="{FF2B5EF4-FFF2-40B4-BE49-F238E27FC236}">
                  <a16:creationId xmlns:a16="http://schemas.microsoft.com/office/drawing/2014/main" id="{3769ADDB-DDFE-3446-80ED-BEE2460C204C}"/>
                </a:ext>
              </a:extLst>
            </p:cNvPr>
            <p:cNvSpPr>
              <a:spLocks noChangeArrowheads="1"/>
            </p:cNvSpPr>
            <p:nvPr/>
          </p:nvSpPr>
          <p:spPr bwMode="auto">
            <a:xfrm>
              <a:off x="2818" y="941"/>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21" name="Rectangle 89">
              <a:extLst>
                <a:ext uri="{FF2B5EF4-FFF2-40B4-BE49-F238E27FC236}">
                  <a16:creationId xmlns:a16="http://schemas.microsoft.com/office/drawing/2014/main" id="{4B04EA3B-10A5-8B4B-AF2D-333F980FD388}"/>
                </a:ext>
              </a:extLst>
            </p:cNvPr>
            <p:cNvSpPr>
              <a:spLocks noChangeArrowheads="1"/>
            </p:cNvSpPr>
            <p:nvPr/>
          </p:nvSpPr>
          <p:spPr bwMode="auto">
            <a:xfrm>
              <a:off x="3742" y="941"/>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22" name="Rectangle 90">
              <a:extLst>
                <a:ext uri="{FF2B5EF4-FFF2-40B4-BE49-F238E27FC236}">
                  <a16:creationId xmlns:a16="http://schemas.microsoft.com/office/drawing/2014/main" id="{E129389B-332D-DB4E-B8F0-C9874B435552}"/>
                </a:ext>
              </a:extLst>
            </p:cNvPr>
            <p:cNvSpPr>
              <a:spLocks noChangeArrowheads="1"/>
            </p:cNvSpPr>
            <p:nvPr/>
          </p:nvSpPr>
          <p:spPr bwMode="auto">
            <a:xfrm>
              <a:off x="3557" y="941"/>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23" name="Rectangle 91">
              <a:extLst>
                <a:ext uri="{FF2B5EF4-FFF2-40B4-BE49-F238E27FC236}">
                  <a16:creationId xmlns:a16="http://schemas.microsoft.com/office/drawing/2014/main" id="{D6A0B9BE-7240-ED48-B4B1-2398F10331E2}"/>
                </a:ext>
              </a:extLst>
            </p:cNvPr>
            <p:cNvSpPr>
              <a:spLocks noChangeArrowheads="1"/>
            </p:cNvSpPr>
            <p:nvPr/>
          </p:nvSpPr>
          <p:spPr bwMode="auto">
            <a:xfrm>
              <a:off x="3003" y="1124"/>
              <a:ext cx="184" cy="180"/>
            </a:xfrm>
            <a:prstGeom prst="rect">
              <a:avLst/>
            </a:prstGeom>
            <a:solidFill>
              <a:schemeClr val="folHlink"/>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24" name="Rectangle 92">
              <a:extLst>
                <a:ext uri="{FF2B5EF4-FFF2-40B4-BE49-F238E27FC236}">
                  <a16:creationId xmlns:a16="http://schemas.microsoft.com/office/drawing/2014/main" id="{08BCC69E-1972-C44B-BCF4-991B23841CBB}"/>
                </a:ext>
              </a:extLst>
            </p:cNvPr>
            <p:cNvSpPr>
              <a:spLocks noChangeArrowheads="1"/>
            </p:cNvSpPr>
            <p:nvPr/>
          </p:nvSpPr>
          <p:spPr bwMode="auto">
            <a:xfrm>
              <a:off x="3187" y="1124"/>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25" name="Rectangle 93">
              <a:extLst>
                <a:ext uri="{FF2B5EF4-FFF2-40B4-BE49-F238E27FC236}">
                  <a16:creationId xmlns:a16="http://schemas.microsoft.com/office/drawing/2014/main" id="{8C1C5E35-4DCE-814D-A402-99B246F141B4}"/>
                </a:ext>
              </a:extLst>
            </p:cNvPr>
            <p:cNvSpPr>
              <a:spLocks noChangeArrowheads="1"/>
            </p:cNvSpPr>
            <p:nvPr/>
          </p:nvSpPr>
          <p:spPr bwMode="auto">
            <a:xfrm>
              <a:off x="3374" y="1124"/>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26" name="Rectangle 94">
              <a:extLst>
                <a:ext uri="{FF2B5EF4-FFF2-40B4-BE49-F238E27FC236}">
                  <a16:creationId xmlns:a16="http://schemas.microsoft.com/office/drawing/2014/main" id="{0F925974-9766-1B45-962C-9B9A1E983C1A}"/>
                </a:ext>
              </a:extLst>
            </p:cNvPr>
            <p:cNvSpPr>
              <a:spLocks noChangeArrowheads="1"/>
            </p:cNvSpPr>
            <p:nvPr/>
          </p:nvSpPr>
          <p:spPr bwMode="auto">
            <a:xfrm>
              <a:off x="2634" y="1124"/>
              <a:ext cx="185" cy="18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27" name="Rectangle 95">
              <a:extLst>
                <a:ext uri="{FF2B5EF4-FFF2-40B4-BE49-F238E27FC236}">
                  <a16:creationId xmlns:a16="http://schemas.microsoft.com/office/drawing/2014/main" id="{0DF04AA7-7627-C443-9158-99AF69D86527}"/>
                </a:ext>
              </a:extLst>
            </p:cNvPr>
            <p:cNvSpPr>
              <a:spLocks noChangeArrowheads="1"/>
            </p:cNvSpPr>
            <p:nvPr/>
          </p:nvSpPr>
          <p:spPr bwMode="auto">
            <a:xfrm>
              <a:off x="2818" y="1124"/>
              <a:ext cx="185" cy="180"/>
            </a:xfrm>
            <a:prstGeom prst="rect">
              <a:avLst/>
            </a:prstGeom>
            <a:solidFill>
              <a:schemeClr val="folHlink"/>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28" name="Rectangle 96">
              <a:extLst>
                <a:ext uri="{FF2B5EF4-FFF2-40B4-BE49-F238E27FC236}">
                  <a16:creationId xmlns:a16="http://schemas.microsoft.com/office/drawing/2014/main" id="{31D4451D-5902-5446-B8BF-216DD4085009}"/>
                </a:ext>
              </a:extLst>
            </p:cNvPr>
            <p:cNvSpPr>
              <a:spLocks noChangeArrowheads="1"/>
            </p:cNvSpPr>
            <p:nvPr/>
          </p:nvSpPr>
          <p:spPr bwMode="auto">
            <a:xfrm>
              <a:off x="3742" y="1124"/>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29" name="Rectangle 97">
              <a:extLst>
                <a:ext uri="{FF2B5EF4-FFF2-40B4-BE49-F238E27FC236}">
                  <a16:creationId xmlns:a16="http://schemas.microsoft.com/office/drawing/2014/main" id="{B7B332A9-253D-5042-A2AC-42429343A880}"/>
                </a:ext>
              </a:extLst>
            </p:cNvPr>
            <p:cNvSpPr>
              <a:spLocks noChangeArrowheads="1"/>
            </p:cNvSpPr>
            <p:nvPr/>
          </p:nvSpPr>
          <p:spPr bwMode="auto">
            <a:xfrm>
              <a:off x="3557" y="1124"/>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30" name="Rectangle 98">
              <a:extLst>
                <a:ext uri="{FF2B5EF4-FFF2-40B4-BE49-F238E27FC236}">
                  <a16:creationId xmlns:a16="http://schemas.microsoft.com/office/drawing/2014/main" id="{8FEA5969-5342-C54E-BD46-994B092E4BE8}"/>
                </a:ext>
              </a:extLst>
            </p:cNvPr>
            <p:cNvSpPr>
              <a:spLocks noChangeArrowheads="1"/>
            </p:cNvSpPr>
            <p:nvPr/>
          </p:nvSpPr>
          <p:spPr bwMode="auto">
            <a:xfrm>
              <a:off x="3003" y="1304"/>
              <a:ext cx="184" cy="180"/>
            </a:xfrm>
            <a:prstGeom prst="rect">
              <a:avLst/>
            </a:prstGeom>
            <a:solidFill>
              <a:schemeClr val="folHlink"/>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31" name="Rectangle 99">
              <a:extLst>
                <a:ext uri="{FF2B5EF4-FFF2-40B4-BE49-F238E27FC236}">
                  <a16:creationId xmlns:a16="http://schemas.microsoft.com/office/drawing/2014/main" id="{C30895F6-AA6F-9944-866F-0B72251D83C3}"/>
                </a:ext>
              </a:extLst>
            </p:cNvPr>
            <p:cNvSpPr>
              <a:spLocks noChangeArrowheads="1"/>
            </p:cNvSpPr>
            <p:nvPr/>
          </p:nvSpPr>
          <p:spPr bwMode="auto">
            <a:xfrm>
              <a:off x="3189" y="1303"/>
              <a:ext cx="185" cy="18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32" name="Rectangle 100">
              <a:extLst>
                <a:ext uri="{FF2B5EF4-FFF2-40B4-BE49-F238E27FC236}">
                  <a16:creationId xmlns:a16="http://schemas.microsoft.com/office/drawing/2014/main" id="{03709368-DD8A-BB4A-8E6D-ABEBDECE51F5}"/>
                </a:ext>
              </a:extLst>
            </p:cNvPr>
            <p:cNvSpPr>
              <a:spLocks noChangeArrowheads="1"/>
            </p:cNvSpPr>
            <p:nvPr/>
          </p:nvSpPr>
          <p:spPr bwMode="auto">
            <a:xfrm>
              <a:off x="3373" y="1303"/>
              <a:ext cx="185" cy="18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33" name="Rectangle 101">
              <a:extLst>
                <a:ext uri="{FF2B5EF4-FFF2-40B4-BE49-F238E27FC236}">
                  <a16:creationId xmlns:a16="http://schemas.microsoft.com/office/drawing/2014/main" id="{F54650E6-3FE0-9845-9297-C6B91A3057EB}"/>
                </a:ext>
              </a:extLst>
            </p:cNvPr>
            <p:cNvSpPr>
              <a:spLocks noChangeArrowheads="1"/>
            </p:cNvSpPr>
            <p:nvPr/>
          </p:nvSpPr>
          <p:spPr bwMode="auto">
            <a:xfrm>
              <a:off x="2634" y="1305"/>
              <a:ext cx="184"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34" name="Rectangle 102">
              <a:extLst>
                <a:ext uri="{FF2B5EF4-FFF2-40B4-BE49-F238E27FC236}">
                  <a16:creationId xmlns:a16="http://schemas.microsoft.com/office/drawing/2014/main" id="{7C1D4F7D-1171-2F4F-958F-501FCFA90AE4}"/>
                </a:ext>
              </a:extLst>
            </p:cNvPr>
            <p:cNvSpPr>
              <a:spLocks noChangeArrowheads="1"/>
            </p:cNvSpPr>
            <p:nvPr/>
          </p:nvSpPr>
          <p:spPr bwMode="auto">
            <a:xfrm>
              <a:off x="2818" y="1304"/>
              <a:ext cx="185" cy="180"/>
            </a:xfrm>
            <a:prstGeom prst="rect">
              <a:avLst/>
            </a:prstGeom>
            <a:solidFill>
              <a:schemeClr val="folHlink"/>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35" name="Rectangle 103">
              <a:extLst>
                <a:ext uri="{FF2B5EF4-FFF2-40B4-BE49-F238E27FC236}">
                  <a16:creationId xmlns:a16="http://schemas.microsoft.com/office/drawing/2014/main" id="{F3E97F09-91E3-4D4C-B1B8-BF039CA5C961}"/>
                </a:ext>
              </a:extLst>
            </p:cNvPr>
            <p:cNvSpPr>
              <a:spLocks noChangeArrowheads="1"/>
            </p:cNvSpPr>
            <p:nvPr/>
          </p:nvSpPr>
          <p:spPr bwMode="auto">
            <a:xfrm>
              <a:off x="3742" y="1304"/>
              <a:ext cx="184"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36" name="Rectangle 104">
              <a:extLst>
                <a:ext uri="{FF2B5EF4-FFF2-40B4-BE49-F238E27FC236}">
                  <a16:creationId xmlns:a16="http://schemas.microsoft.com/office/drawing/2014/main" id="{60B0709F-499A-3544-9331-8C67F6B5C944}"/>
                </a:ext>
              </a:extLst>
            </p:cNvPr>
            <p:cNvSpPr>
              <a:spLocks noChangeArrowheads="1"/>
            </p:cNvSpPr>
            <p:nvPr/>
          </p:nvSpPr>
          <p:spPr bwMode="auto">
            <a:xfrm>
              <a:off x="3557" y="1303"/>
              <a:ext cx="185" cy="18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37" name="Rectangle 105">
              <a:extLst>
                <a:ext uri="{FF2B5EF4-FFF2-40B4-BE49-F238E27FC236}">
                  <a16:creationId xmlns:a16="http://schemas.microsoft.com/office/drawing/2014/main" id="{25D74290-E8AC-8E49-A71A-F987C092464C}"/>
                </a:ext>
              </a:extLst>
            </p:cNvPr>
            <p:cNvSpPr>
              <a:spLocks noChangeArrowheads="1"/>
            </p:cNvSpPr>
            <p:nvPr/>
          </p:nvSpPr>
          <p:spPr bwMode="auto">
            <a:xfrm>
              <a:off x="3003" y="1483"/>
              <a:ext cx="184" cy="18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38" name="Rectangle 106">
              <a:extLst>
                <a:ext uri="{FF2B5EF4-FFF2-40B4-BE49-F238E27FC236}">
                  <a16:creationId xmlns:a16="http://schemas.microsoft.com/office/drawing/2014/main" id="{FAF850BE-18D6-F04B-8E88-7654C5DD4A42}"/>
                </a:ext>
              </a:extLst>
            </p:cNvPr>
            <p:cNvSpPr>
              <a:spLocks noChangeArrowheads="1"/>
            </p:cNvSpPr>
            <p:nvPr/>
          </p:nvSpPr>
          <p:spPr bwMode="auto">
            <a:xfrm>
              <a:off x="3187" y="1483"/>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39" name="Rectangle 107">
              <a:extLst>
                <a:ext uri="{FF2B5EF4-FFF2-40B4-BE49-F238E27FC236}">
                  <a16:creationId xmlns:a16="http://schemas.microsoft.com/office/drawing/2014/main" id="{C4CC2E68-0059-394D-A9D9-DC165B184CAF}"/>
                </a:ext>
              </a:extLst>
            </p:cNvPr>
            <p:cNvSpPr>
              <a:spLocks noChangeArrowheads="1"/>
            </p:cNvSpPr>
            <p:nvPr/>
          </p:nvSpPr>
          <p:spPr bwMode="auto">
            <a:xfrm>
              <a:off x="3373" y="1483"/>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40" name="Rectangle 108">
              <a:extLst>
                <a:ext uri="{FF2B5EF4-FFF2-40B4-BE49-F238E27FC236}">
                  <a16:creationId xmlns:a16="http://schemas.microsoft.com/office/drawing/2014/main" id="{DA379025-FAFC-3E4A-9E82-9559B7CC431C}"/>
                </a:ext>
              </a:extLst>
            </p:cNvPr>
            <p:cNvSpPr>
              <a:spLocks noChangeArrowheads="1"/>
            </p:cNvSpPr>
            <p:nvPr/>
          </p:nvSpPr>
          <p:spPr bwMode="auto">
            <a:xfrm>
              <a:off x="2634" y="1484"/>
              <a:ext cx="184"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41" name="Rectangle 109">
              <a:extLst>
                <a:ext uri="{FF2B5EF4-FFF2-40B4-BE49-F238E27FC236}">
                  <a16:creationId xmlns:a16="http://schemas.microsoft.com/office/drawing/2014/main" id="{4BAEF50B-511D-9141-BDD0-E671F6002E44}"/>
                </a:ext>
              </a:extLst>
            </p:cNvPr>
            <p:cNvSpPr>
              <a:spLocks noChangeArrowheads="1"/>
            </p:cNvSpPr>
            <p:nvPr/>
          </p:nvSpPr>
          <p:spPr bwMode="auto">
            <a:xfrm>
              <a:off x="2818" y="1483"/>
              <a:ext cx="185" cy="18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42" name="Rectangle 110">
              <a:extLst>
                <a:ext uri="{FF2B5EF4-FFF2-40B4-BE49-F238E27FC236}">
                  <a16:creationId xmlns:a16="http://schemas.microsoft.com/office/drawing/2014/main" id="{41A1DC05-B423-3042-943C-D372EAFBC1F1}"/>
                </a:ext>
              </a:extLst>
            </p:cNvPr>
            <p:cNvSpPr>
              <a:spLocks noChangeArrowheads="1"/>
            </p:cNvSpPr>
            <p:nvPr/>
          </p:nvSpPr>
          <p:spPr bwMode="auto">
            <a:xfrm>
              <a:off x="3742" y="1483"/>
              <a:ext cx="185" cy="18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43" name="Rectangle 111">
              <a:extLst>
                <a:ext uri="{FF2B5EF4-FFF2-40B4-BE49-F238E27FC236}">
                  <a16:creationId xmlns:a16="http://schemas.microsoft.com/office/drawing/2014/main" id="{17C040EA-6D2A-FD4F-9B86-2AAB6FAE7674}"/>
                </a:ext>
              </a:extLst>
            </p:cNvPr>
            <p:cNvSpPr>
              <a:spLocks noChangeArrowheads="1"/>
            </p:cNvSpPr>
            <p:nvPr/>
          </p:nvSpPr>
          <p:spPr bwMode="auto">
            <a:xfrm>
              <a:off x="3557" y="1483"/>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44" name="Rectangle 112">
              <a:extLst>
                <a:ext uri="{FF2B5EF4-FFF2-40B4-BE49-F238E27FC236}">
                  <a16:creationId xmlns:a16="http://schemas.microsoft.com/office/drawing/2014/main" id="{DC00069D-6D33-804A-AF82-5398E8C5E921}"/>
                </a:ext>
              </a:extLst>
            </p:cNvPr>
            <p:cNvSpPr>
              <a:spLocks noChangeArrowheads="1"/>
            </p:cNvSpPr>
            <p:nvPr/>
          </p:nvSpPr>
          <p:spPr bwMode="auto">
            <a:xfrm>
              <a:off x="3002" y="1663"/>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45" name="Rectangle 113">
              <a:extLst>
                <a:ext uri="{FF2B5EF4-FFF2-40B4-BE49-F238E27FC236}">
                  <a16:creationId xmlns:a16="http://schemas.microsoft.com/office/drawing/2014/main" id="{54669929-735A-4F40-970C-EC380BAFC2B9}"/>
                </a:ext>
              </a:extLst>
            </p:cNvPr>
            <p:cNvSpPr>
              <a:spLocks noChangeArrowheads="1"/>
            </p:cNvSpPr>
            <p:nvPr/>
          </p:nvSpPr>
          <p:spPr bwMode="auto">
            <a:xfrm>
              <a:off x="3188" y="1663"/>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46" name="Rectangle 114">
              <a:extLst>
                <a:ext uri="{FF2B5EF4-FFF2-40B4-BE49-F238E27FC236}">
                  <a16:creationId xmlns:a16="http://schemas.microsoft.com/office/drawing/2014/main" id="{8B3CC855-1A1C-0940-A425-A2B609093E5E}"/>
                </a:ext>
              </a:extLst>
            </p:cNvPr>
            <p:cNvSpPr>
              <a:spLocks noChangeArrowheads="1"/>
            </p:cNvSpPr>
            <p:nvPr/>
          </p:nvSpPr>
          <p:spPr bwMode="auto">
            <a:xfrm>
              <a:off x="3373" y="1663"/>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47" name="Rectangle 115">
              <a:extLst>
                <a:ext uri="{FF2B5EF4-FFF2-40B4-BE49-F238E27FC236}">
                  <a16:creationId xmlns:a16="http://schemas.microsoft.com/office/drawing/2014/main" id="{77CF3254-FEDD-D647-8CB8-E9B4A632B4A8}"/>
                </a:ext>
              </a:extLst>
            </p:cNvPr>
            <p:cNvSpPr>
              <a:spLocks noChangeArrowheads="1"/>
            </p:cNvSpPr>
            <p:nvPr/>
          </p:nvSpPr>
          <p:spPr bwMode="auto">
            <a:xfrm>
              <a:off x="2634" y="1664"/>
              <a:ext cx="184"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48" name="Rectangle 116">
              <a:extLst>
                <a:ext uri="{FF2B5EF4-FFF2-40B4-BE49-F238E27FC236}">
                  <a16:creationId xmlns:a16="http://schemas.microsoft.com/office/drawing/2014/main" id="{3534A39A-3FC6-6742-BB71-745C24FA655F}"/>
                </a:ext>
              </a:extLst>
            </p:cNvPr>
            <p:cNvSpPr>
              <a:spLocks noChangeArrowheads="1"/>
            </p:cNvSpPr>
            <p:nvPr/>
          </p:nvSpPr>
          <p:spPr bwMode="auto">
            <a:xfrm>
              <a:off x="2818" y="1663"/>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49" name="Rectangle 117">
              <a:extLst>
                <a:ext uri="{FF2B5EF4-FFF2-40B4-BE49-F238E27FC236}">
                  <a16:creationId xmlns:a16="http://schemas.microsoft.com/office/drawing/2014/main" id="{C585E290-021A-154E-B3A3-4E832F04B0A0}"/>
                </a:ext>
              </a:extLst>
            </p:cNvPr>
            <p:cNvSpPr>
              <a:spLocks noChangeArrowheads="1"/>
            </p:cNvSpPr>
            <p:nvPr/>
          </p:nvSpPr>
          <p:spPr bwMode="auto">
            <a:xfrm>
              <a:off x="3742" y="1663"/>
              <a:ext cx="184"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50" name="Rectangle 118">
              <a:extLst>
                <a:ext uri="{FF2B5EF4-FFF2-40B4-BE49-F238E27FC236}">
                  <a16:creationId xmlns:a16="http://schemas.microsoft.com/office/drawing/2014/main" id="{3D441724-D05A-A64D-85EE-B2C7A72DF6DB}"/>
                </a:ext>
              </a:extLst>
            </p:cNvPr>
            <p:cNvSpPr>
              <a:spLocks noChangeArrowheads="1"/>
            </p:cNvSpPr>
            <p:nvPr/>
          </p:nvSpPr>
          <p:spPr bwMode="auto">
            <a:xfrm>
              <a:off x="3557" y="1663"/>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51" name="Rectangle 119">
              <a:extLst>
                <a:ext uri="{FF2B5EF4-FFF2-40B4-BE49-F238E27FC236}">
                  <a16:creationId xmlns:a16="http://schemas.microsoft.com/office/drawing/2014/main" id="{F9BC3D6E-33DF-AE41-B985-7D39936E4B6A}"/>
                </a:ext>
              </a:extLst>
            </p:cNvPr>
            <p:cNvSpPr>
              <a:spLocks noChangeArrowheads="1"/>
            </p:cNvSpPr>
            <p:nvPr/>
          </p:nvSpPr>
          <p:spPr bwMode="auto">
            <a:xfrm>
              <a:off x="3002" y="1846"/>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52" name="Rectangle 120">
              <a:extLst>
                <a:ext uri="{FF2B5EF4-FFF2-40B4-BE49-F238E27FC236}">
                  <a16:creationId xmlns:a16="http://schemas.microsoft.com/office/drawing/2014/main" id="{918C5C69-F0C3-C046-A491-9A5E296638FB}"/>
                </a:ext>
              </a:extLst>
            </p:cNvPr>
            <p:cNvSpPr>
              <a:spLocks noChangeArrowheads="1"/>
            </p:cNvSpPr>
            <p:nvPr/>
          </p:nvSpPr>
          <p:spPr bwMode="auto">
            <a:xfrm>
              <a:off x="3187" y="1846"/>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53" name="Rectangle 121">
              <a:extLst>
                <a:ext uri="{FF2B5EF4-FFF2-40B4-BE49-F238E27FC236}">
                  <a16:creationId xmlns:a16="http://schemas.microsoft.com/office/drawing/2014/main" id="{537A9261-208E-5E43-BDD6-3F677E7A568D}"/>
                </a:ext>
              </a:extLst>
            </p:cNvPr>
            <p:cNvSpPr>
              <a:spLocks noChangeArrowheads="1"/>
            </p:cNvSpPr>
            <p:nvPr/>
          </p:nvSpPr>
          <p:spPr bwMode="auto">
            <a:xfrm>
              <a:off x="3373" y="1846"/>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54" name="Rectangle 122">
              <a:extLst>
                <a:ext uri="{FF2B5EF4-FFF2-40B4-BE49-F238E27FC236}">
                  <a16:creationId xmlns:a16="http://schemas.microsoft.com/office/drawing/2014/main" id="{6050E421-7585-3E47-B0EB-723967BFDF83}"/>
                </a:ext>
              </a:extLst>
            </p:cNvPr>
            <p:cNvSpPr>
              <a:spLocks noChangeArrowheads="1"/>
            </p:cNvSpPr>
            <p:nvPr/>
          </p:nvSpPr>
          <p:spPr bwMode="auto">
            <a:xfrm>
              <a:off x="2634" y="1846"/>
              <a:ext cx="184" cy="18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55" name="Rectangle 123">
              <a:extLst>
                <a:ext uri="{FF2B5EF4-FFF2-40B4-BE49-F238E27FC236}">
                  <a16:creationId xmlns:a16="http://schemas.microsoft.com/office/drawing/2014/main" id="{218D8082-5E5C-1747-B0B8-812E3220364A}"/>
                </a:ext>
              </a:extLst>
            </p:cNvPr>
            <p:cNvSpPr>
              <a:spLocks noChangeArrowheads="1"/>
            </p:cNvSpPr>
            <p:nvPr/>
          </p:nvSpPr>
          <p:spPr bwMode="auto">
            <a:xfrm>
              <a:off x="2818" y="1846"/>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56" name="Rectangle 124">
              <a:extLst>
                <a:ext uri="{FF2B5EF4-FFF2-40B4-BE49-F238E27FC236}">
                  <a16:creationId xmlns:a16="http://schemas.microsoft.com/office/drawing/2014/main" id="{2E41C66E-2DD8-9742-9C95-44E86C69F21D}"/>
                </a:ext>
              </a:extLst>
            </p:cNvPr>
            <p:cNvSpPr>
              <a:spLocks noChangeArrowheads="1"/>
            </p:cNvSpPr>
            <p:nvPr/>
          </p:nvSpPr>
          <p:spPr bwMode="auto">
            <a:xfrm>
              <a:off x="3742" y="1846"/>
              <a:ext cx="184"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57" name="Rectangle 125">
              <a:extLst>
                <a:ext uri="{FF2B5EF4-FFF2-40B4-BE49-F238E27FC236}">
                  <a16:creationId xmlns:a16="http://schemas.microsoft.com/office/drawing/2014/main" id="{FD8A09F8-134B-9040-BD3C-EBEDEE23AD8D}"/>
                </a:ext>
              </a:extLst>
            </p:cNvPr>
            <p:cNvSpPr>
              <a:spLocks noChangeArrowheads="1"/>
            </p:cNvSpPr>
            <p:nvPr/>
          </p:nvSpPr>
          <p:spPr bwMode="auto">
            <a:xfrm>
              <a:off x="3557" y="1846"/>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58" name="Rectangle 126">
              <a:extLst>
                <a:ext uri="{FF2B5EF4-FFF2-40B4-BE49-F238E27FC236}">
                  <a16:creationId xmlns:a16="http://schemas.microsoft.com/office/drawing/2014/main" id="{D38ACAA1-5551-9B40-8610-0703F61ABCD7}"/>
                </a:ext>
              </a:extLst>
            </p:cNvPr>
            <p:cNvSpPr>
              <a:spLocks noChangeArrowheads="1"/>
            </p:cNvSpPr>
            <p:nvPr/>
          </p:nvSpPr>
          <p:spPr bwMode="auto">
            <a:xfrm>
              <a:off x="3002" y="2026"/>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59" name="Rectangle 127">
              <a:extLst>
                <a:ext uri="{FF2B5EF4-FFF2-40B4-BE49-F238E27FC236}">
                  <a16:creationId xmlns:a16="http://schemas.microsoft.com/office/drawing/2014/main" id="{60B635E2-E2E0-8D41-9288-9A7F471F1C61}"/>
                </a:ext>
              </a:extLst>
            </p:cNvPr>
            <p:cNvSpPr>
              <a:spLocks noChangeArrowheads="1"/>
            </p:cNvSpPr>
            <p:nvPr/>
          </p:nvSpPr>
          <p:spPr bwMode="auto">
            <a:xfrm>
              <a:off x="3188" y="2025"/>
              <a:ext cx="185" cy="18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60" name="Rectangle 128">
              <a:extLst>
                <a:ext uri="{FF2B5EF4-FFF2-40B4-BE49-F238E27FC236}">
                  <a16:creationId xmlns:a16="http://schemas.microsoft.com/office/drawing/2014/main" id="{2F667850-16C2-A447-8795-CBB0CFBE327B}"/>
                </a:ext>
              </a:extLst>
            </p:cNvPr>
            <p:cNvSpPr>
              <a:spLocks noChangeArrowheads="1"/>
            </p:cNvSpPr>
            <p:nvPr/>
          </p:nvSpPr>
          <p:spPr bwMode="auto">
            <a:xfrm>
              <a:off x="3373" y="2025"/>
              <a:ext cx="184" cy="18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61" name="Rectangle 129">
              <a:extLst>
                <a:ext uri="{FF2B5EF4-FFF2-40B4-BE49-F238E27FC236}">
                  <a16:creationId xmlns:a16="http://schemas.microsoft.com/office/drawing/2014/main" id="{4D5FA3D0-2125-E442-A1B6-6666FCEE887D}"/>
                </a:ext>
              </a:extLst>
            </p:cNvPr>
            <p:cNvSpPr>
              <a:spLocks noChangeArrowheads="1"/>
            </p:cNvSpPr>
            <p:nvPr/>
          </p:nvSpPr>
          <p:spPr bwMode="auto">
            <a:xfrm>
              <a:off x="2633" y="2027"/>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62" name="Rectangle 130">
              <a:extLst>
                <a:ext uri="{FF2B5EF4-FFF2-40B4-BE49-F238E27FC236}">
                  <a16:creationId xmlns:a16="http://schemas.microsoft.com/office/drawing/2014/main" id="{B0E7279D-8AD2-D447-B9AB-63AC921473BE}"/>
                </a:ext>
              </a:extLst>
            </p:cNvPr>
            <p:cNvSpPr>
              <a:spLocks noChangeArrowheads="1"/>
            </p:cNvSpPr>
            <p:nvPr/>
          </p:nvSpPr>
          <p:spPr bwMode="auto">
            <a:xfrm>
              <a:off x="2817" y="2026"/>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63" name="Rectangle 131">
              <a:extLst>
                <a:ext uri="{FF2B5EF4-FFF2-40B4-BE49-F238E27FC236}">
                  <a16:creationId xmlns:a16="http://schemas.microsoft.com/office/drawing/2014/main" id="{573541AA-1042-2E4B-A239-59922DE72306}"/>
                </a:ext>
              </a:extLst>
            </p:cNvPr>
            <p:cNvSpPr>
              <a:spLocks noChangeArrowheads="1"/>
            </p:cNvSpPr>
            <p:nvPr/>
          </p:nvSpPr>
          <p:spPr bwMode="auto">
            <a:xfrm>
              <a:off x="3741" y="2026"/>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64" name="Rectangle 132">
              <a:extLst>
                <a:ext uri="{FF2B5EF4-FFF2-40B4-BE49-F238E27FC236}">
                  <a16:creationId xmlns:a16="http://schemas.microsoft.com/office/drawing/2014/main" id="{A609D302-C0C0-4B43-96D5-AEDD7CC1998F}"/>
                </a:ext>
              </a:extLst>
            </p:cNvPr>
            <p:cNvSpPr>
              <a:spLocks noChangeArrowheads="1"/>
            </p:cNvSpPr>
            <p:nvPr/>
          </p:nvSpPr>
          <p:spPr bwMode="auto">
            <a:xfrm>
              <a:off x="3556" y="2025"/>
              <a:ext cx="185" cy="18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65" name="Rectangle 133">
              <a:extLst>
                <a:ext uri="{FF2B5EF4-FFF2-40B4-BE49-F238E27FC236}">
                  <a16:creationId xmlns:a16="http://schemas.microsoft.com/office/drawing/2014/main" id="{BAB460B3-08E4-144E-A13E-2F43AD0BB0F1}"/>
                </a:ext>
              </a:extLst>
            </p:cNvPr>
            <p:cNvSpPr>
              <a:spLocks noChangeArrowheads="1"/>
            </p:cNvSpPr>
            <p:nvPr/>
          </p:nvSpPr>
          <p:spPr bwMode="auto">
            <a:xfrm>
              <a:off x="1345" y="2204"/>
              <a:ext cx="185" cy="18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66" name="Rectangle 134">
              <a:extLst>
                <a:ext uri="{FF2B5EF4-FFF2-40B4-BE49-F238E27FC236}">
                  <a16:creationId xmlns:a16="http://schemas.microsoft.com/office/drawing/2014/main" id="{311138C3-866E-0A46-B599-DE76BEBB16A0}"/>
                </a:ext>
              </a:extLst>
            </p:cNvPr>
            <p:cNvSpPr>
              <a:spLocks noChangeArrowheads="1"/>
            </p:cNvSpPr>
            <p:nvPr/>
          </p:nvSpPr>
          <p:spPr bwMode="auto">
            <a:xfrm>
              <a:off x="1529" y="2204"/>
              <a:ext cx="186"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67" name="Rectangle 135">
              <a:extLst>
                <a:ext uri="{FF2B5EF4-FFF2-40B4-BE49-F238E27FC236}">
                  <a16:creationId xmlns:a16="http://schemas.microsoft.com/office/drawing/2014/main" id="{6DC0B65D-EB2A-E542-A698-54ACB744589A}"/>
                </a:ext>
              </a:extLst>
            </p:cNvPr>
            <p:cNvSpPr>
              <a:spLocks noChangeArrowheads="1"/>
            </p:cNvSpPr>
            <p:nvPr/>
          </p:nvSpPr>
          <p:spPr bwMode="auto">
            <a:xfrm>
              <a:off x="1716" y="2204"/>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68" name="Rectangle 136">
              <a:extLst>
                <a:ext uri="{FF2B5EF4-FFF2-40B4-BE49-F238E27FC236}">
                  <a16:creationId xmlns:a16="http://schemas.microsoft.com/office/drawing/2014/main" id="{59C61117-4D1B-6242-A87B-A26C19BE8290}"/>
                </a:ext>
              </a:extLst>
            </p:cNvPr>
            <p:cNvSpPr>
              <a:spLocks noChangeArrowheads="1"/>
            </p:cNvSpPr>
            <p:nvPr/>
          </p:nvSpPr>
          <p:spPr bwMode="auto">
            <a:xfrm>
              <a:off x="2453" y="2203"/>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69" name="Rectangle 137">
              <a:extLst>
                <a:ext uri="{FF2B5EF4-FFF2-40B4-BE49-F238E27FC236}">
                  <a16:creationId xmlns:a16="http://schemas.microsoft.com/office/drawing/2014/main" id="{34C46005-1C18-1841-8D07-34C3B05628D1}"/>
                </a:ext>
              </a:extLst>
            </p:cNvPr>
            <p:cNvSpPr>
              <a:spLocks noChangeArrowheads="1"/>
            </p:cNvSpPr>
            <p:nvPr/>
          </p:nvSpPr>
          <p:spPr bwMode="auto">
            <a:xfrm>
              <a:off x="976" y="2205"/>
              <a:ext cx="185" cy="180"/>
            </a:xfrm>
            <a:prstGeom prst="rect">
              <a:avLst/>
            </a:prstGeom>
            <a:solidFill>
              <a:srgbClr val="DDDDDD"/>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70" name="Rectangle 138">
              <a:extLst>
                <a:ext uri="{FF2B5EF4-FFF2-40B4-BE49-F238E27FC236}">
                  <a16:creationId xmlns:a16="http://schemas.microsoft.com/office/drawing/2014/main" id="{F7FBB8FD-9558-E841-8654-32ED69D850CA}"/>
                </a:ext>
              </a:extLst>
            </p:cNvPr>
            <p:cNvSpPr>
              <a:spLocks noChangeArrowheads="1"/>
            </p:cNvSpPr>
            <p:nvPr/>
          </p:nvSpPr>
          <p:spPr bwMode="auto">
            <a:xfrm>
              <a:off x="2268" y="2205"/>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71" name="Rectangle 139">
              <a:extLst>
                <a:ext uri="{FF2B5EF4-FFF2-40B4-BE49-F238E27FC236}">
                  <a16:creationId xmlns:a16="http://schemas.microsoft.com/office/drawing/2014/main" id="{15CE7B77-5C3E-DE41-B584-64C47AD02188}"/>
                </a:ext>
              </a:extLst>
            </p:cNvPr>
            <p:cNvSpPr>
              <a:spLocks noChangeArrowheads="1"/>
            </p:cNvSpPr>
            <p:nvPr/>
          </p:nvSpPr>
          <p:spPr bwMode="auto">
            <a:xfrm>
              <a:off x="1160" y="2204"/>
              <a:ext cx="185" cy="181"/>
            </a:xfrm>
            <a:prstGeom prst="rect">
              <a:avLst/>
            </a:prstGeom>
            <a:solidFill>
              <a:srgbClr val="DDDDDD"/>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72" name="Rectangle 140">
              <a:extLst>
                <a:ext uri="{FF2B5EF4-FFF2-40B4-BE49-F238E27FC236}">
                  <a16:creationId xmlns:a16="http://schemas.microsoft.com/office/drawing/2014/main" id="{04DF8B89-B9BA-BB41-858B-CDA3F7C518B0}"/>
                </a:ext>
              </a:extLst>
            </p:cNvPr>
            <p:cNvSpPr>
              <a:spLocks noChangeArrowheads="1"/>
            </p:cNvSpPr>
            <p:nvPr/>
          </p:nvSpPr>
          <p:spPr bwMode="auto">
            <a:xfrm>
              <a:off x="2084" y="2204"/>
              <a:ext cx="186" cy="18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73" name="Rectangle 141">
              <a:extLst>
                <a:ext uri="{FF2B5EF4-FFF2-40B4-BE49-F238E27FC236}">
                  <a16:creationId xmlns:a16="http://schemas.microsoft.com/office/drawing/2014/main" id="{983DC7BC-9B5D-CF44-BB31-68489D8F8AC9}"/>
                </a:ext>
              </a:extLst>
            </p:cNvPr>
            <p:cNvSpPr>
              <a:spLocks noChangeArrowheads="1"/>
            </p:cNvSpPr>
            <p:nvPr/>
          </p:nvSpPr>
          <p:spPr bwMode="auto">
            <a:xfrm>
              <a:off x="1899" y="2204"/>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74" name="Rectangle 142">
              <a:extLst>
                <a:ext uri="{FF2B5EF4-FFF2-40B4-BE49-F238E27FC236}">
                  <a16:creationId xmlns:a16="http://schemas.microsoft.com/office/drawing/2014/main" id="{A86F866B-46C1-EC49-A55C-58DB91CE8602}"/>
                </a:ext>
              </a:extLst>
            </p:cNvPr>
            <p:cNvSpPr>
              <a:spLocks noChangeArrowheads="1"/>
            </p:cNvSpPr>
            <p:nvPr/>
          </p:nvSpPr>
          <p:spPr bwMode="auto">
            <a:xfrm>
              <a:off x="1345" y="2384"/>
              <a:ext cx="184"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75" name="Rectangle 143">
              <a:extLst>
                <a:ext uri="{FF2B5EF4-FFF2-40B4-BE49-F238E27FC236}">
                  <a16:creationId xmlns:a16="http://schemas.microsoft.com/office/drawing/2014/main" id="{352B4EB9-D1D2-BA4E-AB15-C0BE41A07D48}"/>
                </a:ext>
              </a:extLst>
            </p:cNvPr>
            <p:cNvSpPr>
              <a:spLocks noChangeArrowheads="1"/>
            </p:cNvSpPr>
            <p:nvPr/>
          </p:nvSpPr>
          <p:spPr bwMode="auto">
            <a:xfrm>
              <a:off x="1531" y="2384"/>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76" name="Rectangle 144">
              <a:extLst>
                <a:ext uri="{FF2B5EF4-FFF2-40B4-BE49-F238E27FC236}">
                  <a16:creationId xmlns:a16="http://schemas.microsoft.com/office/drawing/2014/main" id="{B18C1054-EBC0-F747-AD55-2CCDE14CB789}"/>
                </a:ext>
              </a:extLst>
            </p:cNvPr>
            <p:cNvSpPr>
              <a:spLocks noChangeArrowheads="1"/>
            </p:cNvSpPr>
            <p:nvPr/>
          </p:nvSpPr>
          <p:spPr bwMode="auto">
            <a:xfrm>
              <a:off x="1716" y="2384"/>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77" name="Rectangle 145">
              <a:extLst>
                <a:ext uri="{FF2B5EF4-FFF2-40B4-BE49-F238E27FC236}">
                  <a16:creationId xmlns:a16="http://schemas.microsoft.com/office/drawing/2014/main" id="{A3048938-8219-CE48-88D0-098E02A51F2D}"/>
                </a:ext>
              </a:extLst>
            </p:cNvPr>
            <p:cNvSpPr>
              <a:spLocks noChangeArrowheads="1"/>
            </p:cNvSpPr>
            <p:nvPr/>
          </p:nvSpPr>
          <p:spPr bwMode="auto">
            <a:xfrm>
              <a:off x="2451" y="2385"/>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78" name="Rectangle 146">
              <a:extLst>
                <a:ext uri="{FF2B5EF4-FFF2-40B4-BE49-F238E27FC236}">
                  <a16:creationId xmlns:a16="http://schemas.microsoft.com/office/drawing/2014/main" id="{59426FEC-E65F-0A40-930F-FCAC5FD87276}"/>
                </a:ext>
              </a:extLst>
            </p:cNvPr>
            <p:cNvSpPr>
              <a:spLocks noChangeArrowheads="1"/>
            </p:cNvSpPr>
            <p:nvPr/>
          </p:nvSpPr>
          <p:spPr bwMode="auto">
            <a:xfrm>
              <a:off x="976" y="2385"/>
              <a:ext cx="185" cy="180"/>
            </a:xfrm>
            <a:prstGeom prst="rect">
              <a:avLst/>
            </a:prstGeom>
            <a:solidFill>
              <a:srgbClr val="DDDDDD"/>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79" name="Rectangle 147">
              <a:extLst>
                <a:ext uri="{FF2B5EF4-FFF2-40B4-BE49-F238E27FC236}">
                  <a16:creationId xmlns:a16="http://schemas.microsoft.com/office/drawing/2014/main" id="{1A50FCDB-9E23-F940-9346-91339D869886}"/>
                </a:ext>
              </a:extLst>
            </p:cNvPr>
            <p:cNvSpPr>
              <a:spLocks noChangeArrowheads="1"/>
            </p:cNvSpPr>
            <p:nvPr/>
          </p:nvSpPr>
          <p:spPr bwMode="auto">
            <a:xfrm>
              <a:off x="2267" y="2385"/>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80" name="Rectangle 148">
              <a:extLst>
                <a:ext uri="{FF2B5EF4-FFF2-40B4-BE49-F238E27FC236}">
                  <a16:creationId xmlns:a16="http://schemas.microsoft.com/office/drawing/2014/main" id="{6450A702-2C6D-7A44-8ED9-58DBA370C9E2}"/>
                </a:ext>
              </a:extLst>
            </p:cNvPr>
            <p:cNvSpPr>
              <a:spLocks noChangeArrowheads="1"/>
            </p:cNvSpPr>
            <p:nvPr/>
          </p:nvSpPr>
          <p:spPr bwMode="auto">
            <a:xfrm>
              <a:off x="1160" y="2384"/>
              <a:ext cx="185" cy="180"/>
            </a:xfrm>
            <a:prstGeom prst="rect">
              <a:avLst/>
            </a:prstGeom>
            <a:solidFill>
              <a:srgbClr val="DDDDDD"/>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81" name="Rectangle 149">
              <a:extLst>
                <a:ext uri="{FF2B5EF4-FFF2-40B4-BE49-F238E27FC236}">
                  <a16:creationId xmlns:a16="http://schemas.microsoft.com/office/drawing/2014/main" id="{3F5EFC07-D180-6C4C-A5D7-F11F6977B4B1}"/>
                </a:ext>
              </a:extLst>
            </p:cNvPr>
            <p:cNvSpPr>
              <a:spLocks noChangeArrowheads="1"/>
            </p:cNvSpPr>
            <p:nvPr/>
          </p:nvSpPr>
          <p:spPr bwMode="auto">
            <a:xfrm>
              <a:off x="2084" y="2384"/>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82" name="Rectangle 150">
              <a:extLst>
                <a:ext uri="{FF2B5EF4-FFF2-40B4-BE49-F238E27FC236}">
                  <a16:creationId xmlns:a16="http://schemas.microsoft.com/office/drawing/2014/main" id="{5EFE7822-6D3F-7A4E-AEF8-411F09D66C7B}"/>
                </a:ext>
              </a:extLst>
            </p:cNvPr>
            <p:cNvSpPr>
              <a:spLocks noChangeArrowheads="1"/>
            </p:cNvSpPr>
            <p:nvPr/>
          </p:nvSpPr>
          <p:spPr bwMode="auto">
            <a:xfrm>
              <a:off x="1899" y="2384"/>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83" name="Rectangle 151">
              <a:extLst>
                <a:ext uri="{FF2B5EF4-FFF2-40B4-BE49-F238E27FC236}">
                  <a16:creationId xmlns:a16="http://schemas.microsoft.com/office/drawing/2014/main" id="{0BE2FCB0-969F-664B-A982-3A225539F7CC}"/>
                </a:ext>
              </a:extLst>
            </p:cNvPr>
            <p:cNvSpPr>
              <a:spLocks noChangeArrowheads="1"/>
            </p:cNvSpPr>
            <p:nvPr/>
          </p:nvSpPr>
          <p:spPr bwMode="auto">
            <a:xfrm>
              <a:off x="1345" y="2567"/>
              <a:ext cx="184"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84" name="Rectangle 152">
              <a:extLst>
                <a:ext uri="{FF2B5EF4-FFF2-40B4-BE49-F238E27FC236}">
                  <a16:creationId xmlns:a16="http://schemas.microsoft.com/office/drawing/2014/main" id="{7D5636B1-C56A-3F41-8FA6-E5F242212BD0}"/>
                </a:ext>
              </a:extLst>
            </p:cNvPr>
            <p:cNvSpPr>
              <a:spLocks noChangeArrowheads="1"/>
            </p:cNvSpPr>
            <p:nvPr/>
          </p:nvSpPr>
          <p:spPr bwMode="auto">
            <a:xfrm>
              <a:off x="1529" y="2567"/>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85" name="Rectangle 153">
              <a:extLst>
                <a:ext uri="{FF2B5EF4-FFF2-40B4-BE49-F238E27FC236}">
                  <a16:creationId xmlns:a16="http://schemas.microsoft.com/office/drawing/2014/main" id="{04723128-81B3-BC44-BEE3-78E0E831AF04}"/>
                </a:ext>
              </a:extLst>
            </p:cNvPr>
            <p:cNvSpPr>
              <a:spLocks noChangeArrowheads="1"/>
            </p:cNvSpPr>
            <p:nvPr/>
          </p:nvSpPr>
          <p:spPr bwMode="auto">
            <a:xfrm>
              <a:off x="1716" y="2567"/>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86" name="Rectangle 154">
              <a:extLst>
                <a:ext uri="{FF2B5EF4-FFF2-40B4-BE49-F238E27FC236}">
                  <a16:creationId xmlns:a16="http://schemas.microsoft.com/office/drawing/2014/main" id="{A54D5C87-FB53-924A-A9C6-695ADB3B3DC4}"/>
                </a:ext>
              </a:extLst>
            </p:cNvPr>
            <p:cNvSpPr>
              <a:spLocks noChangeArrowheads="1"/>
            </p:cNvSpPr>
            <p:nvPr/>
          </p:nvSpPr>
          <p:spPr bwMode="auto">
            <a:xfrm>
              <a:off x="2453" y="2566"/>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87" name="Rectangle 155">
              <a:extLst>
                <a:ext uri="{FF2B5EF4-FFF2-40B4-BE49-F238E27FC236}">
                  <a16:creationId xmlns:a16="http://schemas.microsoft.com/office/drawing/2014/main" id="{CF1A048D-9D1F-0940-A29D-AAEC0C177978}"/>
                </a:ext>
              </a:extLst>
            </p:cNvPr>
            <p:cNvSpPr>
              <a:spLocks noChangeArrowheads="1"/>
            </p:cNvSpPr>
            <p:nvPr/>
          </p:nvSpPr>
          <p:spPr bwMode="auto">
            <a:xfrm>
              <a:off x="976" y="2567"/>
              <a:ext cx="185" cy="18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88" name="Rectangle 156">
              <a:extLst>
                <a:ext uri="{FF2B5EF4-FFF2-40B4-BE49-F238E27FC236}">
                  <a16:creationId xmlns:a16="http://schemas.microsoft.com/office/drawing/2014/main" id="{D5DAF0A4-484D-6D4F-AE7D-3BBA63D5D19F}"/>
                </a:ext>
              </a:extLst>
            </p:cNvPr>
            <p:cNvSpPr>
              <a:spLocks noChangeArrowheads="1"/>
            </p:cNvSpPr>
            <p:nvPr/>
          </p:nvSpPr>
          <p:spPr bwMode="auto">
            <a:xfrm>
              <a:off x="2267" y="2567"/>
              <a:ext cx="185" cy="18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89" name="Rectangle 157">
              <a:extLst>
                <a:ext uri="{FF2B5EF4-FFF2-40B4-BE49-F238E27FC236}">
                  <a16:creationId xmlns:a16="http://schemas.microsoft.com/office/drawing/2014/main" id="{D3B91F78-7600-2342-9931-C2669C116219}"/>
                </a:ext>
              </a:extLst>
            </p:cNvPr>
            <p:cNvSpPr>
              <a:spLocks noChangeArrowheads="1"/>
            </p:cNvSpPr>
            <p:nvPr/>
          </p:nvSpPr>
          <p:spPr bwMode="auto">
            <a:xfrm>
              <a:off x="1160" y="2567"/>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90" name="Rectangle 158">
              <a:extLst>
                <a:ext uri="{FF2B5EF4-FFF2-40B4-BE49-F238E27FC236}">
                  <a16:creationId xmlns:a16="http://schemas.microsoft.com/office/drawing/2014/main" id="{3DB93AF7-D0C4-AC46-AF70-DBBC25E1D61F}"/>
                </a:ext>
              </a:extLst>
            </p:cNvPr>
            <p:cNvSpPr>
              <a:spLocks noChangeArrowheads="1"/>
            </p:cNvSpPr>
            <p:nvPr/>
          </p:nvSpPr>
          <p:spPr bwMode="auto">
            <a:xfrm>
              <a:off x="2084" y="2567"/>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91" name="Rectangle 159">
              <a:extLst>
                <a:ext uri="{FF2B5EF4-FFF2-40B4-BE49-F238E27FC236}">
                  <a16:creationId xmlns:a16="http://schemas.microsoft.com/office/drawing/2014/main" id="{60A04105-F672-2A43-9927-50C65E5A61FB}"/>
                </a:ext>
              </a:extLst>
            </p:cNvPr>
            <p:cNvSpPr>
              <a:spLocks noChangeArrowheads="1"/>
            </p:cNvSpPr>
            <p:nvPr/>
          </p:nvSpPr>
          <p:spPr bwMode="auto">
            <a:xfrm>
              <a:off x="1899" y="2567"/>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92" name="Rectangle 160">
              <a:extLst>
                <a:ext uri="{FF2B5EF4-FFF2-40B4-BE49-F238E27FC236}">
                  <a16:creationId xmlns:a16="http://schemas.microsoft.com/office/drawing/2014/main" id="{2458EB2C-2076-5046-BE6D-A7B70D78D5B3}"/>
                </a:ext>
              </a:extLst>
            </p:cNvPr>
            <p:cNvSpPr>
              <a:spLocks noChangeArrowheads="1"/>
            </p:cNvSpPr>
            <p:nvPr/>
          </p:nvSpPr>
          <p:spPr bwMode="auto">
            <a:xfrm>
              <a:off x="1345" y="2747"/>
              <a:ext cx="184"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93" name="Rectangle 161">
              <a:extLst>
                <a:ext uri="{FF2B5EF4-FFF2-40B4-BE49-F238E27FC236}">
                  <a16:creationId xmlns:a16="http://schemas.microsoft.com/office/drawing/2014/main" id="{DFA77FE7-65C7-9B44-9D34-5292787555D3}"/>
                </a:ext>
              </a:extLst>
            </p:cNvPr>
            <p:cNvSpPr>
              <a:spLocks noChangeArrowheads="1"/>
            </p:cNvSpPr>
            <p:nvPr/>
          </p:nvSpPr>
          <p:spPr bwMode="auto">
            <a:xfrm>
              <a:off x="1531" y="2746"/>
              <a:ext cx="185" cy="18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94" name="Rectangle 162">
              <a:extLst>
                <a:ext uri="{FF2B5EF4-FFF2-40B4-BE49-F238E27FC236}">
                  <a16:creationId xmlns:a16="http://schemas.microsoft.com/office/drawing/2014/main" id="{0127933B-3A2F-CC48-87F3-B8AB6F3BABC9}"/>
                </a:ext>
              </a:extLst>
            </p:cNvPr>
            <p:cNvSpPr>
              <a:spLocks noChangeArrowheads="1"/>
            </p:cNvSpPr>
            <p:nvPr/>
          </p:nvSpPr>
          <p:spPr bwMode="auto">
            <a:xfrm>
              <a:off x="1715" y="2746"/>
              <a:ext cx="185" cy="18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95" name="Rectangle 163">
              <a:extLst>
                <a:ext uri="{FF2B5EF4-FFF2-40B4-BE49-F238E27FC236}">
                  <a16:creationId xmlns:a16="http://schemas.microsoft.com/office/drawing/2014/main" id="{869AFC0B-84BA-884D-979D-FDEAD2E79580}"/>
                </a:ext>
              </a:extLst>
            </p:cNvPr>
            <p:cNvSpPr>
              <a:spLocks noChangeArrowheads="1"/>
            </p:cNvSpPr>
            <p:nvPr/>
          </p:nvSpPr>
          <p:spPr bwMode="auto">
            <a:xfrm>
              <a:off x="2453" y="2746"/>
              <a:ext cx="184"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96" name="Rectangle 164">
              <a:extLst>
                <a:ext uri="{FF2B5EF4-FFF2-40B4-BE49-F238E27FC236}">
                  <a16:creationId xmlns:a16="http://schemas.microsoft.com/office/drawing/2014/main" id="{A1C878BA-1A4C-0346-AB00-586143A33F53}"/>
                </a:ext>
              </a:extLst>
            </p:cNvPr>
            <p:cNvSpPr>
              <a:spLocks noChangeArrowheads="1"/>
            </p:cNvSpPr>
            <p:nvPr/>
          </p:nvSpPr>
          <p:spPr bwMode="auto">
            <a:xfrm>
              <a:off x="976" y="2748"/>
              <a:ext cx="184"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97" name="Rectangle 165">
              <a:extLst>
                <a:ext uri="{FF2B5EF4-FFF2-40B4-BE49-F238E27FC236}">
                  <a16:creationId xmlns:a16="http://schemas.microsoft.com/office/drawing/2014/main" id="{4F3A009B-223A-3145-B664-DFC929B55425}"/>
                </a:ext>
              </a:extLst>
            </p:cNvPr>
            <p:cNvSpPr>
              <a:spLocks noChangeArrowheads="1"/>
            </p:cNvSpPr>
            <p:nvPr/>
          </p:nvSpPr>
          <p:spPr bwMode="auto">
            <a:xfrm>
              <a:off x="2267" y="2748"/>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98" name="Rectangle 166">
              <a:extLst>
                <a:ext uri="{FF2B5EF4-FFF2-40B4-BE49-F238E27FC236}">
                  <a16:creationId xmlns:a16="http://schemas.microsoft.com/office/drawing/2014/main" id="{02C1B697-ABCA-0847-9FD6-7BBF0FE1F71E}"/>
                </a:ext>
              </a:extLst>
            </p:cNvPr>
            <p:cNvSpPr>
              <a:spLocks noChangeArrowheads="1"/>
            </p:cNvSpPr>
            <p:nvPr/>
          </p:nvSpPr>
          <p:spPr bwMode="auto">
            <a:xfrm>
              <a:off x="1160" y="2747"/>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799" name="Rectangle 167">
              <a:extLst>
                <a:ext uri="{FF2B5EF4-FFF2-40B4-BE49-F238E27FC236}">
                  <a16:creationId xmlns:a16="http://schemas.microsoft.com/office/drawing/2014/main" id="{441B3177-335B-E14D-9C7D-566844287584}"/>
                </a:ext>
              </a:extLst>
            </p:cNvPr>
            <p:cNvSpPr>
              <a:spLocks noChangeArrowheads="1"/>
            </p:cNvSpPr>
            <p:nvPr/>
          </p:nvSpPr>
          <p:spPr bwMode="auto">
            <a:xfrm>
              <a:off x="2084" y="2747"/>
              <a:ext cx="184"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00" name="Rectangle 168">
              <a:extLst>
                <a:ext uri="{FF2B5EF4-FFF2-40B4-BE49-F238E27FC236}">
                  <a16:creationId xmlns:a16="http://schemas.microsoft.com/office/drawing/2014/main" id="{95369CD4-8FC5-4F4A-95A3-CAA2971FCFAF}"/>
                </a:ext>
              </a:extLst>
            </p:cNvPr>
            <p:cNvSpPr>
              <a:spLocks noChangeArrowheads="1"/>
            </p:cNvSpPr>
            <p:nvPr/>
          </p:nvSpPr>
          <p:spPr bwMode="auto">
            <a:xfrm>
              <a:off x="1899" y="2746"/>
              <a:ext cx="185" cy="18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01" name="Rectangle 169">
              <a:extLst>
                <a:ext uri="{FF2B5EF4-FFF2-40B4-BE49-F238E27FC236}">
                  <a16:creationId xmlns:a16="http://schemas.microsoft.com/office/drawing/2014/main" id="{549C3586-BD0B-FF42-BC1B-E2D5D7F84928}"/>
                </a:ext>
              </a:extLst>
            </p:cNvPr>
            <p:cNvSpPr>
              <a:spLocks noChangeArrowheads="1"/>
            </p:cNvSpPr>
            <p:nvPr/>
          </p:nvSpPr>
          <p:spPr bwMode="auto">
            <a:xfrm>
              <a:off x="1345" y="2926"/>
              <a:ext cx="184" cy="18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02" name="Rectangle 170">
              <a:extLst>
                <a:ext uri="{FF2B5EF4-FFF2-40B4-BE49-F238E27FC236}">
                  <a16:creationId xmlns:a16="http://schemas.microsoft.com/office/drawing/2014/main" id="{D0E365C7-12B0-F741-85CE-D747050C7B9E}"/>
                </a:ext>
              </a:extLst>
            </p:cNvPr>
            <p:cNvSpPr>
              <a:spLocks noChangeArrowheads="1"/>
            </p:cNvSpPr>
            <p:nvPr/>
          </p:nvSpPr>
          <p:spPr bwMode="auto">
            <a:xfrm>
              <a:off x="1529" y="2926"/>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03" name="Rectangle 171">
              <a:extLst>
                <a:ext uri="{FF2B5EF4-FFF2-40B4-BE49-F238E27FC236}">
                  <a16:creationId xmlns:a16="http://schemas.microsoft.com/office/drawing/2014/main" id="{92AA37A3-BD26-9144-BA79-C05EF347C971}"/>
                </a:ext>
              </a:extLst>
            </p:cNvPr>
            <p:cNvSpPr>
              <a:spLocks noChangeArrowheads="1"/>
            </p:cNvSpPr>
            <p:nvPr/>
          </p:nvSpPr>
          <p:spPr bwMode="auto">
            <a:xfrm>
              <a:off x="1715" y="2926"/>
              <a:ext cx="185" cy="180"/>
            </a:xfrm>
            <a:prstGeom prst="rect">
              <a:avLst/>
            </a:prstGeom>
            <a:solidFill>
              <a:srgbClr val="292929"/>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04" name="Rectangle 172">
              <a:extLst>
                <a:ext uri="{FF2B5EF4-FFF2-40B4-BE49-F238E27FC236}">
                  <a16:creationId xmlns:a16="http://schemas.microsoft.com/office/drawing/2014/main" id="{DEE5609B-01F1-F947-8DE8-0D94FB01F64B}"/>
                </a:ext>
              </a:extLst>
            </p:cNvPr>
            <p:cNvSpPr>
              <a:spLocks noChangeArrowheads="1"/>
            </p:cNvSpPr>
            <p:nvPr/>
          </p:nvSpPr>
          <p:spPr bwMode="auto">
            <a:xfrm>
              <a:off x="2453" y="2928"/>
              <a:ext cx="184" cy="18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05" name="Rectangle 173">
              <a:extLst>
                <a:ext uri="{FF2B5EF4-FFF2-40B4-BE49-F238E27FC236}">
                  <a16:creationId xmlns:a16="http://schemas.microsoft.com/office/drawing/2014/main" id="{3B55C236-D762-2449-BCA1-19DB6158A9DA}"/>
                </a:ext>
              </a:extLst>
            </p:cNvPr>
            <p:cNvSpPr>
              <a:spLocks noChangeArrowheads="1"/>
            </p:cNvSpPr>
            <p:nvPr/>
          </p:nvSpPr>
          <p:spPr bwMode="auto">
            <a:xfrm>
              <a:off x="976" y="2927"/>
              <a:ext cx="184"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06" name="Rectangle 174">
              <a:extLst>
                <a:ext uri="{FF2B5EF4-FFF2-40B4-BE49-F238E27FC236}">
                  <a16:creationId xmlns:a16="http://schemas.microsoft.com/office/drawing/2014/main" id="{56982252-6D0B-E243-AF17-2F3B0528C4E9}"/>
                </a:ext>
              </a:extLst>
            </p:cNvPr>
            <p:cNvSpPr>
              <a:spLocks noChangeArrowheads="1"/>
            </p:cNvSpPr>
            <p:nvPr/>
          </p:nvSpPr>
          <p:spPr bwMode="auto">
            <a:xfrm>
              <a:off x="2267" y="2927"/>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07" name="Rectangle 175">
              <a:extLst>
                <a:ext uri="{FF2B5EF4-FFF2-40B4-BE49-F238E27FC236}">
                  <a16:creationId xmlns:a16="http://schemas.microsoft.com/office/drawing/2014/main" id="{AA559A06-D4D4-6F49-B87E-A6FD8B3FE7F1}"/>
                </a:ext>
              </a:extLst>
            </p:cNvPr>
            <p:cNvSpPr>
              <a:spLocks noChangeArrowheads="1"/>
            </p:cNvSpPr>
            <p:nvPr/>
          </p:nvSpPr>
          <p:spPr bwMode="auto">
            <a:xfrm>
              <a:off x="1160" y="2926"/>
              <a:ext cx="185" cy="18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08" name="Rectangle 176">
              <a:extLst>
                <a:ext uri="{FF2B5EF4-FFF2-40B4-BE49-F238E27FC236}">
                  <a16:creationId xmlns:a16="http://schemas.microsoft.com/office/drawing/2014/main" id="{0E22F9CC-3C92-4F4E-80BF-D4ED3B1242DE}"/>
                </a:ext>
              </a:extLst>
            </p:cNvPr>
            <p:cNvSpPr>
              <a:spLocks noChangeArrowheads="1"/>
            </p:cNvSpPr>
            <p:nvPr/>
          </p:nvSpPr>
          <p:spPr bwMode="auto">
            <a:xfrm>
              <a:off x="2084" y="2926"/>
              <a:ext cx="185" cy="18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09" name="Rectangle 177">
              <a:extLst>
                <a:ext uri="{FF2B5EF4-FFF2-40B4-BE49-F238E27FC236}">
                  <a16:creationId xmlns:a16="http://schemas.microsoft.com/office/drawing/2014/main" id="{2CF71D90-7A6F-AA4F-9219-8FA5FBE2D8BE}"/>
                </a:ext>
              </a:extLst>
            </p:cNvPr>
            <p:cNvSpPr>
              <a:spLocks noChangeArrowheads="1"/>
            </p:cNvSpPr>
            <p:nvPr/>
          </p:nvSpPr>
          <p:spPr bwMode="auto">
            <a:xfrm>
              <a:off x="1899" y="2926"/>
              <a:ext cx="185" cy="180"/>
            </a:xfrm>
            <a:prstGeom prst="rect">
              <a:avLst/>
            </a:prstGeom>
            <a:solidFill>
              <a:srgbClr val="292929"/>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10" name="Rectangle 178">
              <a:extLst>
                <a:ext uri="{FF2B5EF4-FFF2-40B4-BE49-F238E27FC236}">
                  <a16:creationId xmlns:a16="http://schemas.microsoft.com/office/drawing/2014/main" id="{EFDE9BA7-E555-6A42-9D0E-C6F9D0BDE9A1}"/>
                </a:ext>
              </a:extLst>
            </p:cNvPr>
            <p:cNvSpPr>
              <a:spLocks noChangeArrowheads="1"/>
            </p:cNvSpPr>
            <p:nvPr/>
          </p:nvSpPr>
          <p:spPr bwMode="auto">
            <a:xfrm>
              <a:off x="1344" y="3106"/>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11" name="Rectangle 179">
              <a:extLst>
                <a:ext uri="{FF2B5EF4-FFF2-40B4-BE49-F238E27FC236}">
                  <a16:creationId xmlns:a16="http://schemas.microsoft.com/office/drawing/2014/main" id="{6561B9BB-414F-B542-A3AB-47B8268C4BD9}"/>
                </a:ext>
              </a:extLst>
            </p:cNvPr>
            <p:cNvSpPr>
              <a:spLocks noChangeArrowheads="1"/>
            </p:cNvSpPr>
            <p:nvPr/>
          </p:nvSpPr>
          <p:spPr bwMode="auto">
            <a:xfrm>
              <a:off x="1530" y="3106"/>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12" name="Rectangle 180">
              <a:extLst>
                <a:ext uri="{FF2B5EF4-FFF2-40B4-BE49-F238E27FC236}">
                  <a16:creationId xmlns:a16="http://schemas.microsoft.com/office/drawing/2014/main" id="{51D5CCD2-AB48-BB40-A36F-3FEA38C1535D}"/>
                </a:ext>
              </a:extLst>
            </p:cNvPr>
            <p:cNvSpPr>
              <a:spLocks noChangeArrowheads="1"/>
            </p:cNvSpPr>
            <p:nvPr/>
          </p:nvSpPr>
          <p:spPr bwMode="auto">
            <a:xfrm>
              <a:off x="1715" y="3106"/>
              <a:ext cx="185" cy="180"/>
            </a:xfrm>
            <a:prstGeom prst="rect">
              <a:avLst/>
            </a:prstGeom>
            <a:solidFill>
              <a:srgbClr val="292929"/>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13" name="Rectangle 181">
              <a:extLst>
                <a:ext uri="{FF2B5EF4-FFF2-40B4-BE49-F238E27FC236}">
                  <a16:creationId xmlns:a16="http://schemas.microsoft.com/office/drawing/2014/main" id="{A4C8081B-0F82-7D40-A5AA-46EAB94FADE5}"/>
                </a:ext>
              </a:extLst>
            </p:cNvPr>
            <p:cNvSpPr>
              <a:spLocks noChangeArrowheads="1"/>
            </p:cNvSpPr>
            <p:nvPr/>
          </p:nvSpPr>
          <p:spPr bwMode="auto">
            <a:xfrm>
              <a:off x="2451" y="3107"/>
              <a:ext cx="185" cy="18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14" name="Rectangle 182">
              <a:extLst>
                <a:ext uri="{FF2B5EF4-FFF2-40B4-BE49-F238E27FC236}">
                  <a16:creationId xmlns:a16="http://schemas.microsoft.com/office/drawing/2014/main" id="{534A924B-15C1-F846-BD62-2F16778F917C}"/>
                </a:ext>
              </a:extLst>
            </p:cNvPr>
            <p:cNvSpPr>
              <a:spLocks noChangeArrowheads="1"/>
            </p:cNvSpPr>
            <p:nvPr/>
          </p:nvSpPr>
          <p:spPr bwMode="auto">
            <a:xfrm>
              <a:off x="976" y="3107"/>
              <a:ext cx="184"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15" name="Rectangle 183">
              <a:extLst>
                <a:ext uri="{FF2B5EF4-FFF2-40B4-BE49-F238E27FC236}">
                  <a16:creationId xmlns:a16="http://schemas.microsoft.com/office/drawing/2014/main" id="{BC41297E-13B1-D742-B742-36872893EAC7}"/>
                </a:ext>
              </a:extLst>
            </p:cNvPr>
            <p:cNvSpPr>
              <a:spLocks noChangeArrowheads="1"/>
            </p:cNvSpPr>
            <p:nvPr/>
          </p:nvSpPr>
          <p:spPr bwMode="auto">
            <a:xfrm>
              <a:off x="2267" y="3107"/>
              <a:ext cx="184"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16" name="Rectangle 184">
              <a:extLst>
                <a:ext uri="{FF2B5EF4-FFF2-40B4-BE49-F238E27FC236}">
                  <a16:creationId xmlns:a16="http://schemas.microsoft.com/office/drawing/2014/main" id="{A26A5CEA-E423-0049-AC62-E3CD18444760}"/>
                </a:ext>
              </a:extLst>
            </p:cNvPr>
            <p:cNvSpPr>
              <a:spLocks noChangeArrowheads="1"/>
            </p:cNvSpPr>
            <p:nvPr/>
          </p:nvSpPr>
          <p:spPr bwMode="auto">
            <a:xfrm>
              <a:off x="1160" y="3106"/>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17" name="Rectangle 185">
              <a:extLst>
                <a:ext uri="{FF2B5EF4-FFF2-40B4-BE49-F238E27FC236}">
                  <a16:creationId xmlns:a16="http://schemas.microsoft.com/office/drawing/2014/main" id="{0427509C-D701-DA4E-88C4-9F4FF1D6229F}"/>
                </a:ext>
              </a:extLst>
            </p:cNvPr>
            <p:cNvSpPr>
              <a:spLocks noChangeArrowheads="1"/>
            </p:cNvSpPr>
            <p:nvPr/>
          </p:nvSpPr>
          <p:spPr bwMode="auto">
            <a:xfrm>
              <a:off x="2084" y="3106"/>
              <a:ext cx="184"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18" name="Rectangle 186">
              <a:extLst>
                <a:ext uri="{FF2B5EF4-FFF2-40B4-BE49-F238E27FC236}">
                  <a16:creationId xmlns:a16="http://schemas.microsoft.com/office/drawing/2014/main" id="{69B13796-B2F4-9C48-88A8-359411C4FD56}"/>
                </a:ext>
              </a:extLst>
            </p:cNvPr>
            <p:cNvSpPr>
              <a:spLocks noChangeArrowheads="1"/>
            </p:cNvSpPr>
            <p:nvPr/>
          </p:nvSpPr>
          <p:spPr bwMode="auto">
            <a:xfrm>
              <a:off x="1899" y="3106"/>
              <a:ext cx="185" cy="180"/>
            </a:xfrm>
            <a:prstGeom prst="rect">
              <a:avLst/>
            </a:prstGeom>
            <a:solidFill>
              <a:srgbClr val="292929"/>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19" name="Rectangle 187">
              <a:extLst>
                <a:ext uri="{FF2B5EF4-FFF2-40B4-BE49-F238E27FC236}">
                  <a16:creationId xmlns:a16="http://schemas.microsoft.com/office/drawing/2014/main" id="{85611277-545F-4749-9604-5557B1A2BE36}"/>
                </a:ext>
              </a:extLst>
            </p:cNvPr>
            <p:cNvSpPr>
              <a:spLocks noChangeArrowheads="1"/>
            </p:cNvSpPr>
            <p:nvPr/>
          </p:nvSpPr>
          <p:spPr bwMode="auto">
            <a:xfrm>
              <a:off x="1344" y="3289"/>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20" name="Rectangle 188">
              <a:extLst>
                <a:ext uri="{FF2B5EF4-FFF2-40B4-BE49-F238E27FC236}">
                  <a16:creationId xmlns:a16="http://schemas.microsoft.com/office/drawing/2014/main" id="{884BA30D-F80A-184E-A878-4BCE8ED79819}"/>
                </a:ext>
              </a:extLst>
            </p:cNvPr>
            <p:cNvSpPr>
              <a:spLocks noChangeArrowheads="1"/>
            </p:cNvSpPr>
            <p:nvPr/>
          </p:nvSpPr>
          <p:spPr bwMode="auto">
            <a:xfrm>
              <a:off x="1529" y="3289"/>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21" name="Rectangle 189">
              <a:extLst>
                <a:ext uri="{FF2B5EF4-FFF2-40B4-BE49-F238E27FC236}">
                  <a16:creationId xmlns:a16="http://schemas.microsoft.com/office/drawing/2014/main" id="{E59A459F-F63E-C24A-8D80-310B2EFC5BB9}"/>
                </a:ext>
              </a:extLst>
            </p:cNvPr>
            <p:cNvSpPr>
              <a:spLocks noChangeArrowheads="1"/>
            </p:cNvSpPr>
            <p:nvPr/>
          </p:nvSpPr>
          <p:spPr bwMode="auto">
            <a:xfrm>
              <a:off x="1715" y="3289"/>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22" name="Rectangle 190">
              <a:extLst>
                <a:ext uri="{FF2B5EF4-FFF2-40B4-BE49-F238E27FC236}">
                  <a16:creationId xmlns:a16="http://schemas.microsoft.com/office/drawing/2014/main" id="{52653F8B-B2AD-BE48-91F1-5AE80F104256}"/>
                </a:ext>
              </a:extLst>
            </p:cNvPr>
            <p:cNvSpPr>
              <a:spLocks noChangeArrowheads="1"/>
            </p:cNvSpPr>
            <p:nvPr/>
          </p:nvSpPr>
          <p:spPr bwMode="auto">
            <a:xfrm>
              <a:off x="2453" y="3288"/>
              <a:ext cx="184"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23" name="Rectangle 191">
              <a:extLst>
                <a:ext uri="{FF2B5EF4-FFF2-40B4-BE49-F238E27FC236}">
                  <a16:creationId xmlns:a16="http://schemas.microsoft.com/office/drawing/2014/main" id="{C3DE47C8-B958-F743-A7E7-0CA17908EE6F}"/>
                </a:ext>
              </a:extLst>
            </p:cNvPr>
            <p:cNvSpPr>
              <a:spLocks noChangeArrowheads="1"/>
            </p:cNvSpPr>
            <p:nvPr/>
          </p:nvSpPr>
          <p:spPr bwMode="auto">
            <a:xfrm>
              <a:off x="976" y="3289"/>
              <a:ext cx="184" cy="18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24" name="Rectangle 192">
              <a:extLst>
                <a:ext uri="{FF2B5EF4-FFF2-40B4-BE49-F238E27FC236}">
                  <a16:creationId xmlns:a16="http://schemas.microsoft.com/office/drawing/2014/main" id="{F73047B6-B464-1844-8448-678A221CAC09}"/>
                </a:ext>
              </a:extLst>
            </p:cNvPr>
            <p:cNvSpPr>
              <a:spLocks noChangeArrowheads="1"/>
            </p:cNvSpPr>
            <p:nvPr/>
          </p:nvSpPr>
          <p:spPr bwMode="auto">
            <a:xfrm>
              <a:off x="2267" y="3289"/>
              <a:ext cx="184" cy="18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25" name="Rectangle 193">
              <a:extLst>
                <a:ext uri="{FF2B5EF4-FFF2-40B4-BE49-F238E27FC236}">
                  <a16:creationId xmlns:a16="http://schemas.microsoft.com/office/drawing/2014/main" id="{9767367C-FFC6-6343-A881-0A8047C427A1}"/>
                </a:ext>
              </a:extLst>
            </p:cNvPr>
            <p:cNvSpPr>
              <a:spLocks noChangeArrowheads="1"/>
            </p:cNvSpPr>
            <p:nvPr/>
          </p:nvSpPr>
          <p:spPr bwMode="auto">
            <a:xfrm>
              <a:off x="1160" y="3289"/>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26" name="Rectangle 194">
              <a:extLst>
                <a:ext uri="{FF2B5EF4-FFF2-40B4-BE49-F238E27FC236}">
                  <a16:creationId xmlns:a16="http://schemas.microsoft.com/office/drawing/2014/main" id="{A844A1FD-6DB4-4342-A788-9BFBD8BB52AA}"/>
                </a:ext>
              </a:extLst>
            </p:cNvPr>
            <p:cNvSpPr>
              <a:spLocks noChangeArrowheads="1"/>
            </p:cNvSpPr>
            <p:nvPr/>
          </p:nvSpPr>
          <p:spPr bwMode="auto">
            <a:xfrm>
              <a:off x="2084" y="3289"/>
              <a:ext cx="184"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27" name="Rectangle 195">
              <a:extLst>
                <a:ext uri="{FF2B5EF4-FFF2-40B4-BE49-F238E27FC236}">
                  <a16:creationId xmlns:a16="http://schemas.microsoft.com/office/drawing/2014/main" id="{17EEB8E5-6C1C-E943-B646-BAC43221285C}"/>
                </a:ext>
              </a:extLst>
            </p:cNvPr>
            <p:cNvSpPr>
              <a:spLocks noChangeArrowheads="1"/>
            </p:cNvSpPr>
            <p:nvPr/>
          </p:nvSpPr>
          <p:spPr bwMode="auto">
            <a:xfrm>
              <a:off x="1899" y="3289"/>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28" name="Rectangle 196">
              <a:extLst>
                <a:ext uri="{FF2B5EF4-FFF2-40B4-BE49-F238E27FC236}">
                  <a16:creationId xmlns:a16="http://schemas.microsoft.com/office/drawing/2014/main" id="{3B1D5684-9079-2E41-86B0-6D3FDB3192F0}"/>
                </a:ext>
              </a:extLst>
            </p:cNvPr>
            <p:cNvSpPr>
              <a:spLocks noChangeArrowheads="1"/>
            </p:cNvSpPr>
            <p:nvPr/>
          </p:nvSpPr>
          <p:spPr bwMode="auto">
            <a:xfrm>
              <a:off x="1344" y="3469"/>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29" name="Rectangle 197">
              <a:extLst>
                <a:ext uri="{FF2B5EF4-FFF2-40B4-BE49-F238E27FC236}">
                  <a16:creationId xmlns:a16="http://schemas.microsoft.com/office/drawing/2014/main" id="{969788D5-DA81-BF4B-BB67-2FE99CADCB9D}"/>
                </a:ext>
              </a:extLst>
            </p:cNvPr>
            <p:cNvSpPr>
              <a:spLocks noChangeArrowheads="1"/>
            </p:cNvSpPr>
            <p:nvPr/>
          </p:nvSpPr>
          <p:spPr bwMode="auto">
            <a:xfrm>
              <a:off x="1530" y="3468"/>
              <a:ext cx="185" cy="18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30" name="Rectangle 198">
              <a:extLst>
                <a:ext uri="{FF2B5EF4-FFF2-40B4-BE49-F238E27FC236}">
                  <a16:creationId xmlns:a16="http://schemas.microsoft.com/office/drawing/2014/main" id="{3F8C34BB-2727-1344-B375-9F0DCEB61186}"/>
                </a:ext>
              </a:extLst>
            </p:cNvPr>
            <p:cNvSpPr>
              <a:spLocks noChangeArrowheads="1"/>
            </p:cNvSpPr>
            <p:nvPr/>
          </p:nvSpPr>
          <p:spPr bwMode="auto">
            <a:xfrm>
              <a:off x="1715" y="3468"/>
              <a:ext cx="184" cy="18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31" name="Rectangle 199">
              <a:extLst>
                <a:ext uri="{FF2B5EF4-FFF2-40B4-BE49-F238E27FC236}">
                  <a16:creationId xmlns:a16="http://schemas.microsoft.com/office/drawing/2014/main" id="{B7A4FE8B-7DAD-8C44-94D2-150D71B710B6}"/>
                </a:ext>
              </a:extLst>
            </p:cNvPr>
            <p:cNvSpPr>
              <a:spLocks noChangeArrowheads="1"/>
            </p:cNvSpPr>
            <p:nvPr/>
          </p:nvSpPr>
          <p:spPr bwMode="auto">
            <a:xfrm>
              <a:off x="2452" y="3468"/>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32" name="Rectangle 200">
              <a:extLst>
                <a:ext uri="{FF2B5EF4-FFF2-40B4-BE49-F238E27FC236}">
                  <a16:creationId xmlns:a16="http://schemas.microsoft.com/office/drawing/2014/main" id="{DA2D8D1D-F460-2740-B0FD-7ACA2FF6E08A}"/>
                </a:ext>
              </a:extLst>
            </p:cNvPr>
            <p:cNvSpPr>
              <a:spLocks noChangeArrowheads="1"/>
            </p:cNvSpPr>
            <p:nvPr/>
          </p:nvSpPr>
          <p:spPr bwMode="auto">
            <a:xfrm>
              <a:off x="975" y="3470"/>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33" name="Rectangle 201">
              <a:extLst>
                <a:ext uri="{FF2B5EF4-FFF2-40B4-BE49-F238E27FC236}">
                  <a16:creationId xmlns:a16="http://schemas.microsoft.com/office/drawing/2014/main" id="{A78A1E33-4476-4B4A-A48D-A1AD4BA85E5F}"/>
                </a:ext>
              </a:extLst>
            </p:cNvPr>
            <p:cNvSpPr>
              <a:spLocks noChangeArrowheads="1"/>
            </p:cNvSpPr>
            <p:nvPr/>
          </p:nvSpPr>
          <p:spPr bwMode="auto">
            <a:xfrm>
              <a:off x="2267" y="3470"/>
              <a:ext cx="184"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34" name="Rectangle 202">
              <a:extLst>
                <a:ext uri="{FF2B5EF4-FFF2-40B4-BE49-F238E27FC236}">
                  <a16:creationId xmlns:a16="http://schemas.microsoft.com/office/drawing/2014/main" id="{6E27D11E-54E9-FA48-9B19-DE5EA45559A1}"/>
                </a:ext>
              </a:extLst>
            </p:cNvPr>
            <p:cNvSpPr>
              <a:spLocks noChangeArrowheads="1"/>
            </p:cNvSpPr>
            <p:nvPr/>
          </p:nvSpPr>
          <p:spPr bwMode="auto">
            <a:xfrm>
              <a:off x="1159" y="3469"/>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35" name="Rectangle 203">
              <a:extLst>
                <a:ext uri="{FF2B5EF4-FFF2-40B4-BE49-F238E27FC236}">
                  <a16:creationId xmlns:a16="http://schemas.microsoft.com/office/drawing/2014/main" id="{D7133920-06DA-F747-ABD0-459EF1724AE6}"/>
                </a:ext>
              </a:extLst>
            </p:cNvPr>
            <p:cNvSpPr>
              <a:spLocks noChangeArrowheads="1"/>
            </p:cNvSpPr>
            <p:nvPr/>
          </p:nvSpPr>
          <p:spPr bwMode="auto">
            <a:xfrm>
              <a:off x="2083" y="3469"/>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36" name="Rectangle 204">
              <a:extLst>
                <a:ext uri="{FF2B5EF4-FFF2-40B4-BE49-F238E27FC236}">
                  <a16:creationId xmlns:a16="http://schemas.microsoft.com/office/drawing/2014/main" id="{FA11A0FD-78DA-A640-88BE-BBC35402F468}"/>
                </a:ext>
              </a:extLst>
            </p:cNvPr>
            <p:cNvSpPr>
              <a:spLocks noChangeArrowheads="1"/>
            </p:cNvSpPr>
            <p:nvPr/>
          </p:nvSpPr>
          <p:spPr bwMode="auto">
            <a:xfrm>
              <a:off x="1898" y="3468"/>
              <a:ext cx="185" cy="18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37" name="Rectangle 205">
              <a:extLst>
                <a:ext uri="{FF2B5EF4-FFF2-40B4-BE49-F238E27FC236}">
                  <a16:creationId xmlns:a16="http://schemas.microsoft.com/office/drawing/2014/main" id="{0F125D3E-D41E-4144-87A8-B23EF70937C5}"/>
                </a:ext>
              </a:extLst>
            </p:cNvPr>
            <p:cNvSpPr>
              <a:spLocks noChangeArrowheads="1"/>
            </p:cNvSpPr>
            <p:nvPr/>
          </p:nvSpPr>
          <p:spPr bwMode="auto">
            <a:xfrm>
              <a:off x="3002" y="2203"/>
              <a:ext cx="185" cy="18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38" name="Rectangle 206">
              <a:extLst>
                <a:ext uri="{FF2B5EF4-FFF2-40B4-BE49-F238E27FC236}">
                  <a16:creationId xmlns:a16="http://schemas.microsoft.com/office/drawing/2014/main" id="{5F984169-4858-8E4C-9A81-45B5EC0A02F3}"/>
                </a:ext>
              </a:extLst>
            </p:cNvPr>
            <p:cNvSpPr>
              <a:spLocks noChangeArrowheads="1"/>
            </p:cNvSpPr>
            <p:nvPr/>
          </p:nvSpPr>
          <p:spPr bwMode="auto">
            <a:xfrm>
              <a:off x="3186" y="2203"/>
              <a:ext cx="186"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39" name="Rectangle 207">
              <a:extLst>
                <a:ext uri="{FF2B5EF4-FFF2-40B4-BE49-F238E27FC236}">
                  <a16:creationId xmlns:a16="http://schemas.microsoft.com/office/drawing/2014/main" id="{F12A8740-BC21-BE42-B000-99610AB8D2DE}"/>
                </a:ext>
              </a:extLst>
            </p:cNvPr>
            <p:cNvSpPr>
              <a:spLocks noChangeArrowheads="1"/>
            </p:cNvSpPr>
            <p:nvPr/>
          </p:nvSpPr>
          <p:spPr bwMode="auto">
            <a:xfrm>
              <a:off x="3373" y="2203"/>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40" name="Rectangle 208">
              <a:extLst>
                <a:ext uri="{FF2B5EF4-FFF2-40B4-BE49-F238E27FC236}">
                  <a16:creationId xmlns:a16="http://schemas.microsoft.com/office/drawing/2014/main" id="{C01CFBDE-2288-C742-9BBE-CBE7EDDC4460}"/>
                </a:ext>
              </a:extLst>
            </p:cNvPr>
            <p:cNvSpPr>
              <a:spLocks noChangeArrowheads="1"/>
            </p:cNvSpPr>
            <p:nvPr/>
          </p:nvSpPr>
          <p:spPr bwMode="auto">
            <a:xfrm>
              <a:off x="2633" y="2204"/>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41" name="Rectangle 209">
              <a:extLst>
                <a:ext uri="{FF2B5EF4-FFF2-40B4-BE49-F238E27FC236}">
                  <a16:creationId xmlns:a16="http://schemas.microsoft.com/office/drawing/2014/main" id="{9238C82B-B644-2547-8DBE-331CFE51CE41}"/>
                </a:ext>
              </a:extLst>
            </p:cNvPr>
            <p:cNvSpPr>
              <a:spLocks noChangeArrowheads="1"/>
            </p:cNvSpPr>
            <p:nvPr/>
          </p:nvSpPr>
          <p:spPr bwMode="auto">
            <a:xfrm>
              <a:off x="2817" y="2203"/>
              <a:ext cx="185" cy="18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42" name="Rectangle 210">
              <a:extLst>
                <a:ext uri="{FF2B5EF4-FFF2-40B4-BE49-F238E27FC236}">
                  <a16:creationId xmlns:a16="http://schemas.microsoft.com/office/drawing/2014/main" id="{21A318E5-1B1F-4148-9C76-B1350E8093F6}"/>
                </a:ext>
              </a:extLst>
            </p:cNvPr>
            <p:cNvSpPr>
              <a:spLocks noChangeArrowheads="1"/>
            </p:cNvSpPr>
            <p:nvPr/>
          </p:nvSpPr>
          <p:spPr bwMode="auto">
            <a:xfrm>
              <a:off x="3741" y="2203"/>
              <a:ext cx="186" cy="18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43" name="Rectangle 211">
              <a:extLst>
                <a:ext uri="{FF2B5EF4-FFF2-40B4-BE49-F238E27FC236}">
                  <a16:creationId xmlns:a16="http://schemas.microsoft.com/office/drawing/2014/main" id="{64AFC628-846C-F34D-B2FF-09DAB3DB5E24}"/>
                </a:ext>
              </a:extLst>
            </p:cNvPr>
            <p:cNvSpPr>
              <a:spLocks noChangeArrowheads="1"/>
            </p:cNvSpPr>
            <p:nvPr/>
          </p:nvSpPr>
          <p:spPr bwMode="auto">
            <a:xfrm>
              <a:off x="3556" y="2203"/>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44" name="Rectangle 212">
              <a:extLst>
                <a:ext uri="{FF2B5EF4-FFF2-40B4-BE49-F238E27FC236}">
                  <a16:creationId xmlns:a16="http://schemas.microsoft.com/office/drawing/2014/main" id="{78B6F68B-E120-604B-BB16-E138CD919497}"/>
                </a:ext>
              </a:extLst>
            </p:cNvPr>
            <p:cNvSpPr>
              <a:spLocks noChangeArrowheads="1"/>
            </p:cNvSpPr>
            <p:nvPr/>
          </p:nvSpPr>
          <p:spPr bwMode="auto">
            <a:xfrm>
              <a:off x="3002" y="2383"/>
              <a:ext cx="184"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45" name="Rectangle 213">
              <a:extLst>
                <a:ext uri="{FF2B5EF4-FFF2-40B4-BE49-F238E27FC236}">
                  <a16:creationId xmlns:a16="http://schemas.microsoft.com/office/drawing/2014/main" id="{D0C53128-A32E-EE45-81A1-BF56A9541BAF}"/>
                </a:ext>
              </a:extLst>
            </p:cNvPr>
            <p:cNvSpPr>
              <a:spLocks noChangeArrowheads="1"/>
            </p:cNvSpPr>
            <p:nvPr/>
          </p:nvSpPr>
          <p:spPr bwMode="auto">
            <a:xfrm>
              <a:off x="3188" y="2383"/>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46" name="Rectangle 214">
              <a:extLst>
                <a:ext uri="{FF2B5EF4-FFF2-40B4-BE49-F238E27FC236}">
                  <a16:creationId xmlns:a16="http://schemas.microsoft.com/office/drawing/2014/main" id="{0EFB0885-D568-D643-B64B-0DA813F9B362}"/>
                </a:ext>
              </a:extLst>
            </p:cNvPr>
            <p:cNvSpPr>
              <a:spLocks noChangeArrowheads="1"/>
            </p:cNvSpPr>
            <p:nvPr/>
          </p:nvSpPr>
          <p:spPr bwMode="auto">
            <a:xfrm>
              <a:off x="3373" y="2383"/>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47" name="Rectangle 215">
              <a:extLst>
                <a:ext uri="{FF2B5EF4-FFF2-40B4-BE49-F238E27FC236}">
                  <a16:creationId xmlns:a16="http://schemas.microsoft.com/office/drawing/2014/main" id="{371D12C4-827C-8041-B162-55508C678F41}"/>
                </a:ext>
              </a:extLst>
            </p:cNvPr>
            <p:cNvSpPr>
              <a:spLocks noChangeArrowheads="1"/>
            </p:cNvSpPr>
            <p:nvPr/>
          </p:nvSpPr>
          <p:spPr bwMode="auto">
            <a:xfrm>
              <a:off x="2633" y="2384"/>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48" name="Rectangle 216">
              <a:extLst>
                <a:ext uri="{FF2B5EF4-FFF2-40B4-BE49-F238E27FC236}">
                  <a16:creationId xmlns:a16="http://schemas.microsoft.com/office/drawing/2014/main" id="{7E6FCC6D-8B2F-7A4C-B8EF-2F161D39B311}"/>
                </a:ext>
              </a:extLst>
            </p:cNvPr>
            <p:cNvSpPr>
              <a:spLocks noChangeArrowheads="1"/>
            </p:cNvSpPr>
            <p:nvPr/>
          </p:nvSpPr>
          <p:spPr bwMode="auto">
            <a:xfrm>
              <a:off x="2817" y="2383"/>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49" name="Rectangle 217">
              <a:extLst>
                <a:ext uri="{FF2B5EF4-FFF2-40B4-BE49-F238E27FC236}">
                  <a16:creationId xmlns:a16="http://schemas.microsoft.com/office/drawing/2014/main" id="{F0D783BF-7413-CA4E-8555-DD7E2B36DD8A}"/>
                </a:ext>
              </a:extLst>
            </p:cNvPr>
            <p:cNvSpPr>
              <a:spLocks noChangeArrowheads="1"/>
            </p:cNvSpPr>
            <p:nvPr/>
          </p:nvSpPr>
          <p:spPr bwMode="auto">
            <a:xfrm>
              <a:off x="3741" y="2383"/>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50" name="Rectangle 218">
              <a:extLst>
                <a:ext uri="{FF2B5EF4-FFF2-40B4-BE49-F238E27FC236}">
                  <a16:creationId xmlns:a16="http://schemas.microsoft.com/office/drawing/2014/main" id="{9DC9D3D0-A0A0-834F-ABD1-EDF3BC60F988}"/>
                </a:ext>
              </a:extLst>
            </p:cNvPr>
            <p:cNvSpPr>
              <a:spLocks noChangeArrowheads="1"/>
            </p:cNvSpPr>
            <p:nvPr/>
          </p:nvSpPr>
          <p:spPr bwMode="auto">
            <a:xfrm>
              <a:off x="3556" y="2383"/>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51" name="Rectangle 219">
              <a:extLst>
                <a:ext uri="{FF2B5EF4-FFF2-40B4-BE49-F238E27FC236}">
                  <a16:creationId xmlns:a16="http://schemas.microsoft.com/office/drawing/2014/main" id="{48C4D5FA-4C9B-2843-BE43-E15CB701E962}"/>
                </a:ext>
              </a:extLst>
            </p:cNvPr>
            <p:cNvSpPr>
              <a:spLocks noChangeArrowheads="1"/>
            </p:cNvSpPr>
            <p:nvPr/>
          </p:nvSpPr>
          <p:spPr bwMode="auto">
            <a:xfrm>
              <a:off x="3002" y="2566"/>
              <a:ext cx="184"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52" name="Rectangle 220">
              <a:extLst>
                <a:ext uri="{FF2B5EF4-FFF2-40B4-BE49-F238E27FC236}">
                  <a16:creationId xmlns:a16="http://schemas.microsoft.com/office/drawing/2014/main" id="{A219BFD4-4C58-6C4D-AD87-E039F55C56E4}"/>
                </a:ext>
              </a:extLst>
            </p:cNvPr>
            <p:cNvSpPr>
              <a:spLocks noChangeArrowheads="1"/>
            </p:cNvSpPr>
            <p:nvPr/>
          </p:nvSpPr>
          <p:spPr bwMode="auto">
            <a:xfrm>
              <a:off x="3186" y="2566"/>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53" name="Rectangle 221">
              <a:extLst>
                <a:ext uri="{FF2B5EF4-FFF2-40B4-BE49-F238E27FC236}">
                  <a16:creationId xmlns:a16="http://schemas.microsoft.com/office/drawing/2014/main" id="{5FD74F4A-48D1-AA44-9650-60304295BA2B}"/>
                </a:ext>
              </a:extLst>
            </p:cNvPr>
            <p:cNvSpPr>
              <a:spLocks noChangeArrowheads="1"/>
            </p:cNvSpPr>
            <p:nvPr/>
          </p:nvSpPr>
          <p:spPr bwMode="auto">
            <a:xfrm>
              <a:off x="3373" y="2566"/>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54" name="Rectangle 222">
              <a:extLst>
                <a:ext uri="{FF2B5EF4-FFF2-40B4-BE49-F238E27FC236}">
                  <a16:creationId xmlns:a16="http://schemas.microsoft.com/office/drawing/2014/main" id="{F0D94D55-8650-9F41-AF5A-DD2B5985D163}"/>
                </a:ext>
              </a:extLst>
            </p:cNvPr>
            <p:cNvSpPr>
              <a:spLocks noChangeArrowheads="1"/>
            </p:cNvSpPr>
            <p:nvPr/>
          </p:nvSpPr>
          <p:spPr bwMode="auto">
            <a:xfrm>
              <a:off x="2633" y="2566"/>
              <a:ext cx="185" cy="18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55" name="Rectangle 223">
              <a:extLst>
                <a:ext uri="{FF2B5EF4-FFF2-40B4-BE49-F238E27FC236}">
                  <a16:creationId xmlns:a16="http://schemas.microsoft.com/office/drawing/2014/main" id="{B2F540D2-B2A7-3B48-A785-9CB200ECD8EE}"/>
                </a:ext>
              </a:extLst>
            </p:cNvPr>
            <p:cNvSpPr>
              <a:spLocks noChangeArrowheads="1"/>
            </p:cNvSpPr>
            <p:nvPr/>
          </p:nvSpPr>
          <p:spPr bwMode="auto">
            <a:xfrm>
              <a:off x="2817" y="2566"/>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56" name="Rectangle 224">
              <a:extLst>
                <a:ext uri="{FF2B5EF4-FFF2-40B4-BE49-F238E27FC236}">
                  <a16:creationId xmlns:a16="http://schemas.microsoft.com/office/drawing/2014/main" id="{827C4F65-D243-3247-A81C-B6CF77F3CACD}"/>
                </a:ext>
              </a:extLst>
            </p:cNvPr>
            <p:cNvSpPr>
              <a:spLocks noChangeArrowheads="1"/>
            </p:cNvSpPr>
            <p:nvPr/>
          </p:nvSpPr>
          <p:spPr bwMode="auto">
            <a:xfrm>
              <a:off x="3741" y="2566"/>
              <a:ext cx="185" cy="180"/>
            </a:xfrm>
            <a:prstGeom prst="rect">
              <a:avLst/>
            </a:prstGeom>
            <a:solidFill>
              <a:srgbClr val="C0C0C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57" name="Rectangle 225">
              <a:extLst>
                <a:ext uri="{FF2B5EF4-FFF2-40B4-BE49-F238E27FC236}">
                  <a16:creationId xmlns:a16="http://schemas.microsoft.com/office/drawing/2014/main" id="{64563831-7FD0-0244-82DF-320144A994FE}"/>
                </a:ext>
              </a:extLst>
            </p:cNvPr>
            <p:cNvSpPr>
              <a:spLocks noChangeArrowheads="1"/>
            </p:cNvSpPr>
            <p:nvPr/>
          </p:nvSpPr>
          <p:spPr bwMode="auto">
            <a:xfrm>
              <a:off x="3556" y="2566"/>
              <a:ext cx="185" cy="180"/>
            </a:xfrm>
            <a:prstGeom prst="rect">
              <a:avLst/>
            </a:prstGeom>
            <a:solidFill>
              <a:srgbClr val="C0C0C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58" name="Rectangle 226">
              <a:extLst>
                <a:ext uri="{FF2B5EF4-FFF2-40B4-BE49-F238E27FC236}">
                  <a16:creationId xmlns:a16="http://schemas.microsoft.com/office/drawing/2014/main" id="{A87D3E39-352A-6E48-90F4-230D77177A7B}"/>
                </a:ext>
              </a:extLst>
            </p:cNvPr>
            <p:cNvSpPr>
              <a:spLocks noChangeArrowheads="1"/>
            </p:cNvSpPr>
            <p:nvPr/>
          </p:nvSpPr>
          <p:spPr bwMode="auto">
            <a:xfrm>
              <a:off x="3002" y="2746"/>
              <a:ext cx="184"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59" name="Rectangle 227">
              <a:extLst>
                <a:ext uri="{FF2B5EF4-FFF2-40B4-BE49-F238E27FC236}">
                  <a16:creationId xmlns:a16="http://schemas.microsoft.com/office/drawing/2014/main" id="{469D68EA-88CC-F046-9B64-B24466E31FEC}"/>
                </a:ext>
              </a:extLst>
            </p:cNvPr>
            <p:cNvSpPr>
              <a:spLocks noChangeArrowheads="1"/>
            </p:cNvSpPr>
            <p:nvPr/>
          </p:nvSpPr>
          <p:spPr bwMode="auto">
            <a:xfrm>
              <a:off x="3188" y="2745"/>
              <a:ext cx="185" cy="18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60" name="Rectangle 228">
              <a:extLst>
                <a:ext uri="{FF2B5EF4-FFF2-40B4-BE49-F238E27FC236}">
                  <a16:creationId xmlns:a16="http://schemas.microsoft.com/office/drawing/2014/main" id="{8B78FCB2-2627-4548-8758-6900E93A8171}"/>
                </a:ext>
              </a:extLst>
            </p:cNvPr>
            <p:cNvSpPr>
              <a:spLocks noChangeArrowheads="1"/>
            </p:cNvSpPr>
            <p:nvPr/>
          </p:nvSpPr>
          <p:spPr bwMode="auto">
            <a:xfrm>
              <a:off x="3372" y="2745"/>
              <a:ext cx="185" cy="18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61" name="Rectangle 229">
              <a:extLst>
                <a:ext uri="{FF2B5EF4-FFF2-40B4-BE49-F238E27FC236}">
                  <a16:creationId xmlns:a16="http://schemas.microsoft.com/office/drawing/2014/main" id="{FFD25682-A012-C446-863A-CD6D7C99EA09}"/>
                </a:ext>
              </a:extLst>
            </p:cNvPr>
            <p:cNvSpPr>
              <a:spLocks noChangeArrowheads="1"/>
            </p:cNvSpPr>
            <p:nvPr/>
          </p:nvSpPr>
          <p:spPr bwMode="auto">
            <a:xfrm>
              <a:off x="2633" y="2747"/>
              <a:ext cx="184"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62" name="Rectangle 230">
              <a:extLst>
                <a:ext uri="{FF2B5EF4-FFF2-40B4-BE49-F238E27FC236}">
                  <a16:creationId xmlns:a16="http://schemas.microsoft.com/office/drawing/2014/main" id="{76DDB42B-14AE-AD43-8EF3-59D6725DA0C0}"/>
                </a:ext>
              </a:extLst>
            </p:cNvPr>
            <p:cNvSpPr>
              <a:spLocks noChangeArrowheads="1"/>
            </p:cNvSpPr>
            <p:nvPr/>
          </p:nvSpPr>
          <p:spPr bwMode="auto">
            <a:xfrm>
              <a:off x="2817" y="2746"/>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63" name="Rectangle 231">
              <a:extLst>
                <a:ext uri="{FF2B5EF4-FFF2-40B4-BE49-F238E27FC236}">
                  <a16:creationId xmlns:a16="http://schemas.microsoft.com/office/drawing/2014/main" id="{DA5C0EC3-63F2-3B41-A0A1-E12CF6CCC9FA}"/>
                </a:ext>
              </a:extLst>
            </p:cNvPr>
            <p:cNvSpPr>
              <a:spLocks noChangeArrowheads="1"/>
            </p:cNvSpPr>
            <p:nvPr/>
          </p:nvSpPr>
          <p:spPr bwMode="auto">
            <a:xfrm>
              <a:off x="3741" y="2746"/>
              <a:ext cx="184" cy="180"/>
            </a:xfrm>
            <a:prstGeom prst="rect">
              <a:avLst/>
            </a:prstGeom>
            <a:solidFill>
              <a:srgbClr val="C0C0C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64" name="Rectangle 232">
              <a:extLst>
                <a:ext uri="{FF2B5EF4-FFF2-40B4-BE49-F238E27FC236}">
                  <a16:creationId xmlns:a16="http://schemas.microsoft.com/office/drawing/2014/main" id="{078728CA-1E17-8049-A811-EA1250BB24C9}"/>
                </a:ext>
              </a:extLst>
            </p:cNvPr>
            <p:cNvSpPr>
              <a:spLocks noChangeArrowheads="1"/>
            </p:cNvSpPr>
            <p:nvPr/>
          </p:nvSpPr>
          <p:spPr bwMode="auto">
            <a:xfrm>
              <a:off x="3556" y="2745"/>
              <a:ext cx="185" cy="181"/>
            </a:xfrm>
            <a:prstGeom prst="rect">
              <a:avLst/>
            </a:prstGeom>
            <a:solidFill>
              <a:srgbClr val="C0C0C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65" name="Rectangle 233">
              <a:extLst>
                <a:ext uri="{FF2B5EF4-FFF2-40B4-BE49-F238E27FC236}">
                  <a16:creationId xmlns:a16="http://schemas.microsoft.com/office/drawing/2014/main" id="{D3D7149C-254F-134D-8FC7-EC0634292938}"/>
                </a:ext>
              </a:extLst>
            </p:cNvPr>
            <p:cNvSpPr>
              <a:spLocks noChangeArrowheads="1"/>
            </p:cNvSpPr>
            <p:nvPr/>
          </p:nvSpPr>
          <p:spPr bwMode="auto">
            <a:xfrm>
              <a:off x="3002" y="2925"/>
              <a:ext cx="184" cy="18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66" name="Rectangle 234">
              <a:extLst>
                <a:ext uri="{FF2B5EF4-FFF2-40B4-BE49-F238E27FC236}">
                  <a16:creationId xmlns:a16="http://schemas.microsoft.com/office/drawing/2014/main" id="{F0037C51-55B2-D24C-8EE9-45D0C2D6386C}"/>
                </a:ext>
              </a:extLst>
            </p:cNvPr>
            <p:cNvSpPr>
              <a:spLocks noChangeArrowheads="1"/>
            </p:cNvSpPr>
            <p:nvPr/>
          </p:nvSpPr>
          <p:spPr bwMode="auto">
            <a:xfrm>
              <a:off x="3186" y="2925"/>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67" name="Rectangle 235">
              <a:extLst>
                <a:ext uri="{FF2B5EF4-FFF2-40B4-BE49-F238E27FC236}">
                  <a16:creationId xmlns:a16="http://schemas.microsoft.com/office/drawing/2014/main" id="{9F5B15B7-8D58-6245-8FA4-5E74DD5DF845}"/>
                </a:ext>
              </a:extLst>
            </p:cNvPr>
            <p:cNvSpPr>
              <a:spLocks noChangeArrowheads="1"/>
            </p:cNvSpPr>
            <p:nvPr/>
          </p:nvSpPr>
          <p:spPr bwMode="auto">
            <a:xfrm>
              <a:off x="3372" y="2925"/>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68" name="Rectangle 236">
              <a:extLst>
                <a:ext uri="{FF2B5EF4-FFF2-40B4-BE49-F238E27FC236}">
                  <a16:creationId xmlns:a16="http://schemas.microsoft.com/office/drawing/2014/main" id="{E41FA7B5-9CDB-7646-B83F-5806FFEBD435}"/>
                </a:ext>
              </a:extLst>
            </p:cNvPr>
            <p:cNvSpPr>
              <a:spLocks noChangeArrowheads="1"/>
            </p:cNvSpPr>
            <p:nvPr/>
          </p:nvSpPr>
          <p:spPr bwMode="auto">
            <a:xfrm>
              <a:off x="2633" y="2926"/>
              <a:ext cx="184"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69" name="Rectangle 237">
              <a:extLst>
                <a:ext uri="{FF2B5EF4-FFF2-40B4-BE49-F238E27FC236}">
                  <a16:creationId xmlns:a16="http://schemas.microsoft.com/office/drawing/2014/main" id="{D99C52B2-36CC-B54A-9BC6-0156E6E00B7A}"/>
                </a:ext>
              </a:extLst>
            </p:cNvPr>
            <p:cNvSpPr>
              <a:spLocks noChangeArrowheads="1"/>
            </p:cNvSpPr>
            <p:nvPr/>
          </p:nvSpPr>
          <p:spPr bwMode="auto">
            <a:xfrm>
              <a:off x="2817" y="2925"/>
              <a:ext cx="185" cy="18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70" name="Rectangle 238">
              <a:extLst>
                <a:ext uri="{FF2B5EF4-FFF2-40B4-BE49-F238E27FC236}">
                  <a16:creationId xmlns:a16="http://schemas.microsoft.com/office/drawing/2014/main" id="{6C3902EE-7CC9-2E44-A4D5-63170C9EC2A8}"/>
                </a:ext>
              </a:extLst>
            </p:cNvPr>
            <p:cNvSpPr>
              <a:spLocks noChangeArrowheads="1"/>
            </p:cNvSpPr>
            <p:nvPr/>
          </p:nvSpPr>
          <p:spPr bwMode="auto">
            <a:xfrm>
              <a:off x="3741" y="2925"/>
              <a:ext cx="185" cy="18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71" name="Rectangle 239">
              <a:extLst>
                <a:ext uri="{FF2B5EF4-FFF2-40B4-BE49-F238E27FC236}">
                  <a16:creationId xmlns:a16="http://schemas.microsoft.com/office/drawing/2014/main" id="{7FC851CA-4930-9244-8362-CB6A67D7FAC0}"/>
                </a:ext>
              </a:extLst>
            </p:cNvPr>
            <p:cNvSpPr>
              <a:spLocks noChangeArrowheads="1"/>
            </p:cNvSpPr>
            <p:nvPr/>
          </p:nvSpPr>
          <p:spPr bwMode="auto">
            <a:xfrm>
              <a:off x="3556" y="2925"/>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72" name="Rectangle 240">
              <a:extLst>
                <a:ext uri="{FF2B5EF4-FFF2-40B4-BE49-F238E27FC236}">
                  <a16:creationId xmlns:a16="http://schemas.microsoft.com/office/drawing/2014/main" id="{84AFD766-B936-1A41-B205-BAEB3FB5FCB0}"/>
                </a:ext>
              </a:extLst>
            </p:cNvPr>
            <p:cNvSpPr>
              <a:spLocks noChangeArrowheads="1"/>
            </p:cNvSpPr>
            <p:nvPr/>
          </p:nvSpPr>
          <p:spPr bwMode="auto">
            <a:xfrm>
              <a:off x="3001" y="3105"/>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73" name="Rectangle 241">
              <a:extLst>
                <a:ext uri="{FF2B5EF4-FFF2-40B4-BE49-F238E27FC236}">
                  <a16:creationId xmlns:a16="http://schemas.microsoft.com/office/drawing/2014/main" id="{122355CC-AE59-D644-981C-6B1D88287A30}"/>
                </a:ext>
              </a:extLst>
            </p:cNvPr>
            <p:cNvSpPr>
              <a:spLocks noChangeArrowheads="1"/>
            </p:cNvSpPr>
            <p:nvPr/>
          </p:nvSpPr>
          <p:spPr bwMode="auto">
            <a:xfrm>
              <a:off x="3187" y="3105"/>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74" name="Rectangle 242">
              <a:extLst>
                <a:ext uri="{FF2B5EF4-FFF2-40B4-BE49-F238E27FC236}">
                  <a16:creationId xmlns:a16="http://schemas.microsoft.com/office/drawing/2014/main" id="{088C6E16-3667-E944-90BC-4277CF1EAB0B}"/>
                </a:ext>
              </a:extLst>
            </p:cNvPr>
            <p:cNvSpPr>
              <a:spLocks noChangeArrowheads="1"/>
            </p:cNvSpPr>
            <p:nvPr/>
          </p:nvSpPr>
          <p:spPr bwMode="auto">
            <a:xfrm>
              <a:off x="3372" y="3105"/>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75" name="Rectangle 243">
              <a:extLst>
                <a:ext uri="{FF2B5EF4-FFF2-40B4-BE49-F238E27FC236}">
                  <a16:creationId xmlns:a16="http://schemas.microsoft.com/office/drawing/2014/main" id="{E69E6119-1E6F-8C41-A0CB-FC51403DA73F}"/>
                </a:ext>
              </a:extLst>
            </p:cNvPr>
            <p:cNvSpPr>
              <a:spLocks noChangeArrowheads="1"/>
            </p:cNvSpPr>
            <p:nvPr/>
          </p:nvSpPr>
          <p:spPr bwMode="auto">
            <a:xfrm>
              <a:off x="2633" y="3106"/>
              <a:ext cx="184"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76" name="Rectangle 244">
              <a:extLst>
                <a:ext uri="{FF2B5EF4-FFF2-40B4-BE49-F238E27FC236}">
                  <a16:creationId xmlns:a16="http://schemas.microsoft.com/office/drawing/2014/main" id="{1A77F56D-78C7-BC45-B842-D7A612979252}"/>
                </a:ext>
              </a:extLst>
            </p:cNvPr>
            <p:cNvSpPr>
              <a:spLocks noChangeArrowheads="1"/>
            </p:cNvSpPr>
            <p:nvPr/>
          </p:nvSpPr>
          <p:spPr bwMode="auto">
            <a:xfrm>
              <a:off x="2817" y="3105"/>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77" name="Rectangle 245">
              <a:extLst>
                <a:ext uri="{FF2B5EF4-FFF2-40B4-BE49-F238E27FC236}">
                  <a16:creationId xmlns:a16="http://schemas.microsoft.com/office/drawing/2014/main" id="{EE757D39-284A-F744-8279-B1449657E711}"/>
                </a:ext>
              </a:extLst>
            </p:cNvPr>
            <p:cNvSpPr>
              <a:spLocks noChangeArrowheads="1"/>
            </p:cNvSpPr>
            <p:nvPr/>
          </p:nvSpPr>
          <p:spPr bwMode="auto">
            <a:xfrm>
              <a:off x="3741" y="3105"/>
              <a:ext cx="184"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78" name="Rectangle 246">
              <a:extLst>
                <a:ext uri="{FF2B5EF4-FFF2-40B4-BE49-F238E27FC236}">
                  <a16:creationId xmlns:a16="http://schemas.microsoft.com/office/drawing/2014/main" id="{22F84860-E00E-9740-B513-5788CD89407C}"/>
                </a:ext>
              </a:extLst>
            </p:cNvPr>
            <p:cNvSpPr>
              <a:spLocks noChangeArrowheads="1"/>
            </p:cNvSpPr>
            <p:nvPr/>
          </p:nvSpPr>
          <p:spPr bwMode="auto">
            <a:xfrm>
              <a:off x="3556" y="3105"/>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79" name="Rectangle 247">
              <a:extLst>
                <a:ext uri="{FF2B5EF4-FFF2-40B4-BE49-F238E27FC236}">
                  <a16:creationId xmlns:a16="http://schemas.microsoft.com/office/drawing/2014/main" id="{827DFA9A-224B-004C-B289-FF37A30A4B26}"/>
                </a:ext>
              </a:extLst>
            </p:cNvPr>
            <p:cNvSpPr>
              <a:spLocks noChangeArrowheads="1"/>
            </p:cNvSpPr>
            <p:nvPr/>
          </p:nvSpPr>
          <p:spPr bwMode="auto">
            <a:xfrm>
              <a:off x="3001" y="3288"/>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80" name="Rectangle 248">
              <a:extLst>
                <a:ext uri="{FF2B5EF4-FFF2-40B4-BE49-F238E27FC236}">
                  <a16:creationId xmlns:a16="http://schemas.microsoft.com/office/drawing/2014/main" id="{01AB49F0-8F73-794E-8A8E-D9A51FD07B06}"/>
                </a:ext>
              </a:extLst>
            </p:cNvPr>
            <p:cNvSpPr>
              <a:spLocks noChangeArrowheads="1"/>
            </p:cNvSpPr>
            <p:nvPr/>
          </p:nvSpPr>
          <p:spPr bwMode="auto">
            <a:xfrm>
              <a:off x="3186" y="3288"/>
              <a:ext cx="185" cy="180"/>
            </a:xfrm>
            <a:prstGeom prst="rect">
              <a:avLst/>
            </a:prstGeom>
            <a:solidFill>
              <a:srgbClr val="5F5F5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81" name="Rectangle 249">
              <a:extLst>
                <a:ext uri="{FF2B5EF4-FFF2-40B4-BE49-F238E27FC236}">
                  <a16:creationId xmlns:a16="http://schemas.microsoft.com/office/drawing/2014/main" id="{6E81ADE5-1DB0-3C41-B594-F12BB27AB539}"/>
                </a:ext>
              </a:extLst>
            </p:cNvPr>
            <p:cNvSpPr>
              <a:spLocks noChangeArrowheads="1"/>
            </p:cNvSpPr>
            <p:nvPr/>
          </p:nvSpPr>
          <p:spPr bwMode="auto">
            <a:xfrm>
              <a:off x="3372" y="3288"/>
              <a:ext cx="185" cy="180"/>
            </a:xfrm>
            <a:prstGeom prst="rect">
              <a:avLst/>
            </a:prstGeom>
            <a:solidFill>
              <a:srgbClr val="5F5F5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82" name="Rectangle 250">
              <a:extLst>
                <a:ext uri="{FF2B5EF4-FFF2-40B4-BE49-F238E27FC236}">
                  <a16:creationId xmlns:a16="http://schemas.microsoft.com/office/drawing/2014/main" id="{F58B105A-856E-2C4F-B6BA-2F9647ECEFBD}"/>
                </a:ext>
              </a:extLst>
            </p:cNvPr>
            <p:cNvSpPr>
              <a:spLocks noChangeArrowheads="1"/>
            </p:cNvSpPr>
            <p:nvPr/>
          </p:nvSpPr>
          <p:spPr bwMode="auto">
            <a:xfrm>
              <a:off x="2633" y="3288"/>
              <a:ext cx="184" cy="18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83" name="Rectangle 251">
              <a:extLst>
                <a:ext uri="{FF2B5EF4-FFF2-40B4-BE49-F238E27FC236}">
                  <a16:creationId xmlns:a16="http://schemas.microsoft.com/office/drawing/2014/main" id="{E7F6ED70-143A-1745-B526-E2F12DC280F7}"/>
                </a:ext>
              </a:extLst>
            </p:cNvPr>
            <p:cNvSpPr>
              <a:spLocks noChangeArrowheads="1"/>
            </p:cNvSpPr>
            <p:nvPr/>
          </p:nvSpPr>
          <p:spPr bwMode="auto">
            <a:xfrm>
              <a:off x="2817" y="3288"/>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84" name="Rectangle 252">
              <a:extLst>
                <a:ext uri="{FF2B5EF4-FFF2-40B4-BE49-F238E27FC236}">
                  <a16:creationId xmlns:a16="http://schemas.microsoft.com/office/drawing/2014/main" id="{275B007E-046D-3347-9EFA-14ABD319BFFF}"/>
                </a:ext>
              </a:extLst>
            </p:cNvPr>
            <p:cNvSpPr>
              <a:spLocks noChangeArrowheads="1"/>
            </p:cNvSpPr>
            <p:nvPr/>
          </p:nvSpPr>
          <p:spPr bwMode="auto">
            <a:xfrm>
              <a:off x="3741" y="3288"/>
              <a:ext cx="184"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85" name="Rectangle 253">
              <a:extLst>
                <a:ext uri="{FF2B5EF4-FFF2-40B4-BE49-F238E27FC236}">
                  <a16:creationId xmlns:a16="http://schemas.microsoft.com/office/drawing/2014/main" id="{6656BE27-A888-0342-A40B-24A75D6BC887}"/>
                </a:ext>
              </a:extLst>
            </p:cNvPr>
            <p:cNvSpPr>
              <a:spLocks noChangeArrowheads="1"/>
            </p:cNvSpPr>
            <p:nvPr/>
          </p:nvSpPr>
          <p:spPr bwMode="auto">
            <a:xfrm>
              <a:off x="3556" y="3288"/>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86" name="Rectangle 254">
              <a:extLst>
                <a:ext uri="{FF2B5EF4-FFF2-40B4-BE49-F238E27FC236}">
                  <a16:creationId xmlns:a16="http://schemas.microsoft.com/office/drawing/2014/main" id="{DC1ADBC1-63CE-1946-91C6-5C21A1701974}"/>
                </a:ext>
              </a:extLst>
            </p:cNvPr>
            <p:cNvSpPr>
              <a:spLocks noChangeArrowheads="1"/>
            </p:cNvSpPr>
            <p:nvPr/>
          </p:nvSpPr>
          <p:spPr bwMode="auto">
            <a:xfrm>
              <a:off x="3001" y="3468"/>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87" name="Rectangle 255">
              <a:extLst>
                <a:ext uri="{FF2B5EF4-FFF2-40B4-BE49-F238E27FC236}">
                  <a16:creationId xmlns:a16="http://schemas.microsoft.com/office/drawing/2014/main" id="{727AE49C-0BD9-D04A-8EB1-948026AB8D84}"/>
                </a:ext>
              </a:extLst>
            </p:cNvPr>
            <p:cNvSpPr>
              <a:spLocks noChangeArrowheads="1"/>
            </p:cNvSpPr>
            <p:nvPr/>
          </p:nvSpPr>
          <p:spPr bwMode="auto">
            <a:xfrm>
              <a:off x="3187" y="3467"/>
              <a:ext cx="185" cy="181"/>
            </a:xfrm>
            <a:prstGeom prst="rect">
              <a:avLst/>
            </a:prstGeom>
            <a:solidFill>
              <a:srgbClr val="5F5F5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88" name="Rectangle 256">
              <a:extLst>
                <a:ext uri="{FF2B5EF4-FFF2-40B4-BE49-F238E27FC236}">
                  <a16:creationId xmlns:a16="http://schemas.microsoft.com/office/drawing/2014/main" id="{7BDC70EB-0934-3945-8B86-03FD444C453A}"/>
                </a:ext>
              </a:extLst>
            </p:cNvPr>
            <p:cNvSpPr>
              <a:spLocks noChangeArrowheads="1"/>
            </p:cNvSpPr>
            <p:nvPr/>
          </p:nvSpPr>
          <p:spPr bwMode="auto">
            <a:xfrm>
              <a:off x="3372" y="3467"/>
              <a:ext cx="184" cy="181"/>
            </a:xfrm>
            <a:prstGeom prst="rect">
              <a:avLst/>
            </a:prstGeom>
            <a:solidFill>
              <a:srgbClr val="5F5F5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89" name="Rectangle 257">
              <a:extLst>
                <a:ext uri="{FF2B5EF4-FFF2-40B4-BE49-F238E27FC236}">
                  <a16:creationId xmlns:a16="http://schemas.microsoft.com/office/drawing/2014/main" id="{B5BD4023-19EA-DC45-8124-E79B5B269A03}"/>
                </a:ext>
              </a:extLst>
            </p:cNvPr>
            <p:cNvSpPr>
              <a:spLocks noChangeArrowheads="1"/>
            </p:cNvSpPr>
            <p:nvPr/>
          </p:nvSpPr>
          <p:spPr bwMode="auto">
            <a:xfrm>
              <a:off x="2632" y="3469"/>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90" name="Rectangle 258">
              <a:extLst>
                <a:ext uri="{FF2B5EF4-FFF2-40B4-BE49-F238E27FC236}">
                  <a16:creationId xmlns:a16="http://schemas.microsoft.com/office/drawing/2014/main" id="{9A62EE2C-36A0-2C4D-BF48-2EC458CD311C}"/>
                </a:ext>
              </a:extLst>
            </p:cNvPr>
            <p:cNvSpPr>
              <a:spLocks noChangeArrowheads="1"/>
            </p:cNvSpPr>
            <p:nvPr/>
          </p:nvSpPr>
          <p:spPr bwMode="auto">
            <a:xfrm>
              <a:off x="2816" y="3468"/>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91" name="Rectangle 259">
              <a:extLst>
                <a:ext uri="{FF2B5EF4-FFF2-40B4-BE49-F238E27FC236}">
                  <a16:creationId xmlns:a16="http://schemas.microsoft.com/office/drawing/2014/main" id="{09E307CD-5E48-B346-B444-8762EF78CA2B}"/>
                </a:ext>
              </a:extLst>
            </p:cNvPr>
            <p:cNvSpPr>
              <a:spLocks noChangeArrowheads="1"/>
            </p:cNvSpPr>
            <p:nvPr/>
          </p:nvSpPr>
          <p:spPr bwMode="auto">
            <a:xfrm>
              <a:off x="3740" y="3468"/>
              <a:ext cx="185" cy="18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09892" name="Rectangle 260">
              <a:extLst>
                <a:ext uri="{FF2B5EF4-FFF2-40B4-BE49-F238E27FC236}">
                  <a16:creationId xmlns:a16="http://schemas.microsoft.com/office/drawing/2014/main" id="{0931AD22-74B4-D44E-B69A-0624E344709A}"/>
                </a:ext>
              </a:extLst>
            </p:cNvPr>
            <p:cNvSpPr>
              <a:spLocks noChangeArrowheads="1"/>
            </p:cNvSpPr>
            <p:nvPr/>
          </p:nvSpPr>
          <p:spPr bwMode="auto">
            <a:xfrm>
              <a:off x="3555" y="3467"/>
              <a:ext cx="185" cy="18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grpSp>
      <p:sp>
        <p:nvSpPr>
          <p:cNvPr id="709893" name="Text Box 261">
            <a:extLst>
              <a:ext uri="{FF2B5EF4-FFF2-40B4-BE49-F238E27FC236}">
                <a16:creationId xmlns:a16="http://schemas.microsoft.com/office/drawing/2014/main" id="{947438D4-23CB-5F45-B406-E0DF70C72D45}"/>
              </a:ext>
            </a:extLst>
          </p:cNvPr>
          <p:cNvSpPr txBox="1">
            <a:spLocks noChangeArrowheads="1"/>
          </p:cNvSpPr>
          <p:nvPr/>
        </p:nvSpPr>
        <p:spPr bwMode="auto">
          <a:xfrm>
            <a:off x="2344739" y="1166813"/>
            <a:ext cx="7358873" cy="8284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pPr>
              <a:spcBef>
                <a:spcPct val="0"/>
              </a:spcBef>
            </a:pPr>
            <a:r>
              <a:rPr lang="en-US" altLang="en-US" sz="2400"/>
              <a:t>Reward function is piecewise constant over small regions.</a:t>
            </a:r>
          </a:p>
          <a:p>
            <a:pPr>
              <a:spcBef>
                <a:spcPct val="0"/>
              </a:spcBef>
            </a:pPr>
            <a:r>
              <a:rPr lang="en-US" altLang="en-US" sz="2400"/>
              <a:t>Features </a:t>
            </a:r>
            <a:r>
              <a:rPr lang="en-US" altLang="en-US" sz="2400" i="1">
                <a:sym typeface="Symbol" pitchFamily="2" charset="2"/>
              </a:rPr>
              <a:t></a:t>
            </a:r>
            <a:r>
              <a:rPr lang="en-US" altLang="en-US" sz="2400">
                <a:sym typeface="Symbol" pitchFamily="2" charset="2"/>
              </a:rPr>
              <a:t> for IRL are these small regions.</a:t>
            </a:r>
            <a:endParaRPr lang="en-US" altLang="en-US" sz="2400"/>
          </a:p>
        </p:txBody>
      </p:sp>
      <p:sp>
        <p:nvSpPr>
          <p:cNvPr id="709894" name="Text Box 262">
            <a:extLst>
              <a:ext uri="{FF2B5EF4-FFF2-40B4-BE49-F238E27FC236}">
                <a16:creationId xmlns:a16="http://schemas.microsoft.com/office/drawing/2014/main" id="{F33EFB4F-5D38-E645-8AB7-37ECEE4BB812}"/>
              </a:ext>
            </a:extLst>
          </p:cNvPr>
          <p:cNvSpPr txBox="1">
            <a:spLocks noChangeArrowheads="1"/>
          </p:cNvSpPr>
          <p:nvPr/>
        </p:nvSpPr>
        <p:spPr bwMode="auto">
          <a:xfrm>
            <a:off x="2486025" y="5218113"/>
            <a:ext cx="3594188" cy="8284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pPr>
              <a:spcBef>
                <a:spcPct val="0"/>
              </a:spcBef>
            </a:pPr>
            <a:r>
              <a:rPr lang="en-US" altLang="en-US" sz="2400"/>
              <a:t>128x128 grid, </a:t>
            </a:r>
          </a:p>
          <a:p>
            <a:pPr>
              <a:spcBef>
                <a:spcPct val="0"/>
              </a:spcBef>
            </a:pPr>
            <a:r>
              <a:rPr lang="en-US" altLang="en-US" sz="2400"/>
              <a:t>small regions of size 16x16.</a:t>
            </a:r>
          </a:p>
        </p:txBody>
      </p:sp>
      <p:sp>
        <p:nvSpPr>
          <p:cNvPr id="709895" name="Text Box 263">
            <a:extLst>
              <a:ext uri="{FF2B5EF4-FFF2-40B4-BE49-F238E27FC236}">
                <a16:creationId xmlns:a16="http://schemas.microsoft.com/office/drawing/2014/main" id="{AB70CD1C-7150-CA4D-BF12-E82817D2F45F}"/>
              </a:ext>
            </a:extLst>
          </p:cNvPr>
          <p:cNvSpPr txBox="1">
            <a:spLocks noChangeArrowheads="1"/>
          </p:cNvSpPr>
          <p:nvPr/>
        </p:nvSpPr>
        <p:spPr bwMode="auto">
          <a:xfrm>
            <a:off x="1664373" y="6964363"/>
            <a:ext cx="182806" cy="4591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pPr algn="ctr">
              <a:spcBef>
                <a:spcPct val="0"/>
              </a:spcBef>
            </a:pPr>
            <a:endParaRPr lang="en-US" altLang="en-US" sz="2400">
              <a:solidFill>
                <a:srgbClr val="1F4300"/>
              </a:solidFill>
              <a:latin typeface="Times" pitchFamily="2"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24916-2891-384C-8EA2-66A3D63C30E5}"/>
              </a:ext>
            </a:extLst>
          </p:cNvPr>
          <p:cNvSpPr>
            <a:spLocks noGrp="1"/>
          </p:cNvSpPr>
          <p:nvPr>
            <p:ph type="title"/>
          </p:nvPr>
        </p:nvSpPr>
        <p:spPr/>
        <p:txBody>
          <a:bodyPr/>
          <a:lstStyle/>
          <a:p>
            <a:r>
              <a:rPr lang="en-US" b="1" dirty="0"/>
              <a:t>Dynamic Navigation</a:t>
            </a:r>
            <a:endParaRPr lang="en-US" dirty="0"/>
          </a:p>
        </p:txBody>
      </p:sp>
      <p:sp>
        <p:nvSpPr>
          <p:cNvPr id="3" name="Content Placeholder 2">
            <a:extLst>
              <a:ext uri="{FF2B5EF4-FFF2-40B4-BE49-F238E27FC236}">
                <a16:creationId xmlns:a16="http://schemas.microsoft.com/office/drawing/2014/main" id="{FC9D4C5D-DCC2-1147-B5D8-AF52C14EF3C1}"/>
              </a:ext>
            </a:extLst>
          </p:cNvPr>
          <p:cNvSpPr>
            <a:spLocks noGrp="1"/>
          </p:cNvSpPr>
          <p:nvPr>
            <p:ph idx="1"/>
          </p:nvPr>
        </p:nvSpPr>
        <p:spPr>
          <a:xfrm>
            <a:off x="361059" y="2078896"/>
            <a:ext cx="11390674" cy="1646437"/>
          </a:xfrm>
        </p:spPr>
        <p:txBody>
          <a:bodyPr>
            <a:normAutofit/>
          </a:bodyPr>
          <a:lstStyle/>
          <a:p>
            <a:pPr algn="just"/>
            <a:r>
              <a:rPr lang="en-US" sz="2200" dirty="0"/>
              <a:t>The improved navigation offered by IoT is useful to human drivers, too. Many people rely on GPS navigation, and IoT devices in vehicles could make these systems more helpful. Cross-car communication would allow navigation systems to account for real-time changes, like blockages or traffic jams.</a:t>
            </a:r>
          </a:p>
        </p:txBody>
      </p:sp>
      <p:sp>
        <p:nvSpPr>
          <p:cNvPr id="4" name="Content Placeholder 2">
            <a:extLst>
              <a:ext uri="{FF2B5EF4-FFF2-40B4-BE49-F238E27FC236}">
                <a16:creationId xmlns:a16="http://schemas.microsoft.com/office/drawing/2014/main" id="{AAAD1FDE-546E-FA45-9FD2-51810871DCE0}"/>
              </a:ext>
            </a:extLst>
          </p:cNvPr>
          <p:cNvSpPr txBox="1">
            <a:spLocks/>
          </p:cNvSpPr>
          <p:nvPr/>
        </p:nvSpPr>
        <p:spPr>
          <a:xfrm>
            <a:off x="361059" y="3941563"/>
            <a:ext cx="2754674" cy="78283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en-US" sz="2200" dirty="0"/>
              <a:t>Why not GPS?</a:t>
            </a:r>
          </a:p>
        </p:txBody>
      </p:sp>
      <p:sp>
        <p:nvSpPr>
          <p:cNvPr id="5" name="Content Placeholder 2">
            <a:extLst>
              <a:ext uri="{FF2B5EF4-FFF2-40B4-BE49-F238E27FC236}">
                <a16:creationId xmlns:a16="http://schemas.microsoft.com/office/drawing/2014/main" id="{8C9B1902-1CB8-184A-8F3D-D347B23D0E0D}"/>
              </a:ext>
            </a:extLst>
          </p:cNvPr>
          <p:cNvSpPr txBox="1">
            <a:spLocks/>
          </p:cNvSpPr>
          <p:nvPr/>
        </p:nvSpPr>
        <p:spPr>
          <a:xfrm>
            <a:off x="3696925" y="3941563"/>
            <a:ext cx="4854408" cy="78283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en-US" sz="2200" dirty="0"/>
              <a:t>Slow to adapt to traffic changes</a:t>
            </a:r>
          </a:p>
        </p:txBody>
      </p:sp>
      <p:sp>
        <p:nvSpPr>
          <p:cNvPr id="6" name="Content Placeholder 2">
            <a:extLst>
              <a:ext uri="{FF2B5EF4-FFF2-40B4-BE49-F238E27FC236}">
                <a16:creationId xmlns:a16="http://schemas.microsoft.com/office/drawing/2014/main" id="{94B1F6B8-DB28-CA48-82B8-21D0DCC300E3}"/>
              </a:ext>
            </a:extLst>
          </p:cNvPr>
          <p:cNvSpPr txBox="1">
            <a:spLocks/>
          </p:cNvSpPr>
          <p:nvPr/>
        </p:nvSpPr>
        <p:spPr>
          <a:xfrm>
            <a:off x="3696925" y="4724401"/>
            <a:ext cx="5379344" cy="78283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en-US" sz="2200" dirty="0"/>
              <a:t>IoT navigation offers </a:t>
            </a:r>
            <a:r>
              <a:rPr lang="en-US" sz="2200" b="1" u="sng" dirty="0">
                <a:highlight>
                  <a:srgbClr val="FFFF00"/>
                </a:highlight>
              </a:rPr>
              <a:t>real-time feedback</a:t>
            </a:r>
            <a:r>
              <a:rPr lang="en-US" sz="2200" dirty="0"/>
              <a:t>.</a:t>
            </a:r>
          </a:p>
        </p:txBody>
      </p:sp>
      <p:sp>
        <p:nvSpPr>
          <p:cNvPr id="8" name="TextBox 7">
            <a:extLst>
              <a:ext uri="{FF2B5EF4-FFF2-40B4-BE49-F238E27FC236}">
                <a16:creationId xmlns:a16="http://schemas.microsoft.com/office/drawing/2014/main" id="{D33F1576-E579-2046-8816-E72B27ED21C7}"/>
              </a:ext>
            </a:extLst>
          </p:cNvPr>
          <p:cNvSpPr txBox="1"/>
          <p:nvPr/>
        </p:nvSpPr>
        <p:spPr>
          <a:xfrm>
            <a:off x="606592" y="5920745"/>
            <a:ext cx="6180666" cy="369332"/>
          </a:xfrm>
          <a:prstGeom prst="rect">
            <a:avLst/>
          </a:prstGeom>
          <a:noFill/>
        </p:spPr>
        <p:txBody>
          <a:bodyPr wrap="square">
            <a:spAutoFit/>
          </a:bodyPr>
          <a:lstStyle/>
          <a:p>
            <a:r>
              <a:rPr lang="en-US" dirty="0"/>
              <a:t>Dynamic navigation (</a:t>
            </a:r>
            <a:r>
              <a:rPr lang="en-US" dirty="0">
                <a:hlinkClick r:id="rId2"/>
              </a:rPr>
              <a:t>link</a:t>
            </a:r>
            <a:r>
              <a:rPr lang="en-US" dirty="0"/>
              <a:t> 3:06 – 3:29 )</a:t>
            </a:r>
          </a:p>
        </p:txBody>
      </p:sp>
    </p:spTree>
    <p:extLst>
      <p:ext uri="{BB962C8B-B14F-4D97-AF65-F5344CB8AC3E}">
        <p14:creationId xmlns:p14="http://schemas.microsoft.com/office/powerpoint/2010/main" val="197343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04C7CAF-35AF-DE4C-83B2-BA9D8F7C7CF2}"/>
              </a:ext>
            </a:extLst>
          </p:cNvPr>
          <p:cNvSpPr>
            <a:spLocks noGrp="1"/>
          </p:cNvSpPr>
          <p:nvPr>
            <p:ph type="ftr" sz="quarter" idx="10"/>
          </p:nvPr>
        </p:nvSpPr>
        <p:spPr/>
        <p:txBody>
          <a:bodyPr/>
          <a:lstStyle/>
          <a:p>
            <a:r>
              <a:rPr lang="en-US" altLang="en-US"/>
              <a:t>Pieter Abbeel and Andrew Y. Ng</a:t>
            </a:r>
          </a:p>
        </p:txBody>
      </p:sp>
      <p:pic>
        <p:nvPicPr>
          <p:cNvPr id="711682" name="Picture 2">
            <a:extLst>
              <a:ext uri="{FF2B5EF4-FFF2-40B4-BE49-F238E27FC236}">
                <a16:creationId xmlns:a16="http://schemas.microsoft.com/office/drawing/2014/main" id="{D75FC4B2-06C9-DE47-9AB2-E2313BB26544}"/>
              </a:ext>
            </a:extLst>
          </p:cNvPr>
          <p:cNvPicPr>
            <a:picLocks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151188" y="1073151"/>
            <a:ext cx="5988050" cy="50276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1683" name="Rectangle 3">
            <a:extLst>
              <a:ext uri="{FF2B5EF4-FFF2-40B4-BE49-F238E27FC236}">
                <a16:creationId xmlns:a16="http://schemas.microsoft.com/office/drawing/2014/main" id="{AD145032-C6F8-F449-9B22-74D8D18BC033}"/>
              </a:ext>
            </a:extLst>
          </p:cNvPr>
          <p:cNvSpPr>
            <a:spLocks noGrp="1" noChangeArrowheads="1"/>
          </p:cNvSpPr>
          <p:nvPr>
            <p:ph type="title"/>
          </p:nvPr>
        </p:nvSpPr>
        <p:spPr/>
        <p:txBody>
          <a:bodyPr/>
          <a:lstStyle/>
          <a:p>
            <a:r>
              <a:rPr lang="en-US" altLang="en-US"/>
              <a:t>Gridworld Experiments</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13D80C5-99B4-734A-BD36-CF4A62E6588F}"/>
              </a:ext>
            </a:extLst>
          </p:cNvPr>
          <p:cNvSpPr>
            <a:spLocks noGrp="1"/>
          </p:cNvSpPr>
          <p:nvPr>
            <p:ph type="ftr" sz="quarter" idx="10"/>
          </p:nvPr>
        </p:nvSpPr>
        <p:spPr/>
        <p:txBody>
          <a:bodyPr/>
          <a:lstStyle/>
          <a:p>
            <a:r>
              <a:rPr lang="en-US" altLang="en-US"/>
              <a:t>Pieter Abbeel and Andrew Y. Ng</a:t>
            </a:r>
          </a:p>
        </p:txBody>
      </p:sp>
      <p:pic>
        <p:nvPicPr>
          <p:cNvPr id="713730" name="Picture 2">
            <a:extLst>
              <a:ext uri="{FF2B5EF4-FFF2-40B4-BE49-F238E27FC236}">
                <a16:creationId xmlns:a16="http://schemas.microsoft.com/office/drawing/2014/main" id="{462FFBD0-9A8C-7042-A0FA-8FEE75B457B2}"/>
              </a:ext>
            </a:extLst>
          </p:cNvPr>
          <p:cNvPicPr>
            <a:picLocks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151188" y="1073151"/>
            <a:ext cx="5988050" cy="50276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3731" name="Rectangle 3">
            <a:extLst>
              <a:ext uri="{FF2B5EF4-FFF2-40B4-BE49-F238E27FC236}">
                <a16:creationId xmlns:a16="http://schemas.microsoft.com/office/drawing/2014/main" id="{15429EB2-FDA7-CA43-838C-AC8260385762}"/>
              </a:ext>
            </a:extLst>
          </p:cNvPr>
          <p:cNvSpPr>
            <a:spLocks noGrp="1" noChangeArrowheads="1"/>
          </p:cNvSpPr>
          <p:nvPr>
            <p:ph type="title"/>
          </p:nvPr>
        </p:nvSpPr>
        <p:spPr/>
        <p:txBody>
          <a:bodyPr/>
          <a:lstStyle/>
          <a:p>
            <a:r>
              <a:rPr lang="en-US" altLang="en-US"/>
              <a:t>Gridworld Experiments</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6730457-0A97-A84F-ADFF-E880651027A5}"/>
              </a:ext>
            </a:extLst>
          </p:cNvPr>
          <p:cNvSpPr>
            <a:spLocks noGrp="1"/>
          </p:cNvSpPr>
          <p:nvPr>
            <p:ph type="ftr" sz="quarter" idx="10"/>
          </p:nvPr>
        </p:nvSpPr>
        <p:spPr/>
        <p:txBody>
          <a:bodyPr/>
          <a:lstStyle/>
          <a:p>
            <a:r>
              <a:rPr lang="en-US" altLang="en-US"/>
              <a:t>Pieter Abbeel and Andrew Y. Ng</a:t>
            </a:r>
          </a:p>
        </p:txBody>
      </p:sp>
      <p:sp>
        <p:nvSpPr>
          <p:cNvPr id="715778" name="Rectangle 2">
            <a:extLst>
              <a:ext uri="{FF2B5EF4-FFF2-40B4-BE49-F238E27FC236}">
                <a16:creationId xmlns:a16="http://schemas.microsoft.com/office/drawing/2014/main" id="{5865A2A6-CB56-0F4F-9E03-6B6F7A4FC1C1}"/>
              </a:ext>
            </a:extLst>
          </p:cNvPr>
          <p:cNvSpPr>
            <a:spLocks noGrp="1" noChangeArrowheads="1"/>
          </p:cNvSpPr>
          <p:nvPr>
            <p:ph type="title"/>
          </p:nvPr>
        </p:nvSpPr>
        <p:spPr/>
        <p:txBody>
          <a:bodyPr/>
          <a:lstStyle/>
          <a:p>
            <a:r>
              <a:rPr lang="en-US" altLang="en-US"/>
              <a:t>Gridworld Experiments</a:t>
            </a:r>
          </a:p>
        </p:txBody>
      </p:sp>
      <p:pic>
        <p:nvPicPr>
          <p:cNvPr id="715779" name="Picture 3">
            <a:extLst>
              <a:ext uri="{FF2B5EF4-FFF2-40B4-BE49-F238E27FC236}">
                <a16:creationId xmlns:a16="http://schemas.microsoft.com/office/drawing/2014/main" id="{1F0201C7-CD08-D74A-AD3C-3904F86660F2}"/>
              </a:ext>
            </a:extLst>
          </p:cNvPr>
          <p:cNvPicPr>
            <a:picLocks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246439" y="1073151"/>
            <a:ext cx="5799137" cy="50276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5895AD04-0BF2-1A4A-ACA8-24C8F2143CFC}"/>
              </a:ext>
            </a:extLst>
          </p:cNvPr>
          <p:cNvSpPr>
            <a:spLocks noGrp="1"/>
          </p:cNvSpPr>
          <p:nvPr>
            <p:ph type="ftr" sz="quarter" idx="10"/>
          </p:nvPr>
        </p:nvSpPr>
        <p:spPr/>
        <p:txBody>
          <a:bodyPr/>
          <a:lstStyle/>
          <a:p>
            <a:r>
              <a:rPr lang="en-US" altLang="en-US"/>
              <a:t>Pieter Abbeel and Andrew Y. Ng</a:t>
            </a:r>
          </a:p>
        </p:txBody>
      </p:sp>
      <p:sp>
        <p:nvSpPr>
          <p:cNvPr id="719874" name="Rectangle 2">
            <a:extLst>
              <a:ext uri="{FF2B5EF4-FFF2-40B4-BE49-F238E27FC236}">
                <a16:creationId xmlns:a16="http://schemas.microsoft.com/office/drawing/2014/main" id="{FAB6877E-6F54-D143-88ED-94DA6C8BA393}"/>
              </a:ext>
            </a:extLst>
          </p:cNvPr>
          <p:cNvSpPr>
            <a:spLocks noGrp="1" noChangeArrowheads="1"/>
          </p:cNvSpPr>
          <p:nvPr>
            <p:ph type="title"/>
          </p:nvPr>
        </p:nvSpPr>
        <p:spPr/>
        <p:txBody>
          <a:bodyPr/>
          <a:lstStyle/>
          <a:p>
            <a:r>
              <a:rPr lang="en-US" altLang="en-US"/>
              <a:t>Case study: Highway driving</a:t>
            </a:r>
          </a:p>
        </p:txBody>
      </p:sp>
      <p:pic>
        <p:nvPicPr>
          <p:cNvPr id="719875" name="expert1.avi">
            <a:hlinkClick r:id="" action="ppaction://media"/>
            <a:extLst>
              <a:ext uri="{FF2B5EF4-FFF2-40B4-BE49-F238E27FC236}">
                <a16:creationId xmlns:a16="http://schemas.microsoft.com/office/drawing/2014/main" id="{1F6F68F2-8D23-114A-84F7-7BB372E51594}"/>
              </a:ext>
            </a:extLst>
          </p:cNvPr>
          <p:cNvPicPr>
            <a:picLocks noRot="1" noChangeAspect="1" noChangeArrowheads="1"/>
          </p:cNvPicPr>
          <p:nvPr>
            <p:ph sz="half" idx="1"/>
            <a:videoFile r:link="rId2"/>
            <p:extLst>
              <p:ext uri="{DAA4B4D4-6D71-4841-9C94-3DE7FCFB9230}">
                <p14:media xmlns:p14="http://schemas.microsoft.com/office/powerpoint/2010/main" r:link="rId1"/>
              </p:ext>
            </p:extLst>
          </p:nvPr>
        </p:nvPicPr>
        <p:blipFill>
          <a:blip r:embed="rId7">
            <a:extLst>
              <a:ext uri="{28A0092B-C50C-407E-A947-70E740481C1C}">
                <a14:useLocalDpi xmlns:a14="http://schemas.microsoft.com/office/drawing/2010/main" val="0"/>
              </a:ext>
            </a:extLst>
          </a:blip>
          <a:srcRect/>
          <a:stretch>
            <a:fillRect/>
          </a:stretch>
        </p:blipFill>
        <p:spPr>
          <a:xfrm>
            <a:off x="2711450" y="1376363"/>
            <a:ext cx="3106738" cy="3979862"/>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9876" name="Rectangle 4">
            <a:extLst>
              <a:ext uri="{FF2B5EF4-FFF2-40B4-BE49-F238E27FC236}">
                <a16:creationId xmlns:a16="http://schemas.microsoft.com/office/drawing/2014/main" id="{DB4E8B47-9B70-A24E-9055-266ADA9484B8}"/>
              </a:ext>
            </a:extLst>
          </p:cNvPr>
          <p:cNvSpPr>
            <a:spLocks noChangeArrowheads="1"/>
          </p:cNvSpPr>
          <p:nvPr/>
        </p:nvSpPr>
        <p:spPr bwMode="auto">
          <a:xfrm>
            <a:off x="2897188" y="5487989"/>
            <a:ext cx="641826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20000"/>
              </a:spcBef>
            </a:pPr>
            <a:r>
              <a:rPr lang="en-US" altLang="en-US" sz="2400"/>
              <a:t>The only input to the learning algorithm was the driving demonstration (left panel).  No reward function was provided.</a:t>
            </a:r>
          </a:p>
        </p:txBody>
      </p:sp>
      <p:sp>
        <p:nvSpPr>
          <p:cNvPr id="719877" name="Text Box 5">
            <a:extLst>
              <a:ext uri="{FF2B5EF4-FFF2-40B4-BE49-F238E27FC236}">
                <a16:creationId xmlns:a16="http://schemas.microsoft.com/office/drawing/2014/main" id="{56EC7AF5-A141-FD41-8E3E-72EB225476C5}"/>
              </a:ext>
            </a:extLst>
          </p:cNvPr>
          <p:cNvSpPr txBox="1">
            <a:spLocks noChangeArrowheads="1"/>
          </p:cNvSpPr>
          <p:nvPr/>
        </p:nvSpPr>
        <p:spPr bwMode="auto">
          <a:xfrm>
            <a:off x="2581276" y="1031875"/>
            <a:ext cx="31710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0"/>
              </a:spcBef>
            </a:pPr>
            <a:r>
              <a:rPr lang="en-US" altLang="en-US" sz="2000"/>
              <a:t>Input: Driving demonstration</a:t>
            </a:r>
          </a:p>
        </p:txBody>
      </p:sp>
      <p:sp>
        <p:nvSpPr>
          <p:cNvPr id="719878" name="Text Box 6">
            <a:extLst>
              <a:ext uri="{FF2B5EF4-FFF2-40B4-BE49-F238E27FC236}">
                <a16:creationId xmlns:a16="http://schemas.microsoft.com/office/drawing/2014/main" id="{5F9F1554-01C5-B249-8BEA-78ACC471CAEB}"/>
              </a:ext>
            </a:extLst>
          </p:cNvPr>
          <p:cNvSpPr txBox="1">
            <a:spLocks noChangeArrowheads="1"/>
          </p:cNvSpPr>
          <p:nvPr/>
        </p:nvSpPr>
        <p:spPr bwMode="auto">
          <a:xfrm>
            <a:off x="6265864" y="1020763"/>
            <a:ext cx="285424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0"/>
              </a:spcBef>
            </a:pPr>
            <a:r>
              <a:rPr lang="en-US" altLang="en-US" sz="2000"/>
              <a:t>Output: Learned behavior</a:t>
            </a:r>
          </a:p>
        </p:txBody>
      </p:sp>
      <p:pic>
        <p:nvPicPr>
          <p:cNvPr id="719879" name="learnedcontroller1.avi">
            <a:hlinkClick r:id="" action="ppaction://media"/>
            <a:extLst>
              <a:ext uri="{FF2B5EF4-FFF2-40B4-BE49-F238E27FC236}">
                <a16:creationId xmlns:a16="http://schemas.microsoft.com/office/drawing/2014/main" id="{BF66B2CA-36DD-324B-9708-3B9298A15020}"/>
              </a:ext>
            </a:extLst>
          </p:cNvPr>
          <p:cNvPicPr>
            <a:picLocks noRot="1" noChangeAspect="1" noChangeArrowheads="1"/>
          </p:cNvPicPr>
          <p:nvPr>
            <p:ph sz="half" idx="2"/>
            <a:videoFile r:link="rId4"/>
            <p:extLst>
              <p:ext uri="{DAA4B4D4-6D71-4841-9C94-3DE7FCFB9230}">
                <p14:media xmlns:p14="http://schemas.microsoft.com/office/powerpoint/2010/main" r:link="rId3"/>
              </p:ext>
            </p:extLst>
          </p:nvPr>
        </p:nvPicPr>
        <p:blipFill>
          <a:blip r:embed="rId8">
            <a:extLst>
              <a:ext uri="{28A0092B-C50C-407E-A947-70E740481C1C}">
                <a14:useLocalDpi xmlns:a14="http://schemas.microsoft.com/office/drawing/2010/main" val="0"/>
              </a:ext>
            </a:extLst>
          </a:blip>
          <a:srcRect/>
          <a:stretch>
            <a:fillRect/>
          </a:stretch>
        </p:blipFill>
        <p:spPr>
          <a:xfrm>
            <a:off x="6383339" y="1365250"/>
            <a:ext cx="3106737" cy="3981450"/>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19875"/>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719875"/>
                                        </p:tgtEl>
                                      </p:cBhvr>
                                    </p:cmd>
                                  </p:childTnLst>
                                </p:cTn>
                              </p:par>
                            </p:childTnLst>
                          </p:cTn>
                        </p:par>
                      </p:childTnLst>
                    </p:cTn>
                  </p:par>
                </p:childTnLst>
              </p:cTn>
              <p:nextCondLst>
                <p:cond evt="onClick" delay="0">
                  <p:tgtEl>
                    <p:spTgt spid="719875"/>
                  </p:tgtEl>
                </p:cond>
              </p:nextCondLst>
            </p:seq>
            <p:video>
              <p:cMediaNode vol="80000">
                <p:cTn id="7" fill="hold" display="0">
                  <p:stCondLst>
                    <p:cond delay="indefinite"/>
                  </p:stCondLst>
                </p:cTn>
                <p:tgtEl>
                  <p:spTgt spid="719875"/>
                </p:tgtEl>
              </p:cMediaNode>
            </p:video>
            <p:seq concurrent="1" nextAc="seek">
              <p:cTn id="8" restart="whenNotActive" fill="hold" evtFilter="cancelBubble" nodeType="interactiveSeq">
                <p:stCondLst>
                  <p:cond evt="onClick" delay="0">
                    <p:tgtEl>
                      <p:spTgt spid="719879"/>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719879"/>
                                        </p:tgtEl>
                                      </p:cBhvr>
                                    </p:cmd>
                                  </p:childTnLst>
                                </p:cTn>
                              </p:par>
                            </p:childTnLst>
                          </p:cTn>
                        </p:par>
                      </p:childTnLst>
                    </p:cTn>
                  </p:par>
                </p:childTnLst>
              </p:cTn>
              <p:nextCondLst>
                <p:cond evt="onClick" delay="0">
                  <p:tgtEl>
                    <p:spTgt spid="719879"/>
                  </p:tgtEl>
                </p:cond>
              </p:nextCondLst>
            </p:seq>
            <p:video>
              <p:cMediaNode vol="80000">
                <p:cTn id="13" fill="hold" display="0">
                  <p:stCondLst>
                    <p:cond delay="indefinite"/>
                  </p:stCondLst>
                </p:cTn>
                <p:tgtEl>
                  <p:spTgt spid="719879"/>
                </p:tgtEl>
              </p:cMediaNode>
            </p:video>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14477E7A-3CF2-674A-97A8-2016E7C93091}"/>
              </a:ext>
            </a:extLst>
          </p:cNvPr>
          <p:cNvSpPr>
            <a:spLocks noGrp="1"/>
          </p:cNvSpPr>
          <p:nvPr>
            <p:ph type="ftr" sz="quarter" idx="10"/>
          </p:nvPr>
        </p:nvSpPr>
        <p:spPr/>
        <p:txBody>
          <a:bodyPr/>
          <a:lstStyle/>
          <a:p>
            <a:r>
              <a:rPr lang="en-US" altLang="en-US"/>
              <a:t>Pieter Abbeel and Andrew Y. Ng</a:t>
            </a:r>
          </a:p>
        </p:txBody>
      </p:sp>
      <p:sp>
        <p:nvSpPr>
          <p:cNvPr id="721922" name="Rectangle 2">
            <a:extLst>
              <a:ext uri="{FF2B5EF4-FFF2-40B4-BE49-F238E27FC236}">
                <a16:creationId xmlns:a16="http://schemas.microsoft.com/office/drawing/2014/main" id="{74543AB5-204B-4D4F-A88A-6DB48B968DDE}"/>
              </a:ext>
            </a:extLst>
          </p:cNvPr>
          <p:cNvSpPr>
            <a:spLocks noGrp="1" noChangeArrowheads="1"/>
          </p:cNvSpPr>
          <p:nvPr>
            <p:ph type="title"/>
          </p:nvPr>
        </p:nvSpPr>
        <p:spPr/>
        <p:txBody>
          <a:bodyPr/>
          <a:lstStyle/>
          <a:p>
            <a:r>
              <a:rPr lang="en-US" altLang="en-US"/>
              <a:t>More driving examples</a:t>
            </a:r>
          </a:p>
        </p:txBody>
      </p:sp>
      <p:pic>
        <p:nvPicPr>
          <p:cNvPr id="721923" name="joined2.avi">
            <a:hlinkClick r:id="" action="ppaction://media"/>
            <a:extLst>
              <a:ext uri="{FF2B5EF4-FFF2-40B4-BE49-F238E27FC236}">
                <a16:creationId xmlns:a16="http://schemas.microsoft.com/office/drawing/2014/main" id="{EEC0CA1B-A083-814B-A6CF-DCA9FDF012AD}"/>
              </a:ext>
            </a:extLst>
          </p:cNvPr>
          <p:cNvPicPr>
            <a:picLocks noRot="1" noChangeAspect="1" noChangeArrowheads="1"/>
          </p:cNvPicPr>
          <p:nvPr>
            <p:ph sz="half" idx="1"/>
            <a:videoFile r:link="rId2"/>
            <p:extLst>
              <p:ext uri="{DAA4B4D4-6D71-4841-9C94-3DE7FCFB9230}">
                <p14:media xmlns:p14="http://schemas.microsoft.com/office/powerpoint/2010/main" r:link="rId1"/>
              </p:ext>
            </p:extLst>
          </p:nvPr>
        </p:nvPicPr>
        <p:blipFill>
          <a:blip r:embed="rId7">
            <a:extLst>
              <a:ext uri="{28A0092B-C50C-407E-A947-70E740481C1C}">
                <a14:useLocalDpi xmlns:a14="http://schemas.microsoft.com/office/drawing/2010/main" val="0"/>
              </a:ext>
            </a:extLst>
          </a:blip>
          <a:srcRect/>
          <a:stretch>
            <a:fillRect/>
          </a:stretch>
        </p:blipFill>
        <p:spPr>
          <a:xfrm>
            <a:off x="2913063" y="1266825"/>
            <a:ext cx="3048000" cy="3771900"/>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21924" name="Rectangle 4">
            <a:extLst>
              <a:ext uri="{FF2B5EF4-FFF2-40B4-BE49-F238E27FC236}">
                <a16:creationId xmlns:a16="http://schemas.microsoft.com/office/drawing/2014/main" id="{7006EED1-CC25-7041-8AC0-6A1DCC1B8AD3}"/>
              </a:ext>
            </a:extLst>
          </p:cNvPr>
          <p:cNvSpPr>
            <a:spLocks noChangeArrowheads="1"/>
          </p:cNvSpPr>
          <p:nvPr/>
        </p:nvSpPr>
        <p:spPr bwMode="auto">
          <a:xfrm>
            <a:off x="2687639" y="5070476"/>
            <a:ext cx="747077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20000"/>
              </a:spcBef>
            </a:pPr>
            <a:r>
              <a:rPr lang="en-US" altLang="en-US" sz="2400"/>
              <a:t>In each video, the left sub-panel shows a demonstration of a different driving “style”, and the right sub-panel shows the behavior learned from watching the demonstration.</a:t>
            </a:r>
            <a:r>
              <a:rPr lang="en-US" altLang="en-US" sz="2400">
                <a:latin typeface="Arial" panose="020B0604020202020204" pitchFamily="34" charset="0"/>
              </a:rPr>
              <a:t> </a:t>
            </a:r>
          </a:p>
        </p:txBody>
      </p:sp>
      <p:pic>
        <p:nvPicPr>
          <p:cNvPr id="721925" name="joined3.avi">
            <a:hlinkClick r:id="" action="ppaction://media"/>
            <a:extLst>
              <a:ext uri="{FF2B5EF4-FFF2-40B4-BE49-F238E27FC236}">
                <a16:creationId xmlns:a16="http://schemas.microsoft.com/office/drawing/2014/main" id="{2B9F9CBA-212E-8441-BEF6-8C6778D05BE0}"/>
              </a:ext>
            </a:extLst>
          </p:cNvPr>
          <p:cNvPicPr>
            <a:picLocks noRot="1" noChangeAspect="1" noChangeArrowheads="1"/>
          </p:cNvPicPr>
          <p:nvPr>
            <p:ph sz="half" idx="2"/>
            <a:videoFile r:link="rId4"/>
            <p:extLst>
              <p:ext uri="{DAA4B4D4-6D71-4841-9C94-3DE7FCFB9230}">
                <p14:media xmlns:p14="http://schemas.microsoft.com/office/powerpoint/2010/main" r:link="rId3"/>
              </p:ext>
            </p:extLst>
          </p:nvPr>
        </p:nvPicPr>
        <p:blipFill>
          <a:blip r:embed="rId8">
            <a:extLst>
              <a:ext uri="{28A0092B-C50C-407E-A947-70E740481C1C}">
                <a14:useLocalDpi xmlns:a14="http://schemas.microsoft.com/office/drawing/2010/main" val="0"/>
              </a:ext>
            </a:extLst>
          </a:blip>
          <a:srcRect/>
          <a:stretch>
            <a:fillRect/>
          </a:stretch>
        </p:blipFill>
        <p:spPr>
          <a:xfrm>
            <a:off x="6208714" y="1266825"/>
            <a:ext cx="3290887" cy="3771900"/>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21923"/>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721923"/>
                                        </p:tgtEl>
                                      </p:cBhvr>
                                    </p:cmd>
                                  </p:childTnLst>
                                </p:cTn>
                              </p:par>
                            </p:childTnLst>
                          </p:cTn>
                        </p:par>
                      </p:childTnLst>
                    </p:cTn>
                  </p:par>
                </p:childTnLst>
              </p:cTn>
              <p:nextCondLst>
                <p:cond evt="onClick" delay="0">
                  <p:tgtEl>
                    <p:spTgt spid="721923"/>
                  </p:tgtEl>
                </p:cond>
              </p:nextCondLst>
            </p:seq>
            <p:video>
              <p:cMediaNode vol="80000">
                <p:cTn id="7" fill="hold" display="0">
                  <p:stCondLst>
                    <p:cond delay="indefinite"/>
                  </p:stCondLst>
                </p:cTn>
                <p:tgtEl>
                  <p:spTgt spid="721923"/>
                </p:tgtEl>
              </p:cMediaNode>
            </p:video>
            <p:seq concurrent="1" nextAc="seek">
              <p:cTn id="8" restart="whenNotActive" fill="hold" evtFilter="cancelBubble" nodeType="interactiveSeq">
                <p:stCondLst>
                  <p:cond evt="onClick" delay="0">
                    <p:tgtEl>
                      <p:spTgt spid="721925"/>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721925"/>
                                        </p:tgtEl>
                                      </p:cBhvr>
                                    </p:cmd>
                                  </p:childTnLst>
                                </p:cTn>
                              </p:par>
                            </p:childTnLst>
                          </p:cTn>
                        </p:par>
                      </p:childTnLst>
                    </p:cTn>
                  </p:par>
                </p:childTnLst>
              </p:cTn>
              <p:nextCondLst>
                <p:cond evt="onClick" delay="0">
                  <p:tgtEl>
                    <p:spTgt spid="721925"/>
                  </p:tgtEl>
                </p:cond>
              </p:nextCondLst>
            </p:seq>
            <p:video>
              <p:cMediaNode vol="80000">
                <p:cTn id="13" fill="hold" display="0">
                  <p:stCondLst>
                    <p:cond delay="indefinite"/>
                  </p:stCondLst>
                </p:cTn>
                <p:tgtEl>
                  <p:spTgt spid="721925"/>
                </p:tgtEl>
              </p:cMediaNode>
            </p:video>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EF2974F-A256-4642-B102-F10E1F1E521D}"/>
              </a:ext>
            </a:extLst>
          </p:cNvPr>
          <p:cNvSpPr>
            <a:spLocks noGrp="1"/>
          </p:cNvSpPr>
          <p:nvPr>
            <p:ph type="ftr" sz="quarter" idx="10"/>
          </p:nvPr>
        </p:nvSpPr>
        <p:spPr/>
        <p:txBody>
          <a:bodyPr/>
          <a:lstStyle/>
          <a:p>
            <a:r>
              <a:rPr lang="en-US" altLang="en-US"/>
              <a:t>Pieter Abbeel and Andrew Y. Ng</a:t>
            </a:r>
          </a:p>
        </p:txBody>
      </p:sp>
      <p:sp>
        <p:nvSpPr>
          <p:cNvPr id="525315" name="Rectangle 3">
            <a:extLst>
              <a:ext uri="{FF2B5EF4-FFF2-40B4-BE49-F238E27FC236}">
                <a16:creationId xmlns:a16="http://schemas.microsoft.com/office/drawing/2014/main" id="{86AFC808-BBF8-2943-98EC-68E13846FBF3}"/>
              </a:ext>
            </a:extLst>
          </p:cNvPr>
          <p:cNvSpPr>
            <a:spLocks noGrp="1" noChangeArrowheads="1"/>
          </p:cNvSpPr>
          <p:nvPr>
            <p:ph type="body" idx="1"/>
          </p:nvPr>
        </p:nvSpPr>
        <p:spPr/>
        <p:txBody>
          <a:bodyPr/>
          <a:lstStyle/>
          <a:p>
            <a:pPr marL="342900" indent="-342900"/>
            <a:r>
              <a:rPr lang="en-US" altLang="en-US"/>
              <a:t>Our algorithm returns a policy with </a:t>
            </a:r>
            <a:r>
              <a:rPr lang="en-US" altLang="en-US" i="1">
                <a:solidFill>
                  <a:srgbClr val="A50021"/>
                </a:solidFill>
              </a:rPr>
              <a:t>performance as good as the expert</a:t>
            </a:r>
            <a:r>
              <a:rPr lang="en-US" altLang="en-US"/>
              <a:t> as evaluated according to the expert’s unknown reward function. </a:t>
            </a:r>
          </a:p>
          <a:p>
            <a:pPr marL="342900" indent="-342900"/>
            <a:r>
              <a:rPr lang="en-US" altLang="en-US"/>
              <a:t>Algorithm is guaranteed to </a:t>
            </a:r>
            <a:r>
              <a:rPr lang="en-US" altLang="en-US" i="1">
                <a:solidFill>
                  <a:srgbClr val="A50021"/>
                </a:solidFill>
              </a:rPr>
              <a:t>converge</a:t>
            </a:r>
            <a:r>
              <a:rPr lang="en-US" altLang="en-US"/>
              <a:t> in </a:t>
            </a:r>
            <a:r>
              <a:rPr lang="en-US" altLang="en-US">
                <a:sym typeface="Symbol" pitchFamily="2" charset="2"/>
              </a:rPr>
              <a:t>poly(k,1/)</a:t>
            </a:r>
            <a:r>
              <a:rPr lang="en-US" altLang="en-US"/>
              <a:t> iterations.</a:t>
            </a:r>
          </a:p>
          <a:p>
            <a:pPr marL="342900" indent="-342900"/>
            <a:r>
              <a:rPr lang="en-US" altLang="en-US"/>
              <a:t>The algorithm </a:t>
            </a:r>
            <a:r>
              <a:rPr lang="en-US" altLang="en-US" i="1">
                <a:solidFill>
                  <a:srgbClr val="A50021"/>
                </a:solidFill>
              </a:rPr>
              <a:t>exploits reward “simplicity”</a:t>
            </a:r>
            <a:r>
              <a:rPr lang="en-US" altLang="en-US"/>
              <a:t> (vs. policy “simplicity” in previous approaches).</a:t>
            </a:r>
          </a:p>
        </p:txBody>
      </p:sp>
      <p:sp>
        <p:nvSpPr>
          <p:cNvPr id="525316" name="Rectangle 4">
            <a:extLst>
              <a:ext uri="{FF2B5EF4-FFF2-40B4-BE49-F238E27FC236}">
                <a16:creationId xmlns:a16="http://schemas.microsoft.com/office/drawing/2014/main" id="{C23C81A2-A638-5046-A037-85BE8BA2D77A}"/>
              </a:ext>
            </a:extLst>
          </p:cNvPr>
          <p:cNvSpPr>
            <a:spLocks noGrp="1" noChangeArrowheads="1"/>
          </p:cNvSpPr>
          <p:nvPr>
            <p:ph type="title"/>
          </p:nvPr>
        </p:nvSpPr>
        <p:spPr/>
        <p:txBody>
          <a:bodyPr/>
          <a:lstStyle/>
          <a:p>
            <a:r>
              <a:rPr lang="en-US" altLang="en-US"/>
              <a:t>Conclusions for part I</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5AFFACF-5C74-AD4D-8BA0-A57F303AF8E1}"/>
              </a:ext>
            </a:extLst>
          </p:cNvPr>
          <p:cNvSpPr>
            <a:spLocks noGrp="1"/>
          </p:cNvSpPr>
          <p:nvPr>
            <p:ph type="ftr" sz="quarter" idx="10"/>
          </p:nvPr>
        </p:nvSpPr>
        <p:spPr/>
        <p:txBody>
          <a:bodyPr/>
          <a:lstStyle/>
          <a:p>
            <a:r>
              <a:rPr lang="en-US" altLang="en-US"/>
              <a:t>Pieter Abbeel and Andrew Y. Ng</a:t>
            </a:r>
          </a:p>
        </p:txBody>
      </p:sp>
      <p:sp>
        <p:nvSpPr>
          <p:cNvPr id="780290" name="Rectangle 2">
            <a:extLst>
              <a:ext uri="{FF2B5EF4-FFF2-40B4-BE49-F238E27FC236}">
                <a16:creationId xmlns:a16="http://schemas.microsoft.com/office/drawing/2014/main" id="{4F514CBF-3532-2F48-9F76-162D1871789D}"/>
              </a:ext>
            </a:extLst>
          </p:cNvPr>
          <p:cNvSpPr>
            <a:spLocks noGrp="1" noChangeArrowheads="1"/>
          </p:cNvSpPr>
          <p:nvPr>
            <p:ph type="ctrTitle"/>
          </p:nvPr>
        </p:nvSpPr>
        <p:spPr>
          <a:xfrm>
            <a:off x="1757364" y="1631950"/>
            <a:ext cx="8778875" cy="3009900"/>
          </a:xfrm>
        </p:spPr>
        <p:txBody>
          <a:bodyPr anchor="ctr"/>
          <a:lstStyle/>
          <a:p>
            <a:r>
              <a:rPr lang="en-US" altLang="en-US" sz="4400"/>
              <a:t>Part II</a:t>
            </a:r>
            <a:br>
              <a:rPr lang="en-US" altLang="en-US" sz="4400"/>
            </a:br>
            <a:r>
              <a:rPr lang="en-US" altLang="en-US" sz="4400"/>
              <a:t>Apprenticeship learning for learning the transition model</a:t>
            </a:r>
          </a:p>
        </p:txBody>
      </p:sp>
      <p:sp>
        <p:nvSpPr>
          <p:cNvPr id="780292" name="Rectangle 4">
            <a:extLst>
              <a:ext uri="{FF2B5EF4-FFF2-40B4-BE49-F238E27FC236}">
                <a16:creationId xmlns:a16="http://schemas.microsoft.com/office/drawing/2014/main" id="{2513701C-A4B7-F049-A67C-8EB661489F4F}"/>
              </a:ext>
            </a:extLst>
          </p:cNvPr>
          <p:cNvSpPr>
            <a:spLocks noChangeArrowheads="1"/>
          </p:cNvSpPr>
          <p:nvPr/>
        </p:nvSpPr>
        <p:spPr bwMode="auto">
          <a:xfrm>
            <a:off x="2379664" y="398463"/>
            <a:ext cx="7616825" cy="817562"/>
          </a:xfrm>
          <a:prstGeom prst="rect">
            <a:avLst/>
          </a:prstGeom>
          <a:solidFill>
            <a:schemeClr val="bg1"/>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Tree>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3">
            <a:extLst>
              <a:ext uri="{FF2B5EF4-FFF2-40B4-BE49-F238E27FC236}">
                <a16:creationId xmlns:a16="http://schemas.microsoft.com/office/drawing/2014/main" id="{AD932E00-5BAB-424A-A446-0FB4C8892C6E}"/>
              </a:ext>
            </a:extLst>
          </p:cNvPr>
          <p:cNvSpPr>
            <a:spLocks noGrp="1"/>
          </p:cNvSpPr>
          <p:nvPr>
            <p:ph type="ftr" sz="quarter" idx="10"/>
          </p:nvPr>
        </p:nvSpPr>
        <p:spPr/>
        <p:txBody>
          <a:bodyPr/>
          <a:lstStyle/>
          <a:p>
            <a:r>
              <a:rPr lang="en-US" altLang="en-US"/>
              <a:t>Pieter Abbeel and Andrew Y. Ng</a:t>
            </a:r>
          </a:p>
        </p:txBody>
      </p:sp>
      <p:sp>
        <p:nvSpPr>
          <p:cNvPr id="793602" name="Rectangle 2">
            <a:extLst>
              <a:ext uri="{FF2B5EF4-FFF2-40B4-BE49-F238E27FC236}">
                <a16:creationId xmlns:a16="http://schemas.microsoft.com/office/drawing/2014/main" id="{DC9C41B0-D4D2-EA4B-9E38-1078914BE575}"/>
              </a:ext>
            </a:extLst>
          </p:cNvPr>
          <p:cNvSpPr>
            <a:spLocks noGrp="1" noChangeArrowheads="1"/>
          </p:cNvSpPr>
          <p:nvPr>
            <p:ph type="title"/>
          </p:nvPr>
        </p:nvSpPr>
        <p:spPr>
          <a:xfrm>
            <a:off x="2430463" y="144463"/>
            <a:ext cx="7605712" cy="641350"/>
          </a:xfrm>
        </p:spPr>
        <p:txBody>
          <a:bodyPr>
            <a:normAutofit fontScale="90000"/>
          </a:bodyPr>
          <a:lstStyle/>
          <a:p>
            <a:r>
              <a:rPr lang="en-US" altLang="en-US"/>
              <a:t>Learning the dynamics model P</a:t>
            </a:r>
            <a:r>
              <a:rPr lang="en-US" altLang="en-US" baseline="-25000"/>
              <a:t>sa</a:t>
            </a:r>
            <a:r>
              <a:rPr lang="en-US" altLang="en-US"/>
              <a:t> from data</a:t>
            </a:r>
          </a:p>
        </p:txBody>
      </p:sp>
      <p:grpSp>
        <p:nvGrpSpPr>
          <p:cNvPr id="793603" name="Group 3">
            <a:extLst>
              <a:ext uri="{FF2B5EF4-FFF2-40B4-BE49-F238E27FC236}">
                <a16:creationId xmlns:a16="http://schemas.microsoft.com/office/drawing/2014/main" id="{AB784F9B-7152-A34B-B30B-00D477211E01}"/>
              </a:ext>
            </a:extLst>
          </p:cNvPr>
          <p:cNvGrpSpPr>
            <a:grpSpLocks/>
          </p:cNvGrpSpPr>
          <p:nvPr/>
        </p:nvGrpSpPr>
        <p:grpSpPr bwMode="auto">
          <a:xfrm>
            <a:off x="3416300" y="2798764"/>
            <a:ext cx="5805488" cy="2770187"/>
            <a:chOff x="1031" y="2116"/>
            <a:chExt cx="3657" cy="1745"/>
          </a:xfrm>
        </p:grpSpPr>
        <p:sp>
          <p:nvSpPr>
            <p:cNvPr id="793604" name="Rectangle 4">
              <a:extLst>
                <a:ext uri="{FF2B5EF4-FFF2-40B4-BE49-F238E27FC236}">
                  <a16:creationId xmlns:a16="http://schemas.microsoft.com/office/drawing/2014/main" id="{6DFBB947-3E60-1A4E-92D0-1816BBDDA921}"/>
                </a:ext>
              </a:extLst>
            </p:cNvPr>
            <p:cNvSpPr>
              <a:spLocks noChangeArrowheads="1"/>
            </p:cNvSpPr>
            <p:nvPr/>
          </p:nvSpPr>
          <p:spPr bwMode="auto">
            <a:xfrm>
              <a:off x="2327" y="2116"/>
              <a:ext cx="656" cy="583"/>
            </a:xfrm>
            <a:prstGeom prst="rect">
              <a:avLst/>
            </a:prstGeom>
            <a:solidFill>
              <a:srgbClr val="3366FF"/>
            </a:solidFill>
            <a:ln w="12700">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p>
              <a:pPr algn="ctr">
                <a:spcBef>
                  <a:spcPct val="0"/>
                </a:spcBef>
              </a:pPr>
              <a:endParaRPr lang="en-US" altLang="en-US"/>
            </a:p>
            <a:p>
              <a:pPr algn="ctr">
                <a:spcBef>
                  <a:spcPct val="0"/>
                </a:spcBef>
              </a:pPr>
              <a:r>
                <a:rPr lang="en-US" altLang="en-US" sz="1200"/>
                <a:t>Dynamics</a:t>
              </a:r>
            </a:p>
            <a:p>
              <a:pPr algn="ctr">
                <a:spcBef>
                  <a:spcPct val="0"/>
                </a:spcBef>
              </a:pPr>
              <a:r>
                <a:rPr lang="en-US" altLang="en-US" sz="1200"/>
                <a:t>Model</a:t>
              </a:r>
            </a:p>
            <a:p>
              <a:pPr algn="ctr">
                <a:spcBef>
                  <a:spcPct val="0"/>
                </a:spcBef>
              </a:pPr>
              <a:endParaRPr lang="en-US" altLang="en-US" sz="1200"/>
            </a:p>
            <a:p>
              <a:pPr algn="ctr">
                <a:spcBef>
                  <a:spcPct val="0"/>
                </a:spcBef>
              </a:pPr>
              <a:endParaRPr lang="en-US" altLang="en-US" sz="1200"/>
            </a:p>
          </p:txBody>
        </p:sp>
        <p:sp>
          <p:nvSpPr>
            <p:cNvPr id="793605" name="Text Box 5">
              <a:extLst>
                <a:ext uri="{FF2B5EF4-FFF2-40B4-BE49-F238E27FC236}">
                  <a16:creationId xmlns:a16="http://schemas.microsoft.com/office/drawing/2014/main" id="{792B12F5-F7B1-5C42-BD63-DBF107CFAF42}"/>
                </a:ext>
              </a:extLst>
            </p:cNvPr>
            <p:cNvSpPr txBox="1">
              <a:spLocks noChangeArrowheads="1"/>
            </p:cNvSpPr>
            <p:nvPr/>
          </p:nvSpPr>
          <p:spPr bwMode="auto">
            <a:xfrm>
              <a:off x="2479" y="2439"/>
              <a:ext cx="290" cy="2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lvl1pPr marL="285750" indent="-285750">
                <a:spcBef>
                  <a:spcPct val="0"/>
                </a:spcBef>
                <a:defRPr sz="2400">
                  <a:solidFill>
                    <a:schemeClr val="tx1"/>
                  </a:solidFill>
                  <a:latin typeface="Times" pitchFamily="2" charset="0"/>
                </a:defRPr>
              </a:lvl1pPr>
              <a:lvl2pPr>
                <a:spcBef>
                  <a:spcPct val="0"/>
                </a:spcBef>
                <a:defRPr sz="2400">
                  <a:solidFill>
                    <a:schemeClr val="tx1"/>
                  </a:solidFill>
                  <a:latin typeface="Times" pitchFamily="2" charset="0"/>
                </a:defRPr>
              </a:lvl2pPr>
              <a:lvl3pPr>
                <a:spcBef>
                  <a:spcPct val="0"/>
                </a:spcBef>
                <a:defRPr sz="2400">
                  <a:solidFill>
                    <a:schemeClr val="tx1"/>
                  </a:solidFill>
                  <a:latin typeface="Times" pitchFamily="2" charset="0"/>
                </a:defRPr>
              </a:lvl3pPr>
              <a:lvl4pPr>
                <a:spcBef>
                  <a:spcPct val="0"/>
                </a:spcBef>
                <a:defRPr sz="2400">
                  <a:solidFill>
                    <a:schemeClr val="tx1"/>
                  </a:solidFill>
                  <a:latin typeface="Times" pitchFamily="2" charset="0"/>
                </a:defRPr>
              </a:lvl4pPr>
              <a:lvl5pPr>
                <a:spcBef>
                  <a:spcPct val="0"/>
                </a:spcBef>
                <a:defRPr sz="2400">
                  <a:solidFill>
                    <a:schemeClr val="tx1"/>
                  </a:solidFill>
                  <a:latin typeface="Times" pitchFamily="2" charset="0"/>
                </a:defRPr>
              </a:lvl5pPr>
              <a:lvl6pPr eaLnBrk="0" fontAlgn="base" hangingPunct="0">
                <a:spcBef>
                  <a:spcPct val="0"/>
                </a:spcBef>
                <a:spcAft>
                  <a:spcPct val="0"/>
                </a:spcAft>
                <a:defRPr sz="2400">
                  <a:solidFill>
                    <a:schemeClr val="tx1"/>
                  </a:solidFill>
                  <a:latin typeface="Times" pitchFamily="2" charset="0"/>
                </a:defRPr>
              </a:lvl6pPr>
              <a:lvl7pPr eaLnBrk="0" fontAlgn="base" hangingPunct="0">
                <a:spcBef>
                  <a:spcPct val="0"/>
                </a:spcBef>
                <a:spcAft>
                  <a:spcPct val="0"/>
                </a:spcAft>
                <a:defRPr sz="2400">
                  <a:solidFill>
                    <a:schemeClr val="tx1"/>
                  </a:solidFill>
                  <a:latin typeface="Times" pitchFamily="2" charset="0"/>
                </a:defRPr>
              </a:lvl7pPr>
              <a:lvl8pPr eaLnBrk="0" fontAlgn="base" hangingPunct="0">
                <a:spcBef>
                  <a:spcPct val="0"/>
                </a:spcBef>
                <a:spcAft>
                  <a:spcPct val="0"/>
                </a:spcAft>
                <a:defRPr sz="2400">
                  <a:solidFill>
                    <a:schemeClr val="tx1"/>
                  </a:solidFill>
                  <a:latin typeface="Times" pitchFamily="2" charset="0"/>
                </a:defRPr>
              </a:lvl8pPr>
              <a:lvl9pPr eaLnBrk="0" fontAlgn="base" hangingPunct="0">
                <a:spcBef>
                  <a:spcPct val="0"/>
                </a:spcBef>
                <a:spcAft>
                  <a:spcPct val="0"/>
                </a:spcAft>
                <a:defRPr sz="2400">
                  <a:solidFill>
                    <a:schemeClr val="tx1"/>
                  </a:solidFill>
                  <a:latin typeface="Times" pitchFamily="2" charset="0"/>
                </a:defRPr>
              </a:lvl9pPr>
            </a:lstStyle>
            <a:p>
              <a:pPr>
                <a:spcBef>
                  <a:spcPct val="100000"/>
                </a:spcBef>
              </a:pPr>
              <a:r>
                <a:rPr lang="en-US" altLang="en-US" sz="1800">
                  <a:latin typeface="Helvetica" pitchFamily="2" charset="0"/>
                </a:rPr>
                <a:t> </a:t>
              </a:r>
              <a:r>
                <a:rPr lang="en-US" altLang="en-US" sz="1200">
                  <a:latin typeface="Helvetica" pitchFamily="2" charset="0"/>
                </a:rPr>
                <a:t>P</a:t>
              </a:r>
              <a:r>
                <a:rPr lang="en-US" altLang="en-US" sz="1200" baseline="-25000">
                  <a:latin typeface="Helvetica" pitchFamily="2" charset="0"/>
                </a:rPr>
                <a:t>sa</a:t>
              </a:r>
              <a:endParaRPr lang="en-US" altLang="en-US" sz="1200">
                <a:latin typeface="Helvetica" pitchFamily="2" charset="0"/>
              </a:endParaRPr>
            </a:p>
          </p:txBody>
        </p:sp>
        <p:sp>
          <p:nvSpPr>
            <p:cNvPr id="793606" name="Rectangle 6">
              <a:extLst>
                <a:ext uri="{FF2B5EF4-FFF2-40B4-BE49-F238E27FC236}">
                  <a16:creationId xmlns:a16="http://schemas.microsoft.com/office/drawing/2014/main" id="{DA8B428D-9724-614C-9B2F-33741DD39505}"/>
                </a:ext>
              </a:extLst>
            </p:cNvPr>
            <p:cNvSpPr>
              <a:spLocks noChangeArrowheads="1"/>
            </p:cNvSpPr>
            <p:nvPr/>
          </p:nvSpPr>
          <p:spPr bwMode="auto">
            <a:xfrm>
              <a:off x="1031" y="3390"/>
              <a:ext cx="575" cy="413"/>
            </a:xfrm>
            <a:prstGeom prst="rect">
              <a:avLst/>
            </a:prstGeom>
            <a:solidFill>
              <a:srgbClr val="FF66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pPr>
              <a:r>
                <a:rPr lang="en-US" altLang="en-US" sz="1200"/>
                <a:t>Reward</a:t>
              </a:r>
            </a:p>
            <a:p>
              <a:pPr algn="ctr">
                <a:spcBef>
                  <a:spcPct val="0"/>
                </a:spcBef>
              </a:pPr>
              <a:r>
                <a:rPr lang="en-US" altLang="en-US" sz="1200"/>
                <a:t>Function</a:t>
              </a:r>
            </a:p>
            <a:p>
              <a:pPr algn="ctr">
                <a:spcBef>
                  <a:spcPct val="0"/>
                </a:spcBef>
              </a:pPr>
              <a:r>
                <a:rPr lang="en-US" altLang="en-US" sz="1200"/>
                <a:t>R</a:t>
              </a:r>
            </a:p>
          </p:txBody>
        </p:sp>
        <p:sp>
          <p:nvSpPr>
            <p:cNvPr id="793607" name="AutoShape 7">
              <a:extLst>
                <a:ext uri="{FF2B5EF4-FFF2-40B4-BE49-F238E27FC236}">
                  <a16:creationId xmlns:a16="http://schemas.microsoft.com/office/drawing/2014/main" id="{8719E8E6-B993-5E43-9B41-30A3B44A8961}"/>
                </a:ext>
              </a:extLst>
            </p:cNvPr>
            <p:cNvSpPr>
              <a:spLocks noChangeArrowheads="1"/>
            </p:cNvSpPr>
            <p:nvPr/>
          </p:nvSpPr>
          <p:spPr bwMode="auto">
            <a:xfrm>
              <a:off x="1651" y="3503"/>
              <a:ext cx="543" cy="187"/>
            </a:xfrm>
            <a:prstGeom prst="rightArrow">
              <a:avLst>
                <a:gd name="adj1" fmla="val 50000"/>
                <a:gd name="adj2" fmla="val 72594"/>
              </a:avLst>
            </a:prstGeom>
            <a:noFill/>
            <a:ln w="28575" algn="ctr">
              <a:solidFill>
                <a:schemeClr val="tx2"/>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lvl1pPr marL="285750" indent="-285750">
                <a:spcBef>
                  <a:spcPct val="0"/>
                </a:spcBef>
                <a:defRPr sz="2400">
                  <a:solidFill>
                    <a:schemeClr val="tx1"/>
                  </a:solidFill>
                  <a:latin typeface="Times" pitchFamily="2" charset="0"/>
                </a:defRPr>
              </a:lvl1pPr>
              <a:lvl2pPr>
                <a:spcBef>
                  <a:spcPct val="0"/>
                </a:spcBef>
                <a:defRPr sz="2400">
                  <a:solidFill>
                    <a:schemeClr val="tx1"/>
                  </a:solidFill>
                  <a:latin typeface="Times" pitchFamily="2" charset="0"/>
                </a:defRPr>
              </a:lvl2pPr>
              <a:lvl3pPr>
                <a:spcBef>
                  <a:spcPct val="0"/>
                </a:spcBef>
                <a:defRPr sz="2400">
                  <a:solidFill>
                    <a:schemeClr val="tx1"/>
                  </a:solidFill>
                  <a:latin typeface="Times" pitchFamily="2" charset="0"/>
                </a:defRPr>
              </a:lvl3pPr>
              <a:lvl4pPr>
                <a:spcBef>
                  <a:spcPct val="0"/>
                </a:spcBef>
                <a:defRPr sz="2400">
                  <a:solidFill>
                    <a:schemeClr val="tx1"/>
                  </a:solidFill>
                  <a:latin typeface="Times" pitchFamily="2" charset="0"/>
                </a:defRPr>
              </a:lvl4pPr>
              <a:lvl5pPr>
                <a:spcBef>
                  <a:spcPct val="0"/>
                </a:spcBef>
                <a:defRPr sz="2400">
                  <a:solidFill>
                    <a:schemeClr val="tx1"/>
                  </a:solidFill>
                  <a:latin typeface="Times" pitchFamily="2" charset="0"/>
                </a:defRPr>
              </a:lvl5pPr>
              <a:lvl6pPr eaLnBrk="0" fontAlgn="base" hangingPunct="0">
                <a:spcBef>
                  <a:spcPct val="0"/>
                </a:spcBef>
                <a:spcAft>
                  <a:spcPct val="0"/>
                </a:spcAft>
                <a:defRPr sz="2400">
                  <a:solidFill>
                    <a:schemeClr val="tx1"/>
                  </a:solidFill>
                  <a:latin typeface="Times" pitchFamily="2" charset="0"/>
                </a:defRPr>
              </a:lvl6pPr>
              <a:lvl7pPr eaLnBrk="0" fontAlgn="base" hangingPunct="0">
                <a:spcBef>
                  <a:spcPct val="0"/>
                </a:spcBef>
                <a:spcAft>
                  <a:spcPct val="0"/>
                </a:spcAft>
                <a:defRPr sz="2400">
                  <a:solidFill>
                    <a:schemeClr val="tx1"/>
                  </a:solidFill>
                  <a:latin typeface="Times" pitchFamily="2" charset="0"/>
                </a:defRPr>
              </a:lvl7pPr>
              <a:lvl8pPr eaLnBrk="0" fontAlgn="base" hangingPunct="0">
                <a:spcBef>
                  <a:spcPct val="0"/>
                </a:spcBef>
                <a:spcAft>
                  <a:spcPct val="0"/>
                </a:spcAft>
                <a:defRPr sz="2400">
                  <a:solidFill>
                    <a:schemeClr val="tx1"/>
                  </a:solidFill>
                  <a:latin typeface="Times" pitchFamily="2" charset="0"/>
                </a:defRPr>
              </a:lvl8pPr>
              <a:lvl9pPr eaLnBrk="0" fontAlgn="base" hangingPunct="0">
                <a:spcBef>
                  <a:spcPct val="0"/>
                </a:spcBef>
                <a:spcAft>
                  <a:spcPct val="0"/>
                </a:spcAft>
                <a:defRPr sz="2400">
                  <a:solidFill>
                    <a:schemeClr val="tx1"/>
                  </a:solidFill>
                  <a:latin typeface="Times" pitchFamily="2" charset="0"/>
                </a:defRPr>
              </a:lvl9pPr>
            </a:lstStyle>
            <a:p>
              <a:pPr algn="ctr">
                <a:spcBef>
                  <a:spcPct val="100000"/>
                </a:spcBef>
              </a:pPr>
              <a:endParaRPr lang="en-US" altLang="en-US" sz="1800">
                <a:latin typeface="Helvetica" pitchFamily="2" charset="0"/>
              </a:endParaRPr>
            </a:p>
          </p:txBody>
        </p:sp>
        <p:sp>
          <p:nvSpPr>
            <p:cNvPr id="793608" name="AutoShape 8">
              <a:extLst>
                <a:ext uri="{FF2B5EF4-FFF2-40B4-BE49-F238E27FC236}">
                  <a16:creationId xmlns:a16="http://schemas.microsoft.com/office/drawing/2014/main" id="{C5A9AEEA-91CF-0742-B41C-1217D1EAA991}"/>
                </a:ext>
              </a:extLst>
            </p:cNvPr>
            <p:cNvSpPr>
              <a:spLocks noChangeArrowheads="1"/>
            </p:cNvSpPr>
            <p:nvPr/>
          </p:nvSpPr>
          <p:spPr bwMode="auto">
            <a:xfrm rot="5400000">
              <a:off x="2396" y="2924"/>
              <a:ext cx="528" cy="192"/>
            </a:xfrm>
            <a:prstGeom prst="rightArrow">
              <a:avLst>
                <a:gd name="adj1" fmla="val 50000"/>
                <a:gd name="adj2" fmla="val 68750"/>
              </a:avLst>
            </a:prstGeom>
            <a:noFill/>
            <a:ln w="28575" algn="ctr">
              <a:solidFill>
                <a:schemeClr val="tx2"/>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lIns="90487" tIns="44450" rIns="90487" bIns="44450" anchor="ctr"/>
            <a:lstStyle>
              <a:lvl1pPr marL="285750" indent="-285750">
                <a:spcBef>
                  <a:spcPct val="0"/>
                </a:spcBef>
                <a:defRPr sz="2400">
                  <a:solidFill>
                    <a:schemeClr val="tx1"/>
                  </a:solidFill>
                  <a:latin typeface="Times" pitchFamily="2" charset="0"/>
                </a:defRPr>
              </a:lvl1pPr>
              <a:lvl2pPr>
                <a:spcBef>
                  <a:spcPct val="0"/>
                </a:spcBef>
                <a:defRPr sz="2400">
                  <a:solidFill>
                    <a:schemeClr val="tx1"/>
                  </a:solidFill>
                  <a:latin typeface="Times" pitchFamily="2" charset="0"/>
                </a:defRPr>
              </a:lvl2pPr>
              <a:lvl3pPr>
                <a:spcBef>
                  <a:spcPct val="0"/>
                </a:spcBef>
                <a:defRPr sz="2400">
                  <a:solidFill>
                    <a:schemeClr val="tx1"/>
                  </a:solidFill>
                  <a:latin typeface="Times" pitchFamily="2" charset="0"/>
                </a:defRPr>
              </a:lvl3pPr>
              <a:lvl4pPr>
                <a:spcBef>
                  <a:spcPct val="0"/>
                </a:spcBef>
                <a:defRPr sz="2400">
                  <a:solidFill>
                    <a:schemeClr val="tx1"/>
                  </a:solidFill>
                  <a:latin typeface="Times" pitchFamily="2" charset="0"/>
                </a:defRPr>
              </a:lvl4pPr>
              <a:lvl5pPr>
                <a:spcBef>
                  <a:spcPct val="0"/>
                </a:spcBef>
                <a:defRPr sz="2400">
                  <a:solidFill>
                    <a:schemeClr val="tx1"/>
                  </a:solidFill>
                  <a:latin typeface="Times" pitchFamily="2" charset="0"/>
                </a:defRPr>
              </a:lvl5pPr>
              <a:lvl6pPr eaLnBrk="0" fontAlgn="base" hangingPunct="0">
                <a:spcBef>
                  <a:spcPct val="0"/>
                </a:spcBef>
                <a:spcAft>
                  <a:spcPct val="0"/>
                </a:spcAft>
                <a:defRPr sz="2400">
                  <a:solidFill>
                    <a:schemeClr val="tx1"/>
                  </a:solidFill>
                  <a:latin typeface="Times" pitchFamily="2" charset="0"/>
                </a:defRPr>
              </a:lvl6pPr>
              <a:lvl7pPr eaLnBrk="0" fontAlgn="base" hangingPunct="0">
                <a:spcBef>
                  <a:spcPct val="0"/>
                </a:spcBef>
                <a:spcAft>
                  <a:spcPct val="0"/>
                </a:spcAft>
                <a:defRPr sz="2400">
                  <a:solidFill>
                    <a:schemeClr val="tx1"/>
                  </a:solidFill>
                  <a:latin typeface="Times" pitchFamily="2" charset="0"/>
                </a:defRPr>
              </a:lvl7pPr>
              <a:lvl8pPr eaLnBrk="0" fontAlgn="base" hangingPunct="0">
                <a:spcBef>
                  <a:spcPct val="0"/>
                </a:spcBef>
                <a:spcAft>
                  <a:spcPct val="0"/>
                </a:spcAft>
                <a:defRPr sz="2400">
                  <a:solidFill>
                    <a:schemeClr val="tx1"/>
                  </a:solidFill>
                  <a:latin typeface="Times" pitchFamily="2" charset="0"/>
                </a:defRPr>
              </a:lvl8pPr>
              <a:lvl9pPr eaLnBrk="0" fontAlgn="base" hangingPunct="0">
                <a:spcBef>
                  <a:spcPct val="0"/>
                </a:spcBef>
                <a:spcAft>
                  <a:spcPct val="0"/>
                </a:spcAft>
                <a:defRPr sz="2400">
                  <a:solidFill>
                    <a:schemeClr val="tx1"/>
                  </a:solidFill>
                  <a:latin typeface="Times" pitchFamily="2" charset="0"/>
                </a:defRPr>
              </a:lvl9pPr>
            </a:lstStyle>
            <a:p>
              <a:pPr algn="ctr">
                <a:spcBef>
                  <a:spcPct val="100000"/>
                </a:spcBef>
              </a:pPr>
              <a:endParaRPr lang="en-US" altLang="en-US" sz="1800">
                <a:latin typeface="Helvetica" pitchFamily="2" charset="0"/>
              </a:endParaRPr>
            </a:p>
          </p:txBody>
        </p:sp>
        <p:sp>
          <p:nvSpPr>
            <p:cNvPr id="793609" name="Rectangle 9">
              <a:extLst>
                <a:ext uri="{FF2B5EF4-FFF2-40B4-BE49-F238E27FC236}">
                  <a16:creationId xmlns:a16="http://schemas.microsoft.com/office/drawing/2014/main" id="{8E24C68A-EEB2-6247-9891-84EF7F5E16D9}"/>
                </a:ext>
              </a:extLst>
            </p:cNvPr>
            <p:cNvSpPr>
              <a:spLocks noChangeArrowheads="1"/>
            </p:cNvSpPr>
            <p:nvPr/>
          </p:nvSpPr>
          <p:spPr bwMode="auto">
            <a:xfrm>
              <a:off x="2256" y="3317"/>
              <a:ext cx="801" cy="544"/>
            </a:xfrm>
            <a:prstGeom prst="rect">
              <a:avLst/>
            </a:prstGeom>
            <a:solidFill>
              <a:srgbClr val="FF00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pPr>
              <a:r>
                <a:rPr lang="en-US" altLang="en-US" sz="1200"/>
                <a:t>Reinforcement</a:t>
              </a:r>
            </a:p>
            <a:p>
              <a:pPr algn="ctr">
                <a:spcBef>
                  <a:spcPct val="0"/>
                </a:spcBef>
              </a:pPr>
              <a:r>
                <a:rPr lang="en-US" altLang="en-US" sz="1200"/>
                <a:t>Learning </a:t>
              </a:r>
            </a:p>
            <a:p>
              <a:pPr algn="ctr">
                <a:spcBef>
                  <a:spcPct val="0"/>
                </a:spcBef>
              </a:pPr>
              <a:endParaRPr lang="en-US" altLang="en-US" sz="1200"/>
            </a:p>
          </p:txBody>
        </p:sp>
        <p:sp>
          <p:nvSpPr>
            <p:cNvPr id="793610" name="AutoShape 10">
              <a:extLst>
                <a:ext uri="{FF2B5EF4-FFF2-40B4-BE49-F238E27FC236}">
                  <a16:creationId xmlns:a16="http://schemas.microsoft.com/office/drawing/2014/main" id="{E78CA33B-5F29-5E4A-8188-39F78C27AF35}"/>
                </a:ext>
              </a:extLst>
            </p:cNvPr>
            <p:cNvSpPr>
              <a:spLocks noChangeArrowheads="1"/>
            </p:cNvSpPr>
            <p:nvPr/>
          </p:nvSpPr>
          <p:spPr bwMode="auto">
            <a:xfrm>
              <a:off x="3152" y="3504"/>
              <a:ext cx="875" cy="187"/>
            </a:xfrm>
            <a:prstGeom prst="rightArrow">
              <a:avLst>
                <a:gd name="adj1" fmla="val 50000"/>
                <a:gd name="adj2" fmla="val 116979"/>
              </a:avLst>
            </a:prstGeom>
            <a:noFill/>
            <a:ln w="28575" algn="ctr">
              <a:solidFill>
                <a:schemeClr val="tx2"/>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lvl1pPr marL="285750" indent="-285750">
                <a:spcBef>
                  <a:spcPct val="0"/>
                </a:spcBef>
                <a:defRPr sz="2400">
                  <a:solidFill>
                    <a:schemeClr val="tx1"/>
                  </a:solidFill>
                  <a:latin typeface="Times" pitchFamily="2" charset="0"/>
                </a:defRPr>
              </a:lvl1pPr>
              <a:lvl2pPr>
                <a:spcBef>
                  <a:spcPct val="0"/>
                </a:spcBef>
                <a:defRPr sz="2400">
                  <a:solidFill>
                    <a:schemeClr val="tx1"/>
                  </a:solidFill>
                  <a:latin typeface="Times" pitchFamily="2" charset="0"/>
                </a:defRPr>
              </a:lvl2pPr>
              <a:lvl3pPr>
                <a:spcBef>
                  <a:spcPct val="0"/>
                </a:spcBef>
                <a:defRPr sz="2400">
                  <a:solidFill>
                    <a:schemeClr val="tx1"/>
                  </a:solidFill>
                  <a:latin typeface="Times" pitchFamily="2" charset="0"/>
                </a:defRPr>
              </a:lvl3pPr>
              <a:lvl4pPr>
                <a:spcBef>
                  <a:spcPct val="0"/>
                </a:spcBef>
                <a:defRPr sz="2400">
                  <a:solidFill>
                    <a:schemeClr val="tx1"/>
                  </a:solidFill>
                  <a:latin typeface="Times" pitchFamily="2" charset="0"/>
                </a:defRPr>
              </a:lvl4pPr>
              <a:lvl5pPr>
                <a:spcBef>
                  <a:spcPct val="0"/>
                </a:spcBef>
                <a:defRPr sz="2400">
                  <a:solidFill>
                    <a:schemeClr val="tx1"/>
                  </a:solidFill>
                  <a:latin typeface="Times" pitchFamily="2" charset="0"/>
                </a:defRPr>
              </a:lvl5pPr>
              <a:lvl6pPr eaLnBrk="0" fontAlgn="base" hangingPunct="0">
                <a:spcBef>
                  <a:spcPct val="0"/>
                </a:spcBef>
                <a:spcAft>
                  <a:spcPct val="0"/>
                </a:spcAft>
                <a:defRPr sz="2400">
                  <a:solidFill>
                    <a:schemeClr val="tx1"/>
                  </a:solidFill>
                  <a:latin typeface="Times" pitchFamily="2" charset="0"/>
                </a:defRPr>
              </a:lvl6pPr>
              <a:lvl7pPr eaLnBrk="0" fontAlgn="base" hangingPunct="0">
                <a:spcBef>
                  <a:spcPct val="0"/>
                </a:spcBef>
                <a:spcAft>
                  <a:spcPct val="0"/>
                </a:spcAft>
                <a:defRPr sz="2400">
                  <a:solidFill>
                    <a:schemeClr val="tx1"/>
                  </a:solidFill>
                  <a:latin typeface="Times" pitchFamily="2" charset="0"/>
                </a:defRPr>
              </a:lvl7pPr>
              <a:lvl8pPr eaLnBrk="0" fontAlgn="base" hangingPunct="0">
                <a:spcBef>
                  <a:spcPct val="0"/>
                </a:spcBef>
                <a:spcAft>
                  <a:spcPct val="0"/>
                </a:spcAft>
                <a:defRPr sz="2400">
                  <a:solidFill>
                    <a:schemeClr val="tx1"/>
                  </a:solidFill>
                  <a:latin typeface="Times" pitchFamily="2" charset="0"/>
                </a:defRPr>
              </a:lvl8pPr>
              <a:lvl9pPr eaLnBrk="0" fontAlgn="base" hangingPunct="0">
                <a:spcBef>
                  <a:spcPct val="0"/>
                </a:spcBef>
                <a:spcAft>
                  <a:spcPct val="0"/>
                </a:spcAft>
                <a:defRPr sz="2400">
                  <a:solidFill>
                    <a:schemeClr val="tx1"/>
                  </a:solidFill>
                  <a:latin typeface="Times" pitchFamily="2" charset="0"/>
                </a:defRPr>
              </a:lvl9pPr>
            </a:lstStyle>
            <a:p>
              <a:pPr algn="ctr">
                <a:spcBef>
                  <a:spcPct val="100000"/>
                </a:spcBef>
              </a:pPr>
              <a:endParaRPr lang="en-US" altLang="en-US" sz="1800">
                <a:latin typeface="Helvetica" pitchFamily="2" charset="0"/>
              </a:endParaRPr>
            </a:p>
          </p:txBody>
        </p:sp>
        <p:sp>
          <p:nvSpPr>
            <p:cNvPr id="793611" name="Text Box 11">
              <a:extLst>
                <a:ext uri="{FF2B5EF4-FFF2-40B4-BE49-F238E27FC236}">
                  <a16:creationId xmlns:a16="http://schemas.microsoft.com/office/drawing/2014/main" id="{BBB49AD4-510D-B34F-AFD8-9DB4100D7B8C}"/>
                </a:ext>
              </a:extLst>
            </p:cNvPr>
            <p:cNvSpPr txBox="1">
              <a:spLocks noChangeArrowheads="1"/>
            </p:cNvSpPr>
            <p:nvPr/>
          </p:nvSpPr>
          <p:spPr bwMode="auto">
            <a:xfrm>
              <a:off x="3935" y="3443"/>
              <a:ext cx="753" cy="32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lvl1pPr marL="285750" indent="-285750">
                <a:spcBef>
                  <a:spcPct val="0"/>
                </a:spcBef>
                <a:defRPr sz="2400">
                  <a:solidFill>
                    <a:schemeClr val="tx1"/>
                  </a:solidFill>
                  <a:latin typeface="Times" pitchFamily="2" charset="0"/>
                </a:defRPr>
              </a:lvl1pPr>
              <a:lvl2pPr>
                <a:spcBef>
                  <a:spcPct val="0"/>
                </a:spcBef>
                <a:defRPr sz="2400">
                  <a:solidFill>
                    <a:schemeClr val="tx1"/>
                  </a:solidFill>
                  <a:latin typeface="Times" pitchFamily="2" charset="0"/>
                </a:defRPr>
              </a:lvl2pPr>
              <a:lvl3pPr>
                <a:spcBef>
                  <a:spcPct val="0"/>
                </a:spcBef>
                <a:defRPr sz="2400">
                  <a:solidFill>
                    <a:schemeClr val="tx1"/>
                  </a:solidFill>
                  <a:latin typeface="Times" pitchFamily="2" charset="0"/>
                </a:defRPr>
              </a:lvl3pPr>
              <a:lvl4pPr>
                <a:spcBef>
                  <a:spcPct val="0"/>
                </a:spcBef>
                <a:defRPr sz="2400">
                  <a:solidFill>
                    <a:schemeClr val="tx1"/>
                  </a:solidFill>
                  <a:latin typeface="Times" pitchFamily="2" charset="0"/>
                </a:defRPr>
              </a:lvl4pPr>
              <a:lvl5pPr>
                <a:spcBef>
                  <a:spcPct val="0"/>
                </a:spcBef>
                <a:defRPr sz="2400">
                  <a:solidFill>
                    <a:schemeClr val="tx1"/>
                  </a:solidFill>
                  <a:latin typeface="Times" pitchFamily="2" charset="0"/>
                </a:defRPr>
              </a:lvl5pPr>
              <a:lvl6pPr eaLnBrk="0" fontAlgn="base" hangingPunct="0">
                <a:spcBef>
                  <a:spcPct val="0"/>
                </a:spcBef>
                <a:spcAft>
                  <a:spcPct val="0"/>
                </a:spcAft>
                <a:defRPr sz="2400">
                  <a:solidFill>
                    <a:schemeClr val="tx1"/>
                  </a:solidFill>
                  <a:latin typeface="Times" pitchFamily="2" charset="0"/>
                </a:defRPr>
              </a:lvl6pPr>
              <a:lvl7pPr eaLnBrk="0" fontAlgn="base" hangingPunct="0">
                <a:spcBef>
                  <a:spcPct val="0"/>
                </a:spcBef>
                <a:spcAft>
                  <a:spcPct val="0"/>
                </a:spcAft>
                <a:defRPr sz="2400">
                  <a:solidFill>
                    <a:schemeClr val="tx1"/>
                  </a:solidFill>
                  <a:latin typeface="Times" pitchFamily="2" charset="0"/>
                </a:defRPr>
              </a:lvl7pPr>
              <a:lvl8pPr eaLnBrk="0" fontAlgn="base" hangingPunct="0">
                <a:spcBef>
                  <a:spcPct val="0"/>
                </a:spcBef>
                <a:spcAft>
                  <a:spcPct val="0"/>
                </a:spcAft>
                <a:defRPr sz="2400">
                  <a:solidFill>
                    <a:schemeClr val="tx1"/>
                  </a:solidFill>
                  <a:latin typeface="Times" pitchFamily="2" charset="0"/>
                </a:defRPr>
              </a:lvl8pPr>
              <a:lvl9pPr eaLnBrk="0" fontAlgn="base" hangingPunct="0">
                <a:spcBef>
                  <a:spcPct val="0"/>
                </a:spcBef>
                <a:spcAft>
                  <a:spcPct val="0"/>
                </a:spcAft>
                <a:defRPr sz="2400">
                  <a:solidFill>
                    <a:schemeClr val="tx1"/>
                  </a:solidFill>
                  <a:latin typeface="Times" pitchFamily="2" charset="0"/>
                </a:defRPr>
              </a:lvl9pPr>
            </a:lstStyle>
            <a:p>
              <a:pPr algn="ctr">
                <a:spcBef>
                  <a:spcPct val="100000"/>
                </a:spcBef>
              </a:pPr>
              <a:r>
                <a:rPr lang="en-US" altLang="en-US" sz="1400">
                  <a:latin typeface="Helvetica" pitchFamily="2" charset="0"/>
                </a:rPr>
                <a:t>Control policy </a:t>
              </a:r>
              <a:r>
                <a:rPr lang="en-US" altLang="en-US" sz="1400">
                  <a:latin typeface="Symbol" pitchFamily="2" charset="2"/>
                </a:rPr>
                <a:t>p</a:t>
              </a:r>
              <a:endParaRPr lang="en-US" altLang="en-US" sz="1400">
                <a:latin typeface="Helvetica" pitchFamily="2" charset="0"/>
              </a:endParaRPr>
            </a:p>
          </p:txBody>
        </p:sp>
        <p:graphicFrame>
          <p:nvGraphicFramePr>
            <p:cNvPr id="793612" name="Object 12">
              <a:extLst>
                <a:ext uri="{FF2B5EF4-FFF2-40B4-BE49-F238E27FC236}">
                  <a16:creationId xmlns:a16="http://schemas.microsoft.com/office/drawing/2014/main" id="{E947BEC7-4142-FE49-9067-5006B63D659A}"/>
                </a:ext>
              </a:extLst>
            </p:cNvPr>
            <p:cNvGraphicFramePr>
              <a:graphicFrameLocks noChangeAspect="1"/>
            </p:cNvGraphicFramePr>
            <p:nvPr/>
          </p:nvGraphicFramePr>
          <p:xfrm>
            <a:off x="2282" y="3701"/>
            <a:ext cx="759" cy="131"/>
          </p:xfrm>
          <a:graphic>
            <a:graphicData uri="http://schemas.openxmlformats.org/presentationml/2006/ole">
              <mc:AlternateContent xmlns:mc="http://schemas.openxmlformats.org/markup-compatibility/2006">
                <mc:Choice xmlns:v="urn:schemas-microsoft-com:vml" Requires="v">
                  <p:oleObj spid="_x0000_s34831" name="Equation" r:id="rId4" imgW="36283900" imgH="6438900" progId="Equation.3">
                    <p:embed/>
                  </p:oleObj>
                </mc:Choice>
                <mc:Fallback>
                  <p:oleObj name="Equation" r:id="rId4" imgW="36283900" imgH="6438900" progId="Equation.3">
                    <p:embed/>
                    <p:pic>
                      <p:nvPicPr>
                        <p:cNvPr id="793612" name="Object 12">
                          <a:extLst>
                            <a:ext uri="{FF2B5EF4-FFF2-40B4-BE49-F238E27FC236}">
                              <a16:creationId xmlns:a16="http://schemas.microsoft.com/office/drawing/2014/main" id="{E947BEC7-4142-FE49-9067-5006B63D65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2" y="3701"/>
                          <a:ext cx="759" cy="1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93613" name="Oval 13">
            <a:extLst>
              <a:ext uri="{FF2B5EF4-FFF2-40B4-BE49-F238E27FC236}">
                <a16:creationId xmlns:a16="http://schemas.microsoft.com/office/drawing/2014/main" id="{FDC1AF04-6742-AD4C-8A60-546609768E13}"/>
              </a:ext>
            </a:extLst>
          </p:cNvPr>
          <p:cNvSpPr>
            <a:spLocks noChangeArrowheads="1"/>
          </p:cNvSpPr>
          <p:nvPr/>
        </p:nvSpPr>
        <p:spPr bwMode="auto">
          <a:xfrm>
            <a:off x="5126038" y="2655889"/>
            <a:ext cx="1731962" cy="1235075"/>
          </a:xfrm>
          <a:prstGeom prst="ellipse">
            <a:avLst/>
          </a:prstGeom>
          <a:noFill/>
          <a:ln w="38100" algn="ctr">
            <a:solidFill>
              <a:srgbClr val="FF0000"/>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lvl1pPr marL="285750" indent="-285750">
              <a:spcBef>
                <a:spcPct val="0"/>
              </a:spcBef>
              <a:defRPr sz="2400">
                <a:solidFill>
                  <a:schemeClr val="tx1"/>
                </a:solidFill>
                <a:latin typeface="Times" pitchFamily="2" charset="0"/>
              </a:defRPr>
            </a:lvl1pPr>
            <a:lvl2pPr>
              <a:spcBef>
                <a:spcPct val="0"/>
              </a:spcBef>
              <a:defRPr sz="2400">
                <a:solidFill>
                  <a:schemeClr val="tx1"/>
                </a:solidFill>
                <a:latin typeface="Times" pitchFamily="2" charset="0"/>
              </a:defRPr>
            </a:lvl2pPr>
            <a:lvl3pPr>
              <a:spcBef>
                <a:spcPct val="0"/>
              </a:spcBef>
              <a:defRPr sz="2400">
                <a:solidFill>
                  <a:schemeClr val="tx1"/>
                </a:solidFill>
                <a:latin typeface="Times" pitchFamily="2" charset="0"/>
              </a:defRPr>
            </a:lvl3pPr>
            <a:lvl4pPr>
              <a:spcBef>
                <a:spcPct val="0"/>
              </a:spcBef>
              <a:defRPr sz="2400">
                <a:solidFill>
                  <a:schemeClr val="tx1"/>
                </a:solidFill>
                <a:latin typeface="Times" pitchFamily="2" charset="0"/>
              </a:defRPr>
            </a:lvl4pPr>
            <a:lvl5pPr>
              <a:spcBef>
                <a:spcPct val="0"/>
              </a:spcBef>
              <a:defRPr sz="2400">
                <a:solidFill>
                  <a:schemeClr val="tx1"/>
                </a:solidFill>
                <a:latin typeface="Times" pitchFamily="2" charset="0"/>
              </a:defRPr>
            </a:lvl5pPr>
            <a:lvl6pPr eaLnBrk="0" fontAlgn="base" hangingPunct="0">
              <a:spcBef>
                <a:spcPct val="0"/>
              </a:spcBef>
              <a:spcAft>
                <a:spcPct val="0"/>
              </a:spcAft>
              <a:defRPr sz="2400">
                <a:solidFill>
                  <a:schemeClr val="tx1"/>
                </a:solidFill>
                <a:latin typeface="Times" pitchFamily="2" charset="0"/>
              </a:defRPr>
            </a:lvl6pPr>
            <a:lvl7pPr eaLnBrk="0" fontAlgn="base" hangingPunct="0">
              <a:spcBef>
                <a:spcPct val="0"/>
              </a:spcBef>
              <a:spcAft>
                <a:spcPct val="0"/>
              </a:spcAft>
              <a:defRPr sz="2400">
                <a:solidFill>
                  <a:schemeClr val="tx1"/>
                </a:solidFill>
                <a:latin typeface="Times" pitchFamily="2" charset="0"/>
              </a:defRPr>
            </a:lvl7pPr>
            <a:lvl8pPr eaLnBrk="0" fontAlgn="base" hangingPunct="0">
              <a:spcBef>
                <a:spcPct val="0"/>
              </a:spcBef>
              <a:spcAft>
                <a:spcPct val="0"/>
              </a:spcAft>
              <a:defRPr sz="2400">
                <a:solidFill>
                  <a:schemeClr val="tx1"/>
                </a:solidFill>
                <a:latin typeface="Times" pitchFamily="2" charset="0"/>
              </a:defRPr>
            </a:lvl8pPr>
            <a:lvl9pPr eaLnBrk="0" fontAlgn="base" hangingPunct="0">
              <a:spcBef>
                <a:spcPct val="0"/>
              </a:spcBef>
              <a:spcAft>
                <a:spcPct val="0"/>
              </a:spcAft>
              <a:defRPr sz="2400">
                <a:solidFill>
                  <a:schemeClr val="tx1"/>
                </a:solidFill>
                <a:latin typeface="Times" pitchFamily="2" charset="0"/>
              </a:defRPr>
            </a:lvl9pPr>
          </a:lstStyle>
          <a:p>
            <a:pPr algn="ctr">
              <a:spcBef>
                <a:spcPct val="100000"/>
              </a:spcBef>
            </a:pPr>
            <a:endParaRPr lang="en-US" altLang="en-US" sz="1800">
              <a:solidFill>
                <a:srgbClr val="CF0E30"/>
              </a:solidFill>
              <a:latin typeface="Helvetica" pitchFamily="2" charset="0"/>
            </a:endParaRPr>
          </a:p>
        </p:txBody>
      </p:sp>
      <p:sp>
        <p:nvSpPr>
          <p:cNvPr id="793615" name="Text Box 15">
            <a:extLst>
              <a:ext uri="{FF2B5EF4-FFF2-40B4-BE49-F238E27FC236}">
                <a16:creationId xmlns:a16="http://schemas.microsoft.com/office/drawing/2014/main" id="{64E6CE5D-2CA8-C049-93EA-54ECC5F9755C}"/>
              </a:ext>
            </a:extLst>
          </p:cNvPr>
          <p:cNvSpPr txBox="1">
            <a:spLocks noChangeArrowheads="1"/>
          </p:cNvSpPr>
          <p:nvPr/>
        </p:nvSpPr>
        <p:spPr bwMode="auto">
          <a:xfrm>
            <a:off x="7309560" y="3033714"/>
            <a:ext cx="2479845"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pPr algn="ctr">
              <a:spcBef>
                <a:spcPct val="0"/>
              </a:spcBef>
            </a:pPr>
            <a:r>
              <a:rPr lang="en-US" altLang="en-US" sz="2000"/>
              <a:t>Estimate P</a:t>
            </a:r>
            <a:r>
              <a:rPr lang="en-US" altLang="en-US" sz="2000" baseline="-25000"/>
              <a:t>sa</a:t>
            </a:r>
            <a:r>
              <a:rPr lang="en-US" altLang="en-US" sz="2000"/>
              <a:t> from data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36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936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3613" grpId="0" animBg="1"/>
      <p:bldP spid="793615"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762E3852-C20F-B64E-988D-E87436E9B0A1}"/>
              </a:ext>
            </a:extLst>
          </p:cNvPr>
          <p:cNvSpPr>
            <a:spLocks noGrp="1"/>
          </p:cNvSpPr>
          <p:nvPr>
            <p:ph type="ftr" sz="quarter" idx="10"/>
          </p:nvPr>
        </p:nvSpPr>
        <p:spPr/>
        <p:txBody>
          <a:bodyPr/>
          <a:lstStyle/>
          <a:p>
            <a:r>
              <a:rPr lang="en-US" altLang="en-US"/>
              <a:t>Pieter Abbeel and Andrew Y. Ng</a:t>
            </a:r>
          </a:p>
        </p:txBody>
      </p:sp>
      <p:sp>
        <p:nvSpPr>
          <p:cNvPr id="790530" name="Rectangle 2">
            <a:extLst>
              <a:ext uri="{FF2B5EF4-FFF2-40B4-BE49-F238E27FC236}">
                <a16:creationId xmlns:a16="http://schemas.microsoft.com/office/drawing/2014/main" id="{457F02CA-A73D-C643-92EC-F5D12F325D9F}"/>
              </a:ext>
            </a:extLst>
          </p:cNvPr>
          <p:cNvSpPr>
            <a:spLocks noGrp="1" noChangeArrowheads="1"/>
          </p:cNvSpPr>
          <p:nvPr>
            <p:ph type="title"/>
          </p:nvPr>
        </p:nvSpPr>
        <p:spPr/>
        <p:txBody>
          <a:bodyPr/>
          <a:lstStyle/>
          <a:p>
            <a:r>
              <a:rPr lang="en-US" altLang="en-US"/>
              <a:t>Transition model</a:t>
            </a:r>
          </a:p>
        </p:txBody>
      </p:sp>
      <p:sp>
        <p:nvSpPr>
          <p:cNvPr id="790531" name="Rectangle 3">
            <a:extLst>
              <a:ext uri="{FF2B5EF4-FFF2-40B4-BE49-F238E27FC236}">
                <a16:creationId xmlns:a16="http://schemas.microsoft.com/office/drawing/2014/main" id="{E33C618D-B4B2-9E4D-AAD9-122BE53701E8}"/>
              </a:ext>
            </a:extLst>
          </p:cNvPr>
          <p:cNvSpPr>
            <a:spLocks noGrp="1" noChangeArrowheads="1"/>
          </p:cNvSpPr>
          <p:nvPr>
            <p:ph type="body" sz="half" idx="1"/>
          </p:nvPr>
        </p:nvSpPr>
        <p:spPr>
          <a:xfrm>
            <a:off x="2520950" y="3640139"/>
            <a:ext cx="7100888" cy="2293937"/>
          </a:xfrm>
        </p:spPr>
        <p:txBody>
          <a:bodyPr/>
          <a:lstStyle/>
          <a:p>
            <a:pPr marL="0" indent="0">
              <a:spcBef>
                <a:spcPct val="50000"/>
              </a:spcBef>
              <a:buFontTx/>
              <a:buChar char="•"/>
            </a:pPr>
            <a:r>
              <a:rPr lang="en-US" altLang="en-US" sz="2800"/>
              <a:t> </a:t>
            </a:r>
            <a:r>
              <a:rPr lang="en-US" altLang="en-US"/>
              <a:t>So we need to estimate the dynamics from data.</a:t>
            </a:r>
          </a:p>
          <a:p>
            <a:pPr marL="0" indent="0">
              <a:buFontTx/>
              <a:buChar char="•"/>
            </a:pPr>
            <a:r>
              <a:rPr lang="en-US" altLang="en-US"/>
              <a:t> Have to collect enough data to model all relevant parts of the flight envelop</a:t>
            </a:r>
            <a:r>
              <a:rPr lang="en-US" altLang="en-US" sz="2800"/>
              <a:t>.</a:t>
            </a:r>
            <a:r>
              <a:rPr lang="en-US" altLang="en-US" sz="2800" b="1"/>
              <a:t> </a:t>
            </a:r>
          </a:p>
        </p:txBody>
      </p:sp>
      <p:pic>
        <p:nvPicPr>
          <p:cNvPr id="790532" name="Picture 4">
            <a:extLst>
              <a:ext uri="{FF2B5EF4-FFF2-40B4-BE49-F238E27FC236}">
                <a16:creationId xmlns:a16="http://schemas.microsoft.com/office/drawing/2014/main" id="{D09553FC-EAE1-5744-BE91-19E60BB6BD67}"/>
              </a:ext>
            </a:extLst>
          </p:cNvPr>
          <p:cNvPicPr>
            <a:picLocks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8302626" y="1544639"/>
            <a:ext cx="1990725" cy="13239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90534" name="Text Box 6">
            <a:extLst>
              <a:ext uri="{FF2B5EF4-FFF2-40B4-BE49-F238E27FC236}">
                <a16:creationId xmlns:a16="http://schemas.microsoft.com/office/drawing/2014/main" id="{B99CE14E-D637-814D-ACE2-C134F13EBE8B}"/>
              </a:ext>
            </a:extLst>
          </p:cNvPr>
          <p:cNvSpPr txBox="1">
            <a:spLocks noChangeArrowheads="1"/>
          </p:cNvSpPr>
          <p:nvPr/>
        </p:nvSpPr>
        <p:spPr bwMode="auto">
          <a:xfrm>
            <a:off x="2514600" y="1206500"/>
            <a:ext cx="5487988" cy="19389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Char char="•"/>
            </a:pPr>
            <a:r>
              <a:rPr lang="en-US" altLang="en-US" sz="2400"/>
              <a:t> Consider the problem of controlling a  complicated system like a helicopter.</a:t>
            </a:r>
          </a:p>
          <a:p>
            <a:pPr>
              <a:buFontTx/>
              <a:buChar char="•"/>
            </a:pPr>
            <a:r>
              <a:rPr lang="en-US" altLang="en-US" sz="2400"/>
              <a:t> No models are available that specify the dynamics accurately as a function of the helicopter’s specifications.</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ooter Placeholder 3">
            <a:extLst>
              <a:ext uri="{FF2B5EF4-FFF2-40B4-BE49-F238E27FC236}">
                <a16:creationId xmlns:a16="http://schemas.microsoft.com/office/drawing/2014/main" id="{6D46D335-4828-634A-9188-DF403680C414}"/>
              </a:ext>
            </a:extLst>
          </p:cNvPr>
          <p:cNvSpPr>
            <a:spLocks noGrp="1"/>
          </p:cNvSpPr>
          <p:nvPr>
            <p:ph type="ftr" sz="quarter" idx="10"/>
          </p:nvPr>
        </p:nvSpPr>
        <p:spPr/>
        <p:txBody>
          <a:bodyPr/>
          <a:lstStyle/>
          <a:p>
            <a:r>
              <a:rPr lang="en-US" altLang="en-US"/>
              <a:t>Pieter Abbeel and Andrew Y. Ng</a:t>
            </a:r>
          </a:p>
        </p:txBody>
      </p:sp>
      <p:sp>
        <p:nvSpPr>
          <p:cNvPr id="763906" name="Rectangle 2">
            <a:extLst>
              <a:ext uri="{FF2B5EF4-FFF2-40B4-BE49-F238E27FC236}">
                <a16:creationId xmlns:a16="http://schemas.microsoft.com/office/drawing/2014/main" id="{32FA6FB8-1312-A84E-8D51-24C25F1811EF}"/>
              </a:ext>
            </a:extLst>
          </p:cNvPr>
          <p:cNvSpPr>
            <a:spLocks noGrp="1" noChangeArrowheads="1"/>
          </p:cNvSpPr>
          <p:nvPr>
            <p:ph type="title"/>
          </p:nvPr>
        </p:nvSpPr>
        <p:spPr>
          <a:xfrm>
            <a:off x="2366964" y="144463"/>
            <a:ext cx="7388225" cy="641350"/>
          </a:xfrm>
        </p:spPr>
        <p:txBody>
          <a:bodyPr>
            <a:normAutofit fontScale="90000"/>
          </a:bodyPr>
          <a:lstStyle/>
          <a:p>
            <a:r>
              <a:rPr lang="en-US" altLang="en-US"/>
              <a:t>Collecting data to learn dynamical model</a:t>
            </a:r>
          </a:p>
        </p:txBody>
      </p:sp>
      <p:sp>
        <p:nvSpPr>
          <p:cNvPr id="763907" name="Rectangle 3">
            <a:extLst>
              <a:ext uri="{FF2B5EF4-FFF2-40B4-BE49-F238E27FC236}">
                <a16:creationId xmlns:a16="http://schemas.microsoft.com/office/drawing/2014/main" id="{A86E6483-7A44-1C4D-932A-5E2D31A673BC}"/>
              </a:ext>
            </a:extLst>
          </p:cNvPr>
          <p:cNvSpPr>
            <a:spLocks noGrp="1" noChangeArrowheads="1"/>
          </p:cNvSpPr>
          <p:nvPr>
            <p:ph type="body" idx="1"/>
          </p:nvPr>
        </p:nvSpPr>
        <p:spPr>
          <a:xfrm>
            <a:off x="2500314" y="1073151"/>
            <a:ext cx="7673975" cy="5027613"/>
          </a:xfrm>
        </p:spPr>
        <p:txBody>
          <a:bodyPr/>
          <a:lstStyle/>
          <a:p>
            <a:r>
              <a:rPr lang="en-US" altLang="en-US"/>
              <a:t>State-of-the-art: E</a:t>
            </a:r>
            <a:r>
              <a:rPr lang="en-US" altLang="en-US" baseline="30000"/>
              <a:t>3</a:t>
            </a:r>
            <a:r>
              <a:rPr lang="en-US" altLang="en-US"/>
              <a:t> algorithm (Kearns and Singh, 2002)</a:t>
            </a:r>
          </a:p>
        </p:txBody>
      </p:sp>
      <p:pic>
        <p:nvPicPr>
          <p:cNvPr id="763908" name="Picture 4">
            <a:extLst>
              <a:ext uri="{FF2B5EF4-FFF2-40B4-BE49-F238E27FC236}">
                <a16:creationId xmlns:a16="http://schemas.microsoft.com/office/drawing/2014/main" id="{22EF7B44-B0EF-EA4F-B0FB-F7A528BC6F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1981201"/>
            <a:ext cx="2209800" cy="1470025"/>
          </a:xfrm>
          <a:prstGeom prst="rect">
            <a:avLst/>
          </a:prstGeom>
          <a:noFill/>
          <a:extLst>
            <a:ext uri="{909E8E84-426E-40DD-AFC4-6F175D3DCCD1}">
              <a14:hiddenFill xmlns:a14="http://schemas.microsoft.com/office/drawing/2010/main">
                <a:solidFill>
                  <a:srgbClr val="FFFFFF"/>
                </a:solidFill>
              </a14:hiddenFill>
            </a:ext>
          </a:extLst>
        </p:spPr>
      </p:pic>
      <p:sp>
        <p:nvSpPr>
          <p:cNvPr id="763909" name="AutoShape 5">
            <a:extLst>
              <a:ext uri="{FF2B5EF4-FFF2-40B4-BE49-F238E27FC236}">
                <a16:creationId xmlns:a16="http://schemas.microsoft.com/office/drawing/2014/main" id="{0832B6A3-9CA3-0A4E-AD9B-FA1C26C3063F}"/>
              </a:ext>
            </a:extLst>
          </p:cNvPr>
          <p:cNvSpPr>
            <a:spLocks noChangeArrowheads="1"/>
          </p:cNvSpPr>
          <p:nvPr/>
        </p:nvSpPr>
        <p:spPr bwMode="auto">
          <a:xfrm>
            <a:off x="6858000" y="1752600"/>
            <a:ext cx="2133600" cy="1600200"/>
          </a:xfrm>
          <a:prstGeom prst="cloudCallout">
            <a:avLst>
              <a:gd name="adj1" fmla="val -74926"/>
              <a:gd name="adj2" fmla="val 32736"/>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spcBef>
                <a:spcPct val="0"/>
              </a:spcBef>
            </a:pPr>
            <a:endParaRPr lang="en-US" altLang="en-US">
              <a:latin typeface="Arial" panose="020B0604020202020204" pitchFamily="34" charset="0"/>
            </a:endParaRPr>
          </a:p>
        </p:txBody>
      </p:sp>
      <p:sp>
        <p:nvSpPr>
          <p:cNvPr id="763910" name="Text Box 6">
            <a:extLst>
              <a:ext uri="{FF2B5EF4-FFF2-40B4-BE49-F238E27FC236}">
                <a16:creationId xmlns:a16="http://schemas.microsoft.com/office/drawing/2014/main" id="{D7499AD3-60C7-2C44-8DE5-82EED934F8A5}"/>
              </a:ext>
            </a:extLst>
          </p:cNvPr>
          <p:cNvSpPr txBox="1">
            <a:spLocks noChangeArrowheads="1"/>
          </p:cNvSpPr>
          <p:nvPr/>
        </p:nvSpPr>
        <p:spPr bwMode="auto">
          <a:xfrm>
            <a:off x="7223125" y="2017714"/>
            <a:ext cx="12890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0"/>
              </a:spcBef>
            </a:pPr>
            <a:r>
              <a:rPr lang="en-US" altLang="en-US">
                <a:latin typeface="Arial" panose="020B0604020202020204" pitchFamily="34" charset="0"/>
              </a:rPr>
              <a:t>Have good</a:t>
            </a:r>
          </a:p>
          <a:p>
            <a:pPr eaLnBrk="1" hangingPunct="1">
              <a:spcBef>
                <a:spcPct val="0"/>
              </a:spcBef>
            </a:pPr>
            <a:r>
              <a:rPr lang="en-US" altLang="en-US">
                <a:latin typeface="Arial" panose="020B0604020202020204" pitchFamily="34" charset="0"/>
              </a:rPr>
              <a:t>model of </a:t>
            </a:r>
          </a:p>
          <a:p>
            <a:pPr eaLnBrk="1" hangingPunct="1">
              <a:spcBef>
                <a:spcPct val="0"/>
              </a:spcBef>
            </a:pPr>
            <a:r>
              <a:rPr lang="en-US" altLang="en-US">
                <a:latin typeface="Arial" panose="020B0604020202020204" pitchFamily="34" charset="0"/>
              </a:rPr>
              <a:t>dynamics?</a:t>
            </a:r>
          </a:p>
        </p:txBody>
      </p:sp>
      <p:sp>
        <p:nvSpPr>
          <p:cNvPr id="763911" name="AutoShape 7">
            <a:extLst>
              <a:ext uri="{FF2B5EF4-FFF2-40B4-BE49-F238E27FC236}">
                <a16:creationId xmlns:a16="http://schemas.microsoft.com/office/drawing/2014/main" id="{1FCAE116-BECA-104A-9E7D-690EFB16E233}"/>
              </a:ext>
            </a:extLst>
          </p:cNvPr>
          <p:cNvSpPr>
            <a:spLocks noChangeArrowheads="1"/>
          </p:cNvSpPr>
          <p:nvPr/>
        </p:nvSpPr>
        <p:spPr bwMode="auto">
          <a:xfrm rot="13905743">
            <a:off x="4045620" y="3702130"/>
            <a:ext cx="366960" cy="444341"/>
          </a:xfrm>
          <a:prstGeom prst="upArrow">
            <a:avLst>
              <a:gd name="adj1" fmla="val 50000"/>
              <a:gd name="adj2" fmla="val 41667"/>
            </a:avLst>
          </a:prstGeom>
          <a:solidFill>
            <a:schemeClr val="accent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763912" name="Text Box 8">
            <a:extLst>
              <a:ext uri="{FF2B5EF4-FFF2-40B4-BE49-F238E27FC236}">
                <a16:creationId xmlns:a16="http://schemas.microsoft.com/office/drawing/2014/main" id="{44430DD7-6101-9548-8A96-3CFE51BD2A9B}"/>
              </a:ext>
            </a:extLst>
          </p:cNvPr>
          <p:cNvSpPr txBox="1">
            <a:spLocks noChangeArrowheads="1"/>
          </p:cNvSpPr>
          <p:nvPr/>
        </p:nvSpPr>
        <p:spPr bwMode="auto">
          <a:xfrm>
            <a:off x="2971800" y="3962401"/>
            <a:ext cx="641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0"/>
              </a:spcBef>
            </a:pPr>
            <a:r>
              <a:rPr lang="en-US" altLang="en-US">
                <a:latin typeface="Arial" panose="020B0604020202020204" pitchFamily="34" charset="0"/>
              </a:rPr>
              <a:t>YES</a:t>
            </a:r>
          </a:p>
        </p:txBody>
      </p:sp>
      <p:pic>
        <p:nvPicPr>
          <p:cNvPr id="763913" name="Picture 9">
            <a:extLst>
              <a:ext uri="{FF2B5EF4-FFF2-40B4-BE49-F238E27FC236}">
                <a16:creationId xmlns:a16="http://schemas.microsoft.com/office/drawing/2014/main" id="{C79FDA55-7CCA-234C-97A0-A274A98120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4495800"/>
            <a:ext cx="2292350" cy="1524000"/>
          </a:xfrm>
          <a:prstGeom prst="rect">
            <a:avLst/>
          </a:prstGeom>
          <a:noFill/>
          <a:extLst>
            <a:ext uri="{909E8E84-426E-40DD-AFC4-6F175D3DCCD1}">
              <a14:hiddenFill xmlns:a14="http://schemas.microsoft.com/office/drawing/2010/main">
                <a:solidFill>
                  <a:srgbClr val="FFFFFF"/>
                </a:solidFill>
              </a14:hiddenFill>
            </a:ext>
          </a:extLst>
        </p:spPr>
      </p:pic>
      <p:sp>
        <p:nvSpPr>
          <p:cNvPr id="763914" name="Text Box 10">
            <a:extLst>
              <a:ext uri="{FF2B5EF4-FFF2-40B4-BE49-F238E27FC236}">
                <a16:creationId xmlns:a16="http://schemas.microsoft.com/office/drawing/2014/main" id="{FC294F69-4516-6045-B102-5DCECA5E8ED3}"/>
              </a:ext>
            </a:extLst>
          </p:cNvPr>
          <p:cNvSpPr txBox="1">
            <a:spLocks noChangeArrowheads="1"/>
          </p:cNvSpPr>
          <p:nvPr/>
        </p:nvSpPr>
        <p:spPr bwMode="auto">
          <a:xfrm>
            <a:off x="3200400" y="6172201"/>
            <a:ext cx="1022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0"/>
              </a:spcBef>
            </a:pPr>
            <a:r>
              <a:rPr lang="en-US" altLang="en-US">
                <a:latin typeface="Arial" panose="020B0604020202020204" pitchFamily="34" charset="0"/>
              </a:rPr>
              <a:t>“Exploit”</a:t>
            </a:r>
          </a:p>
        </p:txBody>
      </p:sp>
      <p:sp>
        <p:nvSpPr>
          <p:cNvPr id="763915" name="AutoShape 11">
            <a:extLst>
              <a:ext uri="{FF2B5EF4-FFF2-40B4-BE49-F238E27FC236}">
                <a16:creationId xmlns:a16="http://schemas.microsoft.com/office/drawing/2014/main" id="{1CAE777D-5508-224E-8DC5-E2988E259CF2}"/>
              </a:ext>
            </a:extLst>
          </p:cNvPr>
          <p:cNvSpPr>
            <a:spLocks noChangeArrowheads="1"/>
          </p:cNvSpPr>
          <p:nvPr/>
        </p:nvSpPr>
        <p:spPr bwMode="auto">
          <a:xfrm rot="7939575">
            <a:off x="6179220" y="3778330"/>
            <a:ext cx="366960" cy="444341"/>
          </a:xfrm>
          <a:prstGeom prst="upArrow">
            <a:avLst>
              <a:gd name="adj1" fmla="val 50000"/>
              <a:gd name="adj2" fmla="val 41667"/>
            </a:avLst>
          </a:prstGeom>
          <a:solidFill>
            <a:schemeClr val="accent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763916" name="Text Box 12">
            <a:extLst>
              <a:ext uri="{FF2B5EF4-FFF2-40B4-BE49-F238E27FC236}">
                <a16:creationId xmlns:a16="http://schemas.microsoft.com/office/drawing/2014/main" id="{A51684F0-55A1-994D-B546-4B0185536702}"/>
              </a:ext>
            </a:extLst>
          </p:cNvPr>
          <p:cNvSpPr txBox="1">
            <a:spLocks noChangeArrowheads="1"/>
          </p:cNvSpPr>
          <p:nvPr/>
        </p:nvSpPr>
        <p:spPr bwMode="auto">
          <a:xfrm>
            <a:off x="7010400" y="3962401"/>
            <a:ext cx="527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0"/>
              </a:spcBef>
            </a:pPr>
            <a:r>
              <a:rPr lang="en-US" altLang="en-US">
                <a:latin typeface="Arial" panose="020B0604020202020204" pitchFamily="34" charset="0"/>
              </a:rPr>
              <a:t>NO</a:t>
            </a:r>
          </a:p>
        </p:txBody>
      </p:sp>
      <p:grpSp>
        <p:nvGrpSpPr>
          <p:cNvPr id="763917" name="Group 13">
            <a:extLst>
              <a:ext uri="{FF2B5EF4-FFF2-40B4-BE49-F238E27FC236}">
                <a16:creationId xmlns:a16="http://schemas.microsoft.com/office/drawing/2014/main" id="{8C6B432D-31E8-ED4C-B397-524ED8F6E2BD}"/>
              </a:ext>
            </a:extLst>
          </p:cNvPr>
          <p:cNvGrpSpPr>
            <a:grpSpLocks/>
          </p:cNvGrpSpPr>
          <p:nvPr/>
        </p:nvGrpSpPr>
        <p:grpSpPr bwMode="auto">
          <a:xfrm>
            <a:off x="7162800" y="4343400"/>
            <a:ext cx="1803400" cy="1785938"/>
            <a:chOff x="378" y="978"/>
            <a:chExt cx="1136" cy="1125"/>
          </a:xfrm>
        </p:grpSpPr>
        <p:pic>
          <p:nvPicPr>
            <p:cNvPr id="763918" name="Picture 14">
              <a:extLst>
                <a:ext uri="{FF2B5EF4-FFF2-40B4-BE49-F238E27FC236}">
                  <a16:creationId xmlns:a16="http://schemas.microsoft.com/office/drawing/2014/main" id="{F81B6350-7435-AA4E-B44F-8005FD6C87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 y="978"/>
              <a:ext cx="569" cy="378"/>
            </a:xfrm>
            <a:prstGeom prst="rect">
              <a:avLst/>
            </a:prstGeom>
            <a:noFill/>
            <a:extLst>
              <a:ext uri="{909E8E84-426E-40DD-AFC4-6F175D3DCCD1}">
                <a14:hiddenFill xmlns:a14="http://schemas.microsoft.com/office/drawing/2010/main">
                  <a:solidFill>
                    <a:srgbClr val="FFFFFF"/>
                  </a:solidFill>
                </a14:hiddenFill>
              </a:ext>
            </a:extLst>
          </p:spPr>
        </p:pic>
        <p:pic>
          <p:nvPicPr>
            <p:cNvPr id="763919" name="Picture 15">
              <a:extLst>
                <a:ext uri="{FF2B5EF4-FFF2-40B4-BE49-F238E27FC236}">
                  <a16:creationId xmlns:a16="http://schemas.microsoft.com/office/drawing/2014/main" id="{8B90434B-47E6-AD47-991C-FC7DAED43F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8" y="1354"/>
              <a:ext cx="566" cy="376"/>
            </a:xfrm>
            <a:prstGeom prst="rect">
              <a:avLst/>
            </a:prstGeom>
            <a:noFill/>
            <a:extLst>
              <a:ext uri="{909E8E84-426E-40DD-AFC4-6F175D3DCCD1}">
                <a14:hiddenFill xmlns:a14="http://schemas.microsoft.com/office/drawing/2010/main">
                  <a:solidFill>
                    <a:srgbClr val="FFFFFF"/>
                  </a:solidFill>
                </a14:hiddenFill>
              </a:ext>
            </a:extLst>
          </p:spPr>
        </p:pic>
        <p:pic>
          <p:nvPicPr>
            <p:cNvPr id="763920" name="Picture 16">
              <a:extLst>
                <a:ext uri="{FF2B5EF4-FFF2-40B4-BE49-F238E27FC236}">
                  <a16:creationId xmlns:a16="http://schemas.microsoft.com/office/drawing/2014/main" id="{8B7D184F-9F05-B448-8129-29524DB8DD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 y="1724"/>
              <a:ext cx="566" cy="377"/>
            </a:xfrm>
            <a:prstGeom prst="rect">
              <a:avLst/>
            </a:prstGeom>
            <a:noFill/>
            <a:extLst>
              <a:ext uri="{909E8E84-426E-40DD-AFC4-6F175D3DCCD1}">
                <a14:hiddenFill xmlns:a14="http://schemas.microsoft.com/office/drawing/2010/main">
                  <a:solidFill>
                    <a:srgbClr val="FFFFFF"/>
                  </a:solidFill>
                </a14:hiddenFill>
              </a:ext>
            </a:extLst>
          </p:spPr>
        </p:pic>
        <p:pic>
          <p:nvPicPr>
            <p:cNvPr id="763921" name="Picture 17">
              <a:extLst>
                <a:ext uri="{FF2B5EF4-FFF2-40B4-BE49-F238E27FC236}">
                  <a16:creationId xmlns:a16="http://schemas.microsoft.com/office/drawing/2014/main" id="{67C025DA-6F7B-7D4C-9319-9E2D5DAB399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8" y="1353"/>
              <a:ext cx="568" cy="379"/>
            </a:xfrm>
            <a:prstGeom prst="rect">
              <a:avLst/>
            </a:prstGeom>
            <a:noFill/>
            <a:extLst>
              <a:ext uri="{909E8E84-426E-40DD-AFC4-6F175D3DCCD1}">
                <a14:hiddenFill xmlns:a14="http://schemas.microsoft.com/office/drawing/2010/main">
                  <a:solidFill>
                    <a:srgbClr val="FFFFFF"/>
                  </a:solidFill>
                </a14:hiddenFill>
              </a:ext>
            </a:extLst>
          </p:spPr>
        </p:pic>
        <p:pic>
          <p:nvPicPr>
            <p:cNvPr id="763922" name="Picture 18">
              <a:extLst>
                <a:ext uri="{FF2B5EF4-FFF2-40B4-BE49-F238E27FC236}">
                  <a16:creationId xmlns:a16="http://schemas.microsoft.com/office/drawing/2014/main" id="{F5C93DA1-1F55-524E-A532-26C547A851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8" y="979"/>
              <a:ext cx="566" cy="376"/>
            </a:xfrm>
            <a:prstGeom prst="rect">
              <a:avLst/>
            </a:prstGeom>
            <a:noFill/>
            <a:extLst>
              <a:ext uri="{909E8E84-426E-40DD-AFC4-6F175D3DCCD1}">
                <a14:hiddenFill xmlns:a14="http://schemas.microsoft.com/office/drawing/2010/main">
                  <a:solidFill>
                    <a:srgbClr val="FFFFFF"/>
                  </a:solidFill>
                </a14:hiddenFill>
              </a:ext>
            </a:extLst>
          </p:spPr>
        </p:pic>
        <p:pic>
          <p:nvPicPr>
            <p:cNvPr id="763923" name="Picture 19">
              <a:extLst>
                <a:ext uri="{FF2B5EF4-FFF2-40B4-BE49-F238E27FC236}">
                  <a16:creationId xmlns:a16="http://schemas.microsoft.com/office/drawing/2014/main" id="{775188EA-EBB2-124A-90CD-7D527D65DFA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7" y="1729"/>
              <a:ext cx="563" cy="374"/>
            </a:xfrm>
            <a:prstGeom prst="rect">
              <a:avLst/>
            </a:prstGeom>
            <a:noFill/>
            <a:extLst>
              <a:ext uri="{909E8E84-426E-40DD-AFC4-6F175D3DCCD1}">
                <a14:hiddenFill xmlns:a14="http://schemas.microsoft.com/office/drawing/2010/main">
                  <a:solidFill>
                    <a:srgbClr val="FFFFFF"/>
                  </a:solidFill>
                </a14:hiddenFill>
              </a:ext>
            </a:extLst>
          </p:spPr>
        </p:pic>
      </p:grpSp>
      <p:sp>
        <p:nvSpPr>
          <p:cNvPr id="763924" name="Text Box 20">
            <a:extLst>
              <a:ext uri="{FF2B5EF4-FFF2-40B4-BE49-F238E27FC236}">
                <a16:creationId xmlns:a16="http://schemas.microsoft.com/office/drawing/2014/main" id="{97880871-11C3-5F4D-B66D-2348F62EB9B3}"/>
              </a:ext>
            </a:extLst>
          </p:cNvPr>
          <p:cNvSpPr txBox="1">
            <a:spLocks noChangeArrowheads="1"/>
          </p:cNvSpPr>
          <p:nvPr/>
        </p:nvSpPr>
        <p:spPr bwMode="auto">
          <a:xfrm>
            <a:off x="7467600" y="6248401"/>
            <a:ext cx="1111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0"/>
              </a:spcBef>
            </a:pPr>
            <a:r>
              <a:rPr lang="en-US" altLang="en-US">
                <a:latin typeface="Arial" panose="020B0604020202020204" pitchFamily="34" charset="0"/>
              </a:rPr>
              <a:t>“Explore”</a:t>
            </a:r>
          </a:p>
        </p:txBody>
      </p:sp>
      <p:sp>
        <p:nvSpPr>
          <p:cNvPr id="763925" name="AutoShape 21">
            <a:extLst>
              <a:ext uri="{FF2B5EF4-FFF2-40B4-BE49-F238E27FC236}">
                <a16:creationId xmlns:a16="http://schemas.microsoft.com/office/drawing/2014/main" id="{C60B815F-7659-FB4F-8D07-C1DF462F70AF}"/>
              </a:ext>
            </a:extLst>
          </p:cNvPr>
          <p:cNvSpPr>
            <a:spLocks noChangeArrowheads="1"/>
          </p:cNvSpPr>
          <p:nvPr/>
        </p:nvSpPr>
        <p:spPr bwMode="auto">
          <a:xfrm flipH="1">
            <a:off x="6019800" y="3702725"/>
            <a:ext cx="2438400" cy="519351"/>
          </a:xfrm>
          <a:custGeom>
            <a:avLst/>
            <a:gdLst>
              <a:gd name="G0" fmla="+- -3923971 0 0"/>
              <a:gd name="G1" fmla="+- -49286 0 0"/>
              <a:gd name="G2" fmla="+- -3923971 0 -49286"/>
              <a:gd name="G3" fmla="+- 10800 0 0"/>
              <a:gd name="G4" fmla="+- 0 0 -3923971"/>
              <a:gd name="T0" fmla="*/ 360 256 1"/>
              <a:gd name="T1" fmla="*/ 0 256 1"/>
              <a:gd name="G5" fmla="+- G2 T0 T1"/>
              <a:gd name="G6" fmla="?: G2 G2 G5"/>
              <a:gd name="G7" fmla="+- 0 0 G6"/>
              <a:gd name="G8" fmla="+- 7684 0 0"/>
              <a:gd name="G9" fmla="+- 0 0 -49286"/>
              <a:gd name="G10" fmla="+- 7684 0 2700"/>
              <a:gd name="G11" fmla="cos G10 -3923971"/>
              <a:gd name="G12" fmla="sin G10 -3923971"/>
              <a:gd name="G13" fmla="cos 13500 -3923971"/>
              <a:gd name="G14" fmla="sin 13500 -3923971"/>
              <a:gd name="G15" fmla="+- G11 10800 0"/>
              <a:gd name="G16" fmla="+- G12 10800 0"/>
              <a:gd name="G17" fmla="+- G13 10800 0"/>
              <a:gd name="G18" fmla="+- G14 10800 0"/>
              <a:gd name="G19" fmla="*/ 7684 1 2"/>
              <a:gd name="G20" fmla="+- G19 5400 0"/>
              <a:gd name="G21" fmla="cos G20 -3923971"/>
              <a:gd name="G22" fmla="sin G20 -3923971"/>
              <a:gd name="G23" fmla="+- G21 10800 0"/>
              <a:gd name="G24" fmla="+- G12 G23 G22"/>
              <a:gd name="G25" fmla="+- G22 G23 G11"/>
              <a:gd name="G26" fmla="cos 10800 -3923971"/>
              <a:gd name="G27" fmla="sin 10800 -3923971"/>
              <a:gd name="G28" fmla="cos 7684 -3923971"/>
              <a:gd name="G29" fmla="sin 7684 -3923971"/>
              <a:gd name="G30" fmla="+- G26 10800 0"/>
              <a:gd name="G31" fmla="+- G27 10800 0"/>
              <a:gd name="G32" fmla="+- G28 10800 0"/>
              <a:gd name="G33" fmla="+- G29 10800 0"/>
              <a:gd name="G34" fmla="+- G19 5400 0"/>
              <a:gd name="G35" fmla="cos G34 -49286"/>
              <a:gd name="G36" fmla="sin G34 -49286"/>
              <a:gd name="G37" fmla="+/ -49286 -3923971 2"/>
              <a:gd name="T2" fmla="*/ 180 256 1"/>
              <a:gd name="T3" fmla="*/ 0 256 1"/>
              <a:gd name="G38" fmla="+- G37 T2 T3"/>
              <a:gd name="G39" fmla="?: G2 G37 G38"/>
              <a:gd name="G40" fmla="cos 10800 G39"/>
              <a:gd name="G41" fmla="sin 10800 G39"/>
              <a:gd name="G42" fmla="cos 7684 G39"/>
              <a:gd name="G43" fmla="sin 7684 G39"/>
              <a:gd name="G44" fmla="+- G40 10800 0"/>
              <a:gd name="G45" fmla="+- G41 10800 0"/>
              <a:gd name="G46" fmla="+- G42 10800 0"/>
              <a:gd name="G47" fmla="+- G43 10800 0"/>
              <a:gd name="G48" fmla="+- G35 10800 0"/>
              <a:gd name="G49" fmla="+- G36 10800 0"/>
              <a:gd name="T4" fmla="*/ 1477 w 21600"/>
              <a:gd name="T5" fmla="*/ 16251 h 21600"/>
              <a:gd name="T6" fmla="*/ 20041 w 21600"/>
              <a:gd name="T7" fmla="*/ 10679 h 21600"/>
              <a:gd name="T8" fmla="*/ 4167 w 21600"/>
              <a:gd name="T9" fmla="*/ 14678 h 21600"/>
              <a:gd name="T10" fmla="*/ 17575 w 21600"/>
              <a:gd name="T11" fmla="*/ -877 h 21600"/>
              <a:gd name="T12" fmla="*/ 19121 w 21600"/>
              <a:gd name="T13" fmla="*/ 4943 h 21600"/>
              <a:gd name="T14" fmla="*/ 13301 w 21600"/>
              <a:gd name="T15" fmla="*/ 6489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4656" y="4153"/>
                </a:moveTo>
                <a:cubicBezTo>
                  <a:pt x="13484" y="3474"/>
                  <a:pt x="12154" y="3116"/>
                  <a:pt x="10800" y="3116"/>
                </a:cubicBezTo>
                <a:cubicBezTo>
                  <a:pt x="6556" y="3116"/>
                  <a:pt x="3116" y="6556"/>
                  <a:pt x="3116" y="10800"/>
                </a:cubicBezTo>
                <a:cubicBezTo>
                  <a:pt x="3116" y="15043"/>
                  <a:pt x="6556" y="18484"/>
                  <a:pt x="10800" y="18484"/>
                </a:cubicBezTo>
                <a:cubicBezTo>
                  <a:pt x="15043" y="18484"/>
                  <a:pt x="18484" y="15043"/>
                  <a:pt x="18484" y="10800"/>
                </a:cubicBezTo>
                <a:cubicBezTo>
                  <a:pt x="18484" y="10766"/>
                  <a:pt x="18483" y="10732"/>
                  <a:pt x="18483" y="10699"/>
                </a:cubicBezTo>
                <a:lnTo>
                  <a:pt x="21599" y="10658"/>
                </a:lnTo>
                <a:cubicBezTo>
                  <a:pt x="21599" y="10705"/>
                  <a:pt x="21600" y="10752"/>
                  <a:pt x="21600" y="10800"/>
                </a:cubicBezTo>
                <a:cubicBezTo>
                  <a:pt x="21600" y="16764"/>
                  <a:pt x="16764" y="21600"/>
                  <a:pt x="10800" y="21600"/>
                </a:cubicBezTo>
                <a:cubicBezTo>
                  <a:pt x="4835" y="21600"/>
                  <a:pt x="0" y="16764"/>
                  <a:pt x="0" y="10800"/>
                </a:cubicBezTo>
                <a:cubicBezTo>
                  <a:pt x="0" y="4835"/>
                  <a:pt x="4835" y="0"/>
                  <a:pt x="10800" y="0"/>
                </a:cubicBezTo>
                <a:cubicBezTo>
                  <a:pt x="12703" y="0"/>
                  <a:pt x="14573" y="503"/>
                  <a:pt x="16220" y="1458"/>
                </a:cubicBezTo>
                <a:lnTo>
                  <a:pt x="16220" y="1459"/>
                </a:lnTo>
                <a:lnTo>
                  <a:pt x="17575" y="-877"/>
                </a:lnTo>
                <a:lnTo>
                  <a:pt x="19121" y="4943"/>
                </a:lnTo>
                <a:lnTo>
                  <a:pt x="13301" y="6489"/>
                </a:lnTo>
                <a:lnTo>
                  <a:pt x="14657" y="4154"/>
                </a:lnTo>
                <a:close/>
              </a:path>
            </a:pathLst>
          </a:custGeom>
          <a:solidFill>
            <a:srgbClr val="FF0000">
              <a:alpha val="66000"/>
            </a:srgbClr>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6390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639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6390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7639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6391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639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63924"/>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763925"/>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7639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6391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763911"/>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76391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639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639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3909" grpId="0" animBg="1"/>
      <p:bldP spid="763910" grpId="0"/>
      <p:bldP spid="763912" grpId="0"/>
      <p:bldP spid="763912" grpId="1"/>
      <p:bldP spid="763914" grpId="0"/>
      <p:bldP spid="763916" grpId="0"/>
      <p:bldP spid="7639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24916-2891-384C-8EA2-66A3D63C30E5}"/>
              </a:ext>
            </a:extLst>
          </p:cNvPr>
          <p:cNvSpPr>
            <a:spLocks noGrp="1"/>
          </p:cNvSpPr>
          <p:nvPr>
            <p:ph type="title"/>
          </p:nvPr>
        </p:nvSpPr>
        <p:spPr/>
        <p:txBody>
          <a:bodyPr/>
          <a:lstStyle/>
          <a:p>
            <a:r>
              <a:rPr lang="en-US" b="1" dirty="0"/>
              <a:t>Why Dynamic Navigation</a:t>
            </a:r>
            <a:endParaRPr lang="en-US" dirty="0"/>
          </a:p>
        </p:txBody>
      </p:sp>
      <p:sp>
        <p:nvSpPr>
          <p:cNvPr id="3" name="Content Placeholder 2">
            <a:extLst>
              <a:ext uri="{FF2B5EF4-FFF2-40B4-BE49-F238E27FC236}">
                <a16:creationId xmlns:a16="http://schemas.microsoft.com/office/drawing/2014/main" id="{FC9D4C5D-DCC2-1147-B5D8-AF52C14EF3C1}"/>
              </a:ext>
            </a:extLst>
          </p:cNvPr>
          <p:cNvSpPr>
            <a:spLocks noGrp="1"/>
          </p:cNvSpPr>
          <p:nvPr>
            <p:ph idx="1"/>
          </p:nvPr>
        </p:nvSpPr>
        <p:spPr>
          <a:xfrm>
            <a:off x="581192" y="2419816"/>
            <a:ext cx="7081419" cy="1595637"/>
          </a:xfrm>
        </p:spPr>
        <p:txBody>
          <a:bodyPr>
            <a:normAutofit/>
          </a:bodyPr>
          <a:lstStyle/>
          <a:p>
            <a:r>
              <a:rPr lang="en-US" sz="2500" dirty="0"/>
              <a:t>Examples</a:t>
            </a:r>
          </a:p>
          <a:p>
            <a:r>
              <a:rPr lang="en-US" sz="2200" dirty="0"/>
              <a:t>Hazards along a route can change in an instant</a:t>
            </a:r>
          </a:p>
          <a:p>
            <a:r>
              <a:rPr lang="en-US" sz="2200" dirty="0"/>
              <a:t>=&gt; need dynamic navigation to avoid them</a:t>
            </a:r>
          </a:p>
          <a:p>
            <a:endParaRPr lang="en-US" sz="2200" dirty="0"/>
          </a:p>
          <a:p>
            <a:endParaRPr lang="en-US" sz="2200" dirty="0"/>
          </a:p>
        </p:txBody>
      </p:sp>
      <p:pic>
        <p:nvPicPr>
          <p:cNvPr id="8194" name="Picture 2" descr="15 Common Road Hazards and how to deal with them">
            <a:extLst>
              <a:ext uri="{FF2B5EF4-FFF2-40B4-BE49-F238E27FC236}">
                <a16:creationId xmlns:a16="http://schemas.microsoft.com/office/drawing/2014/main" id="{4CD77266-7F13-334A-BCEC-F4D5C2D4F2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2611" y="1808760"/>
            <a:ext cx="3886200" cy="20955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Transportation &amp; Disposal of Hazardous or Non-hazardous Waste">
            <a:extLst>
              <a:ext uri="{FF2B5EF4-FFF2-40B4-BE49-F238E27FC236}">
                <a16:creationId xmlns:a16="http://schemas.microsoft.com/office/drawing/2014/main" id="{24FF07CB-F78B-4A47-9329-0F25A9FA99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601" y="4275995"/>
            <a:ext cx="3505200" cy="23114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26EF14E8-AAD5-314A-8306-9D3EDD0A76CC}"/>
              </a:ext>
            </a:extLst>
          </p:cNvPr>
          <p:cNvSpPr txBox="1">
            <a:spLocks/>
          </p:cNvSpPr>
          <p:nvPr/>
        </p:nvSpPr>
        <p:spPr>
          <a:xfrm>
            <a:off x="581191" y="4633877"/>
            <a:ext cx="7081419" cy="159563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500" dirty="0"/>
              <a:t>Examples</a:t>
            </a:r>
          </a:p>
          <a:p>
            <a:r>
              <a:rPr lang="en-US" sz="2200" dirty="0"/>
              <a:t>Environmental waste transport</a:t>
            </a:r>
          </a:p>
          <a:p>
            <a:r>
              <a:rPr lang="en-US" sz="2200" dirty="0"/>
              <a:t>=&gt; need dynamic navigation to avoid them</a:t>
            </a:r>
          </a:p>
          <a:p>
            <a:endParaRPr lang="en-US" sz="2200" dirty="0"/>
          </a:p>
          <a:p>
            <a:endParaRPr lang="en-US" sz="2200" dirty="0"/>
          </a:p>
        </p:txBody>
      </p:sp>
    </p:spTree>
    <p:extLst>
      <p:ext uri="{BB962C8B-B14F-4D97-AF65-F5344CB8AC3E}">
        <p14:creationId xmlns:p14="http://schemas.microsoft.com/office/powerpoint/2010/main" val="125849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ooter Placeholder 2">
            <a:extLst>
              <a:ext uri="{FF2B5EF4-FFF2-40B4-BE49-F238E27FC236}">
                <a16:creationId xmlns:a16="http://schemas.microsoft.com/office/drawing/2014/main" id="{163B719D-1107-2646-BC88-1EF664552B21}"/>
              </a:ext>
            </a:extLst>
          </p:cNvPr>
          <p:cNvSpPr>
            <a:spLocks noGrp="1"/>
          </p:cNvSpPr>
          <p:nvPr>
            <p:ph type="ftr" sz="quarter" idx="10"/>
          </p:nvPr>
        </p:nvSpPr>
        <p:spPr/>
        <p:txBody>
          <a:bodyPr/>
          <a:lstStyle/>
          <a:p>
            <a:r>
              <a:rPr lang="en-US" altLang="en-US"/>
              <a:t>Pieter Abbeel and Andrew Y. Ng</a:t>
            </a:r>
          </a:p>
        </p:txBody>
      </p:sp>
      <p:sp>
        <p:nvSpPr>
          <p:cNvPr id="765954" name="Rectangle 2">
            <a:extLst>
              <a:ext uri="{FF2B5EF4-FFF2-40B4-BE49-F238E27FC236}">
                <a16:creationId xmlns:a16="http://schemas.microsoft.com/office/drawing/2014/main" id="{117CC2A6-7CF9-0046-88B8-054B62A90EFB}"/>
              </a:ext>
            </a:extLst>
          </p:cNvPr>
          <p:cNvSpPr>
            <a:spLocks noGrp="1" noChangeArrowheads="1"/>
          </p:cNvSpPr>
          <p:nvPr>
            <p:ph type="title"/>
          </p:nvPr>
        </p:nvSpPr>
        <p:spPr/>
        <p:txBody>
          <a:bodyPr/>
          <a:lstStyle/>
          <a:p>
            <a:r>
              <a:rPr lang="en-US" altLang="en-US"/>
              <a:t>Learning the dynamics</a:t>
            </a:r>
          </a:p>
        </p:txBody>
      </p:sp>
      <p:grpSp>
        <p:nvGrpSpPr>
          <p:cNvPr id="765955" name="Group 3">
            <a:extLst>
              <a:ext uri="{FF2B5EF4-FFF2-40B4-BE49-F238E27FC236}">
                <a16:creationId xmlns:a16="http://schemas.microsoft.com/office/drawing/2014/main" id="{AC6273FF-9E41-534A-B0A8-EEA62DFDD025}"/>
              </a:ext>
            </a:extLst>
          </p:cNvPr>
          <p:cNvGrpSpPr>
            <a:grpSpLocks/>
          </p:cNvGrpSpPr>
          <p:nvPr/>
        </p:nvGrpSpPr>
        <p:grpSpPr bwMode="auto">
          <a:xfrm>
            <a:off x="1685925" y="1552575"/>
            <a:ext cx="1803400" cy="1785938"/>
            <a:chOff x="378" y="978"/>
            <a:chExt cx="1136" cy="1125"/>
          </a:xfrm>
        </p:grpSpPr>
        <p:pic>
          <p:nvPicPr>
            <p:cNvPr id="765956" name="Picture 4">
              <a:extLst>
                <a:ext uri="{FF2B5EF4-FFF2-40B4-BE49-F238E27FC236}">
                  <a16:creationId xmlns:a16="http://schemas.microsoft.com/office/drawing/2014/main" id="{190DB4B0-ACE2-CB46-92ED-C57AA89DC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 y="978"/>
              <a:ext cx="569" cy="378"/>
            </a:xfrm>
            <a:prstGeom prst="rect">
              <a:avLst/>
            </a:prstGeom>
            <a:noFill/>
            <a:extLst>
              <a:ext uri="{909E8E84-426E-40DD-AFC4-6F175D3DCCD1}">
                <a14:hiddenFill xmlns:a14="http://schemas.microsoft.com/office/drawing/2010/main">
                  <a:solidFill>
                    <a:srgbClr val="FFFFFF"/>
                  </a:solidFill>
                </a14:hiddenFill>
              </a:ext>
            </a:extLst>
          </p:spPr>
        </p:pic>
        <p:pic>
          <p:nvPicPr>
            <p:cNvPr id="765957" name="Picture 5">
              <a:extLst>
                <a:ext uri="{FF2B5EF4-FFF2-40B4-BE49-F238E27FC236}">
                  <a16:creationId xmlns:a16="http://schemas.microsoft.com/office/drawing/2014/main" id="{626B8EF6-7881-E740-B779-5C8557B37B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8" y="1354"/>
              <a:ext cx="566" cy="376"/>
            </a:xfrm>
            <a:prstGeom prst="rect">
              <a:avLst/>
            </a:prstGeom>
            <a:noFill/>
            <a:extLst>
              <a:ext uri="{909E8E84-426E-40DD-AFC4-6F175D3DCCD1}">
                <a14:hiddenFill xmlns:a14="http://schemas.microsoft.com/office/drawing/2010/main">
                  <a:solidFill>
                    <a:srgbClr val="FFFFFF"/>
                  </a:solidFill>
                </a14:hiddenFill>
              </a:ext>
            </a:extLst>
          </p:spPr>
        </p:pic>
        <p:pic>
          <p:nvPicPr>
            <p:cNvPr id="765958" name="Picture 6">
              <a:extLst>
                <a:ext uri="{FF2B5EF4-FFF2-40B4-BE49-F238E27FC236}">
                  <a16:creationId xmlns:a16="http://schemas.microsoft.com/office/drawing/2014/main" id="{72A888E1-E510-5E41-B608-B37C1E080B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 y="1724"/>
              <a:ext cx="566" cy="377"/>
            </a:xfrm>
            <a:prstGeom prst="rect">
              <a:avLst/>
            </a:prstGeom>
            <a:noFill/>
            <a:extLst>
              <a:ext uri="{909E8E84-426E-40DD-AFC4-6F175D3DCCD1}">
                <a14:hiddenFill xmlns:a14="http://schemas.microsoft.com/office/drawing/2010/main">
                  <a:solidFill>
                    <a:srgbClr val="FFFFFF"/>
                  </a:solidFill>
                </a14:hiddenFill>
              </a:ext>
            </a:extLst>
          </p:spPr>
        </p:pic>
        <p:pic>
          <p:nvPicPr>
            <p:cNvPr id="765959" name="Picture 7">
              <a:extLst>
                <a:ext uri="{FF2B5EF4-FFF2-40B4-BE49-F238E27FC236}">
                  <a16:creationId xmlns:a16="http://schemas.microsoft.com/office/drawing/2014/main" id="{BC1E5551-F104-F240-BE51-758754DA1F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8" y="1353"/>
              <a:ext cx="568" cy="379"/>
            </a:xfrm>
            <a:prstGeom prst="rect">
              <a:avLst/>
            </a:prstGeom>
            <a:noFill/>
            <a:extLst>
              <a:ext uri="{909E8E84-426E-40DD-AFC4-6F175D3DCCD1}">
                <a14:hiddenFill xmlns:a14="http://schemas.microsoft.com/office/drawing/2010/main">
                  <a:solidFill>
                    <a:srgbClr val="FFFFFF"/>
                  </a:solidFill>
                </a14:hiddenFill>
              </a:ext>
            </a:extLst>
          </p:spPr>
        </p:pic>
        <p:pic>
          <p:nvPicPr>
            <p:cNvPr id="765960" name="Picture 8">
              <a:extLst>
                <a:ext uri="{FF2B5EF4-FFF2-40B4-BE49-F238E27FC236}">
                  <a16:creationId xmlns:a16="http://schemas.microsoft.com/office/drawing/2014/main" id="{CF6DC7F5-1203-FB41-903E-44E5AD609D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8" y="979"/>
              <a:ext cx="566" cy="376"/>
            </a:xfrm>
            <a:prstGeom prst="rect">
              <a:avLst/>
            </a:prstGeom>
            <a:noFill/>
            <a:extLst>
              <a:ext uri="{909E8E84-426E-40DD-AFC4-6F175D3DCCD1}">
                <a14:hiddenFill xmlns:a14="http://schemas.microsoft.com/office/drawing/2010/main">
                  <a:solidFill>
                    <a:srgbClr val="FFFFFF"/>
                  </a:solidFill>
                </a14:hiddenFill>
              </a:ext>
            </a:extLst>
          </p:spPr>
        </p:pic>
        <p:pic>
          <p:nvPicPr>
            <p:cNvPr id="765961" name="Picture 9">
              <a:extLst>
                <a:ext uri="{FF2B5EF4-FFF2-40B4-BE49-F238E27FC236}">
                  <a16:creationId xmlns:a16="http://schemas.microsoft.com/office/drawing/2014/main" id="{F807DB7F-2889-A64E-9E9C-3068EF23E12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7" y="1729"/>
              <a:ext cx="563" cy="374"/>
            </a:xfrm>
            <a:prstGeom prst="rect">
              <a:avLst/>
            </a:prstGeom>
            <a:noFill/>
            <a:extLst>
              <a:ext uri="{909E8E84-426E-40DD-AFC4-6F175D3DCCD1}">
                <a14:hiddenFill xmlns:a14="http://schemas.microsoft.com/office/drawing/2010/main">
                  <a:solidFill>
                    <a:srgbClr val="FFFFFF"/>
                  </a:solidFill>
                </a14:hiddenFill>
              </a:ext>
            </a:extLst>
          </p:spPr>
        </p:pic>
      </p:grpSp>
      <p:sp>
        <p:nvSpPr>
          <p:cNvPr id="765962" name="Text Box 10">
            <a:extLst>
              <a:ext uri="{FF2B5EF4-FFF2-40B4-BE49-F238E27FC236}">
                <a16:creationId xmlns:a16="http://schemas.microsoft.com/office/drawing/2014/main" id="{BC3A3EFA-4471-DD42-8A1D-773F3F6F3268}"/>
              </a:ext>
            </a:extLst>
          </p:cNvPr>
          <p:cNvSpPr txBox="1">
            <a:spLocks noChangeArrowheads="1"/>
          </p:cNvSpPr>
          <p:nvPr/>
        </p:nvSpPr>
        <p:spPr bwMode="auto">
          <a:xfrm>
            <a:off x="1447800" y="3411539"/>
            <a:ext cx="2406650" cy="3333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lvl1pPr marL="285750" indent="-285750">
              <a:spcBef>
                <a:spcPct val="0"/>
              </a:spcBef>
              <a:defRPr sz="2400">
                <a:solidFill>
                  <a:schemeClr val="tx1"/>
                </a:solidFill>
                <a:latin typeface="Times" pitchFamily="2" charset="0"/>
              </a:defRPr>
            </a:lvl1pPr>
            <a:lvl2pPr>
              <a:spcBef>
                <a:spcPct val="0"/>
              </a:spcBef>
              <a:defRPr sz="2400">
                <a:solidFill>
                  <a:schemeClr val="tx1"/>
                </a:solidFill>
                <a:latin typeface="Times" pitchFamily="2" charset="0"/>
              </a:defRPr>
            </a:lvl2pPr>
            <a:lvl3pPr>
              <a:spcBef>
                <a:spcPct val="0"/>
              </a:spcBef>
              <a:defRPr sz="2400">
                <a:solidFill>
                  <a:schemeClr val="tx1"/>
                </a:solidFill>
                <a:latin typeface="Times" pitchFamily="2" charset="0"/>
              </a:defRPr>
            </a:lvl3pPr>
            <a:lvl4pPr>
              <a:spcBef>
                <a:spcPct val="0"/>
              </a:spcBef>
              <a:defRPr sz="2400">
                <a:solidFill>
                  <a:schemeClr val="tx1"/>
                </a:solidFill>
                <a:latin typeface="Times" pitchFamily="2" charset="0"/>
              </a:defRPr>
            </a:lvl4pPr>
            <a:lvl5pPr>
              <a:spcBef>
                <a:spcPct val="0"/>
              </a:spcBef>
              <a:defRPr sz="2400">
                <a:solidFill>
                  <a:schemeClr val="tx1"/>
                </a:solidFill>
                <a:latin typeface="Times" pitchFamily="2" charset="0"/>
              </a:defRPr>
            </a:lvl5pPr>
            <a:lvl6pPr eaLnBrk="0" fontAlgn="base" hangingPunct="0">
              <a:spcBef>
                <a:spcPct val="0"/>
              </a:spcBef>
              <a:spcAft>
                <a:spcPct val="0"/>
              </a:spcAft>
              <a:defRPr sz="2400">
                <a:solidFill>
                  <a:schemeClr val="tx1"/>
                </a:solidFill>
                <a:latin typeface="Times" pitchFamily="2" charset="0"/>
              </a:defRPr>
            </a:lvl6pPr>
            <a:lvl7pPr eaLnBrk="0" fontAlgn="base" hangingPunct="0">
              <a:spcBef>
                <a:spcPct val="0"/>
              </a:spcBef>
              <a:spcAft>
                <a:spcPct val="0"/>
              </a:spcAft>
              <a:defRPr sz="2400">
                <a:solidFill>
                  <a:schemeClr val="tx1"/>
                </a:solidFill>
                <a:latin typeface="Times" pitchFamily="2" charset="0"/>
              </a:defRPr>
            </a:lvl7pPr>
            <a:lvl8pPr eaLnBrk="0" fontAlgn="base" hangingPunct="0">
              <a:spcBef>
                <a:spcPct val="0"/>
              </a:spcBef>
              <a:spcAft>
                <a:spcPct val="0"/>
              </a:spcAft>
              <a:defRPr sz="2400">
                <a:solidFill>
                  <a:schemeClr val="tx1"/>
                </a:solidFill>
                <a:latin typeface="Times" pitchFamily="2" charset="0"/>
              </a:defRPr>
            </a:lvl8pPr>
            <a:lvl9pPr eaLnBrk="0" fontAlgn="base" hangingPunct="0">
              <a:spcBef>
                <a:spcPct val="0"/>
              </a:spcBef>
              <a:spcAft>
                <a:spcPct val="0"/>
              </a:spcAft>
              <a:defRPr sz="2400">
                <a:solidFill>
                  <a:schemeClr val="tx1"/>
                </a:solidFill>
                <a:latin typeface="Times" pitchFamily="2" charset="0"/>
              </a:defRPr>
            </a:lvl9pPr>
          </a:lstStyle>
          <a:p>
            <a:pPr>
              <a:spcBef>
                <a:spcPct val="100000"/>
              </a:spcBef>
            </a:pPr>
            <a:r>
              <a:rPr lang="en-US" altLang="en-US" sz="1600">
                <a:latin typeface="Helvetica" pitchFamily="2" charset="0"/>
              </a:rPr>
              <a:t>(a</a:t>
            </a:r>
            <a:r>
              <a:rPr lang="en-US" altLang="en-US" sz="1600" baseline="-25000">
                <a:latin typeface="Helvetica" pitchFamily="2" charset="0"/>
              </a:rPr>
              <a:t>1</a:t>
            </a:r>
            <a:r>
              <a:rPr lang="en-US" altLang="en-US" sz="1600">
                <a:latin typeface="Helvetica" pitchFamily="2" charset="0"/>
              </a:rPr>
              <a:t>, s</a:t>
            </a:r>
            <a:r>
              <a:rPr lang="en-US" altLang="en-US" sz="1600" baseline="-25000">
                <a:latin typeface="Helvetica" pitchFamily="2" charset="0"/>
              </a:rPr>
              <a:t>1</a:t>
            </a:r>
            <a:r>
              <a:rPr lang="en-US" altLang="en-US" sz="1600">
                <a:latin typeface="Helvetica" pitchFamily="2" charset="0"/>
              </a:rPr>
              <a:t>, a</a:t>
            </a:r>
            <a:r>
              <a:rPr lang="en-US" altLang="en-US" sz="1600" baseline="-25000">
                <a:latin typeface="Helvetica" pitchFamily="2" charset="0"/>
              </a:rPr>
              <a:t>2</a:t>
            </a:r>
            <a:r>
              <a:rPr lang="en-US" altLang="en-US" sz="1600">
                <a:latin typeface="Helvetica" pitchFamily="2" charset="0"/>
              </a:rPr>
              <a:t>, s</a:t>
            </a:r>
            <a:r>
              <a:rPr lang="en-US" altLang="en-US" sz="1600" baseline="-25000">
                <a:latin typeface="Helvetica" pitchFamily="2" charset="0"/>
              </a:rPr>
              <a:t>2</a:t>
            </a:r>
            <a:r>
              <a:rPr lang="en-US" altLang="en-US" sz="1600">
                <a:latin typeface="Helvetica" pitchFamily="2" charset="0"/>
              </a:rPr>
              <a:t>, a</a:t>
            </a:r>
            <a:r>
              <a:rPr lang="en-US" altLang="en-US" sz="1600" baseline="-25000">
                <a:latin typeface="Helvetica" pitchFamily="2" charset="0"/>
              </a:rPr>
              <a:t>3</a:t>
            </a:r>
            <a:r>
              <a:rPr lang="en-US" altLang="en-US" sz="1600">
                <a:latin typeface="Helvetica" pitchFamily="2" charset="0"/>
              </a:rPr>
              <a:t>, s</a:t>
            </a:r>
            <a:r>
              <a:rPr lang="en-US" altLang="en-US" sz="1600" baseline="-25000">
                <a:latin typeface="Helvetica" pitchFamily="2" charset="0"/>
              </a:rPr>
              <a:t>3</a:t>
            </a:r>
            <a:r>
              <a:rPr lang="en-US" altLang="en-US" sz="1600">
                <a:latin typeface="Helvetica" pitchFamily="2" charset="0"/>
              </a:rPr>
              <a:t>, ….)</a:t>
            </a:r>
          </a:p>
        </p:txBody>
      </p:sp>
      <p:sp>
        <p:nvSpPr>
          <p:cNvPr id="765963" name="Text Box 11">
            <a:extLst>
              <a:ext uri="{FF2B5EF4-FFF2-40B4-BE49-F238E27FC236}">
                <a16:creationId xmlns:a16="http://schemas.microsoft.com/office/drawing/2014/main" id="{471AE776-E0D9-514F-9B22-FEE21D164927}"/>
              </a:ext>
            </a:extLst>
          </p:cNvPr>
          <p:cNvSpPr txBox="1">
            <a:spLocks noChangeArrowheads="1"/>
          </p:cNvSpPr>
          <p:nvPr/>
        </p:nvSpPr>
        <p:spPr bwMode="auto">
          <a:xfrm>
            <a:off x="1619250" y="1231900"/>
            <a:ext cx="1829026"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lvl1pPr marL="285750" indent="-285750">
              <a:spcBef>
                <a:spcPct val="0"/>
              </a:spcBef>
              <a:defRPr sz="2400">
                <a:solidFill>
                  <a:schemeClr val="tx1"/>
                </a:solidFill>
                <a:latin typeface="Times" pitchFamily="2" charset="0"/>
              </a:defRPr>
            </a:lvl1pPr>
            <a:lvl2pPr>
              <a:spcBef>
                <a:spcPct val="0"/>
              </a:spcBef>
              <a:defRPr sz="2400">
                <a:solidFill>
                  <a:schemeClr val="tx1"/>
                </a:solidFill>
                <a:latin typeface="Times" pitchFamily="2" charset="0"/>
              </a:defRPr>
            </a:lvl2pPr>
            <a:lvl3pPr>
              <a:spcBef>
                <a:spcPct val="0"/>
              </a:spcBef>
              <a:defRPr sz="2400">
                <a:solidFill>
                  <a:schemeClr val="tx1"/>
                </a:solidFill>
                <a:latin typeface="Times" pitchFamily="2" charset="0"/>
              </a:defRPr>
            </a:lvl3pPr>
            <a:lvl4pPr>
              <a:spcBef>
                <a:spcPct val="0"/>
              </a:spcBef>
              <a:defRPr sz="2400">
                <a:solidFill>
                  <a:schemeClr val="tx1"/>
                </a:solidFill>
                <a:latin typeface="Times" pitchFamily="2" charset="0"/>
              </a:defRPr>
            </a:lvl4pPr>
            <a:lvl5pPr>
              <a:spcBef>
                <a:spcPct val="0"/>
              </a:spcBef>
              <a:defRPr sz="2400">
                <a:solidFill>
                  <a:schemeClr val="tx1"/>
                </a:solidFill>
                <a:latin typeface="Times" pitchFamily="2" charset="0"/>
              </a:defRPr>
            </a:lvl5pPr>
            <a:lvl6pPr eaLnBrk="0" fontAlgn="base" hangingPunct="0">
              <a:spcBef>
                <a:spcPct val="0"/>
              </a:spcBef>
              <a:spcAft>
                <a:spcPct val="0"/>
              </a:spcAft>
              <a:defRPr sz="2400">
                <a:solidFill>
                  <a:schemeClr val="tx1"/>
                </a:solidFill>
                <a:latin typeface="Times" pitchFamily="2" charset="0"/>
              </a:defRPr>
            </a:lvl6pPr>
            <a:lvl7pPr eaLnBrk="0" fontAlgn="base" hangingPunct="0">
              <a:spcBef>
                <a:spcPct val="0"/>
              </a:spcBef>
              <a:spcAft>
                <a:spcPct val="0"/>
              </a:spcAft>
              <a:defRPr sz="2400">
                <a:solidFill>
                  <a:schemeClr val="tx1"/>
                </a:solidFill>
                <a:latin typeface="Times" pitchFamily="2" charset="0"/>
              </a:defRPr>
            </a:lvl7pPr>
            <a:lvl8pPr eaLnBrk="0" fontAlgn="base" hangingPunct="0">
              <a:spcBef>
                <a:spcPct val="0"/>
              </a:spcBef>
              <a:spcAft>
                <a:spcPct val="0"/>
              </a:spcAft>
              <a:defRPr sz="2400">
                <a:solidFill>
                  <a:schemeClr val="tx1"/>
                </a:solidFill>
                <a:latin typeface="Times" pitchFamily="2" charset="0"/>
              </a:defRPr>
            </a:lvl8pPr>
            <a:lvl9pPr eaLnBrk="0" fontAlgn="base" hangingPunct="0">
              <a:spcBef>
                <a:spcPct val="0"/>
              </a:spcBef>
              <a:spcAft>
                <a:spcPct val="0"/>
              </a:spcAft>
              <a:defRPr sz="2400">
                <a:solidFill>
                  <a:schemeClr val="tx1"/>
                </a:solidFill>
                <a:latin typeface="Times" pitchFamily="2" charset="0"/>
              </a:defRPr>
            </a:lvl9pPr>
          </a:lstStyle>
          <a:p>
            <a:pPr>
              <a:spcBef>
                <a:spcPct val="100000"/>
              </a:spcBef>
            </a:pPr>
            <a:r>
              <a:rPr lang="en-US" altLang="en-US" sz="1200">
                <a:latin typeface="Helvetica" pitchFamily="2" charset="0"/>
              </a:rPr>
              <a:t>Expert human pilot flight</a:t>
            </a:r>
          </a:p>
        </p:txBody>
      </p:sp>
      <p:grpSp>
        <p:nvGrpSpPr>
          <p:cNvPr id="765964" name="Group 12">
            <a:extLst>
              <a:ext uri="{FF2B5EF4-FFF2-40B4-BE49-F238E27FC236}">
                <a16:creationId xmlns:a16="http://schemas.microsoft.com/office/drawing/2014/main" id="{BE5A9D4F-B44C-1A4F-B67F-DEC1B45CCC87}"/>
              </a:ext>
            </a:extLst>
          </p:cNvPr>
          <p:cNvGrpSpPr>
            <a:grpSpLocks/>
          </p:cNvGrpSpPr>
          <p:nvPr/>
        </p:nvGrpSpPr>
        <p:grpSpPr bwMode="auto">
          <a:xfrm>
            <a:off x="3581400" y="2057400"/>
            <a:ext cx="1620838" cy="757238"/>
            <a:chOff x="1934" y="1279"/>
            <a:chExt cx="1194" cy="496"/>
          </a:xfrm>
        </p:grpSpPr>
        <p:sp>
          <p:nvSpPr>
            <p:cNvPr id="765965" name="AutoShape 13">
              <a:extLst>
                <a:ext uri="{FF2B5EF4-FFF2-40B4-BE49-F238E27FC236}">
                  <a16:creationId xmlns:a16="http://schemas.microsoft.com/office/drawing/2014/main" id="{8B2F7582-0290-4544-8BC3-5E154ED9F5CD}"/>
                </a:ext>
              </a:extLst>
            </p:cNvPr>
            <p:cNvSpPr>
              <a:spLocks noChangeArrowheads="1"/>
            </p:cNvSpPr>
            <p:nvPr/>
          </p:nvSpPr>
          <p:spPr bwMode="auto">
            <a:xfrm>
              <a:off x="1934" y="1279"/>
              <a:ext cx="1194" cy="496"/>
            </a:xfrm>
            <a:prstGeom prst="rightArrow">
              <a:avLst>
                <a:gd name="adj1" fmla="val 50000"/>
                <a:gd name="adj2" fmla="val 60181"/>
              </a:avLst>
            </a:prstGeom>
            <a:noFill/>
            <a:ln w="28575" algn="ctr">
              <a:solidFill>
                <a:schemeClr val="tx2"/>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65966" name="Text Box 14">
              <a:extLst>
                <a:ext uri="{FF2B5EF4-FFF2-40B4-BE49-F238E27FC236}">
                  <a16:creationId xmlns:a16="http://schemas.microsoft.com/office/drawing/2014/main" id="{2C68E88C-2CC1-0140-B947-A77C1BCD83EA}"/>
                </a:ext>
              </a:extLst>
            </p:cNvPr>
            <p:cNvSpPr txBox="1">
              <a:spLocks noChangeArrowheads="1"/>
            </p:cNvSpPr>
            <p:nvPr/>
          </p:nvSpPr>
          <p:spPr bwMode="auto">
            <a:xfrm>
              <a:off x="1966" y="1408"/>
              <a:ext cx="874" cy="2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lvl1pPr marL="285750" indent="-285750">
                <a:spcBef>
                  <a:spcPct val="0"/>
                </a:spcBef>
                <a:defRPr sz="2400">
                  <a:solidFill>
                    <a:schemeClr val="tx1"/>
                  </a:solidFill>
                  <a:latin typeface="Times" pitchFamily="2" charset="0"/>
                </a:defRPr>
              </a:lvl1pPr>
              <a:lvl2pPr>
                <a:spcBef>
                  <a:spcPct val="0"/>
                </a:spcBef>
                <a:defRPr sz="2400">
                  <a:solidFill>
                    <a:schemeClr val="tx1"/>
                  </a:solidFill>
                  <a:latin typeface="Times" pitchFamily="2" charset="0"/>
                </a:defRPr>
              </a:lvl2pPr>
              <a:lvl3pPr>
                <a:spcBef>
                  <a:spcPct val="0"/>
                </a:spcBef>
                <a:defRPr sz="2400">
                  <a:solidFill>
                    <a:schemeClr val="tx1"/>
                  </a:solidFill>
                  <a:latin typeface="Times" pitchFamily="2" charset="0"/>
                </a:defRPr>
              </a:lvl3pPr>
              <a:lvl4pPr>
                <a:spcBef>
                  <a:spcPct val="0"/>
                </a:spcBef>
                <a:defRPr sz="2400">
                  <a:solidFill>
                    <a:schemeClr val="tx1"/>
                  </a:solidFill>
                  <a:latin typeface="Times" pitchFamily="2" charset="0"/>
                </a:defRPr>
              </a:lvl4pPr>
              <a:lvl5pPr>
                <a:spcBef>
                  <a:spcPct val="0"/>
                </a:spcBef>
                <a:defRPr sz="2400">
                  <a:solidFill>
                    <a:schemeClr val="tx1"/>
                  </a:solidFill>
                  <a:latin typeface="Times" pitchFamily="2" charset="0"/>
                </a:defRPr>
              </a:lvl5pPr>
              <a:lvl6pPr eaLnBrk="0" fontAlgn="base" hangingPunct="0">
                <a:spcBef>
                  <a:spcPct val="0"/>
                </a:spcBef>
                <a:spcAft>
                  <a:spcPct val="0"/>
                </a:spcAft>
                <a:defRPr sz="2400">
                  <a:solidFill>
                    <a:schemeClr val="tx1"/>
                  </a:solidFill>
                  <a:latin typeface="Times" pitchFamily="2" charset="0"/>
                </a:defRPr>
              </a:lvl6pPr>
              <a:lvl7pPr eaLnBrk="0" fontAlgn="base" hangingPunct="0">
                <a:spcBef>
                  <a:spcPct val="0"/>
                </a:spcBef>
                <a:spcAft>
                  <a:spcPct val="0"/>
                </a:spcAft>
                <a:defRPr sz="2400">
                  <a:solidFill>
                    <a:schemeClr val="tx1"/>
                  </a:solidFill>
                  <a:latin typeface="Times" pitchFamily="2" charset="0"/>
                </a:defRPr>
              </a:lvl7pPr>
              <a:lvl8pPr eaLnBrk="0" fontAlgn="base" hangingPunct="0">
                <a:spcBef>
                  <a:spcPct val="0"/>
                </a:spcBef>
                <a:spcAft>
                  <a:spcPct val="0"/>
                </a:spcAft>
                <a:defRPr sz="2400">
                  <a:solidFill>
                    <a:schemeClr val="tx1"/>
                  </a:solidFill>
                  <a:latin typeface="Times" pitchFamily="2" charset="0"/>
                </a:defRPr>
              </a:lvl8pPr>
              <a:lvl9pPr eaLnBrk="0" fontAlgn="base" hangingPunct="0">
                <a:spcBef>
                  <a:spcPct val="0"/>
                </a:spcBef>
                <a:spcAft>
                  <a:spcPct val="0"/>
                </a:spcAft>
                <a:defRPr sz="2400">
                  <a:solidFill>
                    <a:schemeClr val="tx1"/>
                  </a:solidFill>
                  <a:latin typeface="Times" pitchFamily="2" charset="0"/>
                </a:defRPr>
              </a:lvl9pPr>
            </a:lstStyle>
            <a:p>
              <a:pPr>
                <a:spcBef>
                  <a:spcPct val="100000"/>
                </a:spcBef>
              </a:pPr>
              <a:r>
                <a:rPr lang="en-US" altLang="en-US" sz="1800">
                  <a:latin typeface="Helvetica" pitchFamily="2" charset="0"/>
                </a:rPr>
                <a:t>Learn P</a:t>
              </a:r>
              <a:r>
                <a:rPr lang="en-US" altLang="en-US" sz="1800" baseline="-25000">
                  <a:latin typeface="Helvetica" pitchFamily="2" charset="0"/>
                </a:rPr>
                <a:t>sa</a:t>
              </a:r>
              <a:endParaRPr lang="en-US" altLang="en-US" sz="1800">
                <a:latin typeface="Helvetica" pitchFamily="2" charset="0"/>
              </a:endParaRPr>
            </a:p>
          </p:txBody>
        </p:sp>
      </p:grpSp>
      <p:sp>
        <p:nvSpPr>
          <p:cNvPr id="765967" name="Rectangle 15">
            <a:extLst>
              <a:ext uri="{FF2B5EF4-FFF2-40B4-BE49-F238E27FC236}">
                <a16:creationId xmlns:a16="http://schemas.microsoft.com/office/drawing/2014/main" id="{19C858BF-6410-2645-A874-F5244127D14C}"/>
              </a:ext>
            </a:extLst>
          </p:cNvPr>
          <p:cNvSpPr>
            <a:spLocks noChangeArrowheads="1"/>
          </p:cNvSpPr>
          <p:nvPr/>
        </p:nvSpPr>
        <p:spPr bwMode="auto">
          <a:xfrm>
            <a:off x="5346701" y="1846264"/>
            <a:ext cx="1319213" cy="1201737"/>
          </a:xfrm>
          <a:prstGeom prst="rect">
            <a:avLst/>
          </a:prstGeom>
          <a:solidFill>
            <a:srgbClr val="3366FF"/>
          </a:solidFill>
          <a:ln w="12700">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p>
            <a:pPr algn="ctr">
              <a:spcBef>
                <a:spcPct val="0"/>
              </a:spcBef>
            </a:pPr>
            <a:endParaRPr lang="en-US" altLang="en-US"/>
          </a:p>
          <a:p>
            <a:pPr algn="ctr">
              <a:spcBef>
                <a:spcPct val="0"/>
              </a:spcBef>
            </a:pPr>
            <a:r>
              <a:rPr lang="en-US" altLang="en-US"/>
              <a:t>Dynamics</a:t>
            </a:r>
          </a:p>
          <a:p>
            <a:pPr algn="ctr">
              <a:spcBef>
                <a:spcPct val="0"/>
              </a:spcBef>
            </a:pPr>
            <a:r>
              <a:rPr lang="en-US" altLang="en-US"/>
              <a:t>Model</a:t>
            </a:r>
          </a:p>
          <a:p>
            <a:pPr algn="ctr">
              <a:spcBef>
                <a:spcPct val="0"/>
              </a:spcBef>
            </a:pPr>
            <a:endParaRPr lang="en-US" altLang="en-US"/>
          </a:p>
          <a:p>
            <a:pPr algn="ctr">
              <a:spcBef>
                <a:spcPct val="0"/>
              </a:spcBef>
            </a:pPr>
            <a:endParaRPr lang="en-US" altLang="en-US"/>
          </a:p>
        </p:txBody>
      </p:sp>
      <p:sp>
        <p:nvSpPr>
          <p:cNvPr id="765968" name="Text Box 16">
            <a:extLst>
              <a:ext uri="{FF2B5EF4-FFF2-40B4-BE49-F238E27FC236}">
                <a16:creationId xmlns:a16="http://schemas.microsoft.com/office/drawing/2014/main" id="{8B211E85-CC5A-0D44-AA4B-70EF6C80411F}"/>
              </a:ext>
            </a:extLst>
          </p:cNvPr>
          <p:cNvSpPr txBox="1">
            <a:spLocks noChangeArrowheads="1"/>
          </p:cNvSpPr>
          <p:nvPr/>
        </p:nvSpPr>
        <p:spPr bwMode="auto">
          <a:xfrm>
            <a:off x="5746750" y="2587625"/>
            <a:ext cx="501650" cy="3635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lvl1pPr marL="285750" indent="-285750">
              <a:spcBef>
                <a:spcPct val="0"/>
              </a:spcBef>
              <a:defRPr sz="2400">
                <a:solidFill>
                  <a:schemeClr val="tx1"/>
                </a:solidFill>
                <a:latin typeface="Times" pitchFamily="2" charset="0"/>
              </a:defRPr>
            </a:lvl1pPr>
            <a:lvl2pPr>
              <a:spcBef>
                <a:spcPct val="0"/>
              </a:spcBef>
              <a:defRPr sz="2400">
                <a:solidFill>
                  <a:schemeClr val="tx1"/>
                </a:solidFill>
                <a:latin typeface="Times" pitchFamily="2" charset="0"/>
              </a:defRPr>
            </a:lvl2pPr>
            <a:lvl3pPr>
              <a:spcBef>
                <a:spcPct val="0"/>
              </a:spcBef>
              <a:defRPr sz="2400">
                <a:solidFill>
                  <a:schemeClr val="tx1"/>
                </a:solidFill>
                <a:latin typeface="Times" pitchFamily="2" charset="0"/>
              </a:defRPr>
            </a:lvl3pPr>
            <a:lvl4pPr>
              <a:spcBef>
                <a:spcPct val="0"/>
              </a:spcBef>
              <a:defRPr sz="2400">
                <a:solidFill>
                  <a:schemeClr val="tx1"/>
                </a:solidFill>
                <a:latin typeface="Times" pitchFamily="2" charset="0"/>
              </a:defRPr>
            </a:lvl4pPr>
            <a:lvl5pPr>
              <a:spcBef>
                <a:spcPct val="0"/>
              </a:spcBef>
              <a:defRPr sz="2400">
                <a:solidFill>
                  <a:schemeClr val="tx1"/>
                </a:solidFill>
                <a:latin typeface="Times" pitchFamily="2" charset="0"/>
              </a:defRPr>
            </a:lvl5pPr>
            <a:lvl6pPr eaLnBrk="0" fontAlgn="base" hangingPunct="0">
              <a:spcBef>
                <a:spcPct val="0"/>
              </a:spcBef>
              <a:spcAft>
                <a:spcPct val="0"/>
              </a:spcAft>
              <a:defRPr sz="2400">
                <a:solidFill>
                  <a:schemeClr val="tx1"/>
                </a:solidFill>
                <a:latin typeface="Times" pitchFamily="2" charset="0"/>
              </a:defRPr>
            </a:lvl6pPr>
            <a:lvl7pPr eaLnBrk="0" fontAlgn="base" hangingPunct="0">
              <a:spcBef>
                <a:spcPct val="0"/>
              </a:spcBef>
              <a:spcAft>
                <a:spcPct val="0"/>
              </a:spcAft>
              <a:defRPr sz="2400">
                <a:solidFill>
                  <a:schemeClr val="tx1"/>
                </a:solidFill>
                <a:latin typeface="Times" pitchFamily="2" charset="0"/>
              </a:defRPr>
            </a:lvl7pPr>
            <a:lvl8pPr eaLnBrk="0" fontAlgn="base" hangingPunct="0">
              <a:spcBef>
                <a:spcPct val="0"/>
              </a:spcBef>
              <a:spcAft>
                <a:spcPct val="0"/>
              </a:spcAft>
              <a:defRPr sz="2400">
                <a:solidFill>
                  <a:schemeClr val="tx1"/>
                </a:solidFill>
                <a:latin typeface="Times" pitchFamily="2" charset="0"/>
              </a:defRPr>
            </a:lvl8pPr>
            <a:lvl9pPr eaLnBrk="0" fontAlgn="base" hangingPunct="0">
              <a:spcBef>
                <a:spcPct val="0"/>
              </a:spcBef>
              <a:spcAft>
                <a:spcPct val="0"/>
              </a:spcAft>
              <a:defRPr sz="2400">
                <a:solidFill>
                  <a:schemeClr val="tx1"/>
                </a:solidFill>
                <a:latin typeface="Times" pitchFamily="2" charset="0"/>
              </a:defRPr>
            </a:lvl9pPr>
          </a:lstStyle>
          <a:p>
            <a:pPr>
              <a:spcBef>
                <a:spcPct val="100000"/>
              </a:spcBef>
            </a:pPr>
            <a:r>
              <a:rPr lang="en-US" altLang="en-US" sz="1800">
                <a:latin typeface="Helvetica" pitchFamily="2" charset="0"/>
              </a:rPr>
              <a:t>P</a:t>
            </a:r>
            <a:r>
              <a:rPr lang="en-US" altLang="en-US" sz="1800" baseline="-25000">
                <a:latin typeface="Helvetica" pitchFamily="2" charset="0"/>
              </a:rPr>
              <a:t>sa</a:t>
            </a:r>
            <a:endParaRPr lang="en-US" altLang="en-US" sz="1800">
              <a:latin typeface="Helvetica" pitchFamily="2" charset="0"/>
            </a:endParaRPr>
          </a:p>
        </p:txBody>
      </p:sp>
      <p:sp>
        <p:nvSpPr>
          <p:cNvPr id="765969" name="Rectangle 17">
            <a:extLst>
              <a:ext uri="{FF2B5EF4-FFF2-40B4-BE49-F238E27FC236}">
                <a16:creationId xmlns:a16="http://schemas.microsoft.com/office/drawing/2014/main" id="{C29F51DA-F230-E948-9717-F10B11F97DF8}"/>
              </a:ext>
            </a:extLst>
          </p:cNvPr>
          <p:cNvSpPr>
            <a:spLocks noChangeArrowheads="1"/>
          </p:cNvSpPr>
          <p:nvPr/>
        </p:nvSpPr>
        <p:spPr bwMode="auto">
          <a:xfrm>
            <a:off x="2743200" y="4462464"/>
            <a:ext cx="1155700" cy="854075"/>
          </a:xfrm>
          <a:prstGeom prst="rect">
            <a:avLst/>
          </a:prstGeom>
          <a:solidFill>
            <a:srgbClr val="FF66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pPr>
            <a:r>
              <a:rPr lang="en-US" altLang="en-US"/>
              <a:t>Reward</a:t>
            </a:r>
          </a:p>
          <a:p>
            <a:pPr algn="ctr">
              <a:spcBef>
                <a:spcPct val="0"/>
              </a:spcBef>
            </a:pPr>
            <a:r>
              <a:rPr lang="en-US" altLang="en-US"/>
              <a:t>Function</a:t>
            </a:r>
          </a:p>
          <a:p>
            <a:pPr algn="ctr">
              <a:spcBef>
                <a:spcPct val="0"/>
              </a:spcBef>
            </a:pPr>
            <a:r>
              <a:rPr lang="en-US" altLang="en-US"/>
              <a:t>R</a:t>
            </a:r>
          </a:p>
        </p:txBody>
      </p:sp>
      <p:sp>
        <p:nvSpPr>
          <p:cNvPr id="765970" name="AutoShape 18">
            <a:extLst>
              <a:ext uri="{FF2B5EF4-FFF2-40B4-BE49-F238E27FC236}">
                <a16:creationId xmlns:a16="http://schemas.microsoft.com/office/drawing/2014/main" id="{A81A5DB7-1839-C44C-B69F-77D9C1056D39}"/>
              </a:ext>
            </a:extLst>
          </p:cNvPr>
          <p:cNvSpPr>
            <a:spLocks noChangeArrowheads="1"/>
          </p:cNvSpPr>
          <p:nvPr/>
        </p:nvSpPr>
        <p:spPr bwMode="auto">
          <a:xfrm>
            <a:off x="3989388" y="4697413"/>
            <a:ext cx="1090612" cy="385762"/>
          </a:xfrm>
          <a:prstGeom prst="rightArrow">
            <a:avLst>
              <a:gd name="adj1" fmla="val 50000"/>
              <a:gd name="adj2" fmla="val 70679"/>
            </a:avLst>
          </a:prstGeom>
          <a:noFill/>
          <a:ln w="28575" algn="ctr">
            <a:solidFill>
              <a:schemeClr val="tx2"/>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lvl1pPr marL="285750" indent="-285750">
              <a:spcBef>
                <a:spcPct val="0"/>
              </a:spcBef>
              <a:defRPr sz="2400">
                <a:solidFill>
                  <a:schemeClr val="tx1"/>
                </a:solidFill>
                <a:latin typeface="Times" pitchFamily="2" charset="0"/>
              </a:defRPr>
            </a:lvl1pPr>
            <a:lvl2pPr>
              <a:spcBef>
                <a:spcPct val="0"/>
              </a:spcBef>
              <a:defRPr sz="2400">
                <a:solidFill>
                  <a:schemeClr val="tx1"/>
                </a:solidFill>
                <a:latin typeface="Times" pitchFamily="2" charset="0"/>
              </a:defRPr>
            </a:lvl2pPr>
            <a:lvl3pPr>
              <a:spcBef>
                <a:spcPct val="0"/>
              </a:spcBef>
              <a:defRPr sz="2400">
                <a:solidFill>
                  <a:schemeClr val="tx1"/>
                </a:solidFill>
                <a:latin typeface="Times" pitchFamily="2" charset="0"/>
              </a:defRPr>
            </a:lvl3pPr>
            <a:lvl4pPr>
              <a:spcBef>
                <a:spcPct val="0"/>
              </a:spcBef>
              <a:defRPr sz="2400">
                <a:solidFill>
                  <a:schemeClr val="tx1"/>
                </a:solidFill>
                <a:latin typeface="Times" pitchFamily="2" charset="0"/>
              </a:defRPr>
            </a:lvl4pPr>
            <a:lvl5pPr>
              <a:spcBef>
                <a:spcPct val="0"/>
              </a:spcBef>
              <a:defRPr sz="2400">
                <a:solidFill>
                  <a:schemeClr val="tx1"/>
                </a:solidFill>
                <a:latin typeface="Times" pitchFamily="2" charset="0"/>
              </a:defRPr>
            </a:lvl5pPr>
            <a:lvl6pPr eaLnBrk="0" fontAlgn="base" hangingPunct="0">
              <a:spcBef>
                <a:spcPct val="0"/>
              </a:spcBef>
              <a:spcAft>
                <a:spcPct val="0"/>
              </a:spcAft>
              <a:defRPr sz="2400">
                <a:solidFill>
                  <a:schemeClr val="tx1"/>
                </a:solidFill>
                <a:latin typeface="Times" pitchFamily="2" charset="0"/>
              </a:defRPr>
            </a:lvl6pPr>
            <a:lvl7pPr eaLnBrk="0" fontAlgn="base" hangingPunct="0">
              <a:spcBef>
                <a:spcPct val="0"/>
              </a:spcBef>
              <a:spcAft>
                <a:spcPct val="0"/>
              </a:spcAft>
              <a:defRPr sz="2400">
                <a:solidFill>
                  <a:schemeClr val="tx1"/>
                </a:solidFill>
                <a:latin typeface="Times" pitchFamily="2" charset="0"/>
              </a:defRPr>
            </a:lvl7pPr>
            <a:lvl8pPr eaLnBrk="0" fontAlgn="base" hangingPunct="0">
              <a:spcBef>
                <a:spcPct val="0"/>
              </a:spcBef>
              <a:spcAft>
                <a:spcPct val="0"/>
              </a:spcAft>
              <a:defRPr sz="2400">
                <a:solidFill>
                  <a:schemeClr val="tx1"/>
                </a:solidFill>
                <a:latin typeface="Times" pitchFamily="2" charset="0"/>
              </a:defRPr>
            </a:lvl8pPr>
            <a:lvl9pPr eaLnBrk="0" fontAlgn="base" hangingPunct="0">
              <a:spcBef>
                <a:spcPct val="0"/>
              </a:spcBef>
              <a:spcAft>
                <a:spcPct val="0"/>
              </a:spcAft>
              <a:defRPr sz="2400">
                <a:solidFill>
                  <a:schemeClr val="tx1"/>
                </a:solidFill>
                <a:latin typeface="Times" pitchFamily="2" charset="0"/>
              </a:defRPr>
            </a:lvl9pPr>
          </a:lstStyle>
          <a:p>
            <a:pPr algn="ctr">
              <a:spcBef>
                <a:spcPct val="100000"/>
              </a:spcBef>
            </a:pPr>
            <a:endParaRPr lang="en-US" altLang="en-US" sz="1800">
              <a:latin typeface="Helvetica" pitchFamily="2" charset="0"/>
            </a:endParaRPr>
          </a:p>
        </p:txBody>
      </p:sp>
      <p:sp>
        <p:nvSpPr>
          <p:cNvPr id="765971" name="AutoShape 19">
            <a:extLst>
              <a:ext uri="{FF2B5EF4-FFF2-40B4-BE49-F238E27FC236}">
                <a16:creationId xmlns:a16="http://schemas.microsoft.com/office/drawing/2014/main" id="{74757151-3EF2-C542-85CD-357597761396}"/>
              </a:ext>
            </a:extLst>
          </p:cNvPr>
          <p:cNvSpPr>
            <a:spLocks noChangeArrowheads="1"/>
          </p:cNvSpPr>
          <p:nvPr/>
        </p:nvSpPr>
        <p:spPr bwMode="auto">
          <a:xfrm rot="5400000">
            <a:off x="5472113" y="3506788"/>
            <a:ext cx="1090612" cy="385762"/>
          </a:xfrm>
          <a:prstGeom prst="rightArrow">
            <a:avLst>
              <a:gd name="adj1" fmla="val 50000"/>
              <a:gd name="adj2" fmla="val 70679"/>
            </a:avLst>
          </a:prstGeom>
          <a:noFill/>
          <a:ln w="28575" algn="ctr">
            <a:solidFill>
              <a:schemeClr val="tx2"/>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lIns="90487" tIns="44450" rIns="90487" bIns="44450" anchor="ctr"/>
          <a:lstStyle>
            <a:lvl1pPr marL="285750" indent="-285750">
              <a:spcBef>
                <a:spcPct val="0"/>
              </a:spcBef>
              <a:defRPr sz="2400">
                <a:solidFill>
                  <a:schemeClr val="tx1"/>
                </a:solidFill>
                <a:latin typeface="Times" pitchFamily="2" charset="0"/>
              </a:defRPr>
            </a:lvl1pPr>
            <a:lvl2pPr>
              <a:spcBef>
                <a:spcPct val="0"/>
              </a:spcBef>
              <a:defRPr sz="2400">
                <a:solidFill>
                  <a:schemeClr val="tx1"/>
                </a:solidFill>
                <a:latin typeface="Times" pitchFamily="2" charset="0"/>
              </a:defRPr>
            </a:lvl2pPr>
            <a:lvl3pPr>
              <a:spcBef>
                <a:spcPct val="0"/>
              </a:spcBef>
              <a:defRPr sz="2400">
                <a:solidFill>
                  <a:schemeClr val="tx1"/>
                </a:solidFill>
                <a:latin typeface="Times" pitchFamily="2" charset="0"/>
              </a:defRPr>
            </a:lvl3pPr>
            <a:lvl4pPr>
              <a:spcBef>
                <a:spcPct val="0"/>
              </a:spcBef>
              <a:defRPr sz="2400">
                <a:solidFill>
                  <a:schemeClr val="tx1"/>
                </a:solidFill>
                <a:latin typeface="Times" pitchFamily="2" charset="0"/>
              </a:defRPr>
            </a:lvl4pPr>
            <a:lvl5pPr>
              <a:spcBef>
                <a:spcPct val="0"/>
              </a:spcBef>
              <a:defRPr sz="2400">
                <a:solidFill>
                  <a:schemeClr val="tx1"/>
                </a:solidFill>
                <a:latin typeface="Times" pitchFamily="2" charset="0"/>
              </a:defRPr>
            </a:lvl5pPr>
            <a:lvl6pPr eaLnBrk="0" fontAlgn="base" hangingPunct="0">
              <a:spcBef>
                <a:spcPct val="0"/>
              </a:spcBef>
              <a:spcAft>
                <a:spcPct val="0"/>
              </a:spcAft>
              <a:defRPr sz="2400">
                <a:solidFill>
                  <a:schemeClr val="tx1"/>
                </a:solidFill>
                <a:latin typeface="Times" pitchFamily="2" charset="0"/>
              </a:defRPr>
            </a:lvl6pPr>
            <a:lvl7pPr eaLnBrk="0" fontAlgn="base" hangingPunct="0">
              <a:spcBef>
                <a:spcPct val="0"/>
              </a:spcBef>
              <a:spcAft>
                <a:spcPct val="0"/>
              </a:spcAft>
              <a:defRPr sz="2400">
                <a:solidFill>
                  <a:schemeClr val="tx1"/>
                </a:solidFill>
                <a:latin typeface="Times" pitchFamily="2" charset="0"/>
              </a:defRPr>
            </a:lvl7pPr>
            <a:lvl8pPr eaLnBrk="0" fontAlgn="base" hangingPunct="0">
              <a:spcBef>
                <a:spcPct val="0"/>
              </a:spcBef>
              <a:spcAft>
                <a:spcPct val="0"/>
              </a:spcAft>
              <a:defRPr sz="2400">
                <a:solidFill>
                  <a:schemeClr val="tx1"/>
                </a:solidFill>
                <a:latin typeface="Times" pitchFamily="2" charset="0"/>
              </a:defRPr>
            </a:lvl8pPr>
            <a:lvl9pPr eaLnBrk="0" fontAlgn="base" hangingPunct="0">
              <a:spcBef>
                <a:spcPct val="0"/>
              </a:spcBef>
              <a:spcAft>
                <a:spcPct val="0"/>
              </a:spcAft>
              <a:defRPr sz="2400">
                <a:solidFill>
                  <a:schemeClr val="tx1"/>
                </a:solidFill>
                <a:latin typeface="Times" pitchFamily="2" charset="0"/>
              </a:defRPr>
            </a:lvl9pPr>
          </a:lstStyle>
          <a:p>
            <a:pPr algn="ctr">
              <a:spcBef>
                <a:spcPct val="100000"/>
              </a:spcBef>
            </a:pPr>
            <a:endParaRPr lang="en-US" altLang="en-US" sz="1800">
              <a:latin typeface="Helvetica" pitchFamily="2" charset="0"/>
            </a:endParaRPr>
          </a:p>
        </p:txBody>
      </p:sp>
      <p:sp>
        <p:nvSpPr>
          <p:cNvPr id="765972" name="Rectangle 20">
            <a:extLst>
              <a:ext uri="{FF2B5EF4-FFF2-40B4-BE49-F238E27FC236}">
                <a16:creationId xmlns:a16="http://schemas.microsoft.com/office/drawing/2014/main" id="{22EC7384-EC9A-D341-AC35-09E02BCEB0AD}"/>
              </a:ext>
            </a:extLst>
          </p:cNvPr>
          <p:cNvSpPr>
            <a:spLocks noChangeArrowheads="1"/>
          </p:cNvSpPr>
          <p:nvPr/>
        </p:nvSpPr>
        <p:spPr bwMode="auto">
          <a:xfrm>
            <a:off x="5205414" y="4313238"/>
            <a:ext cx="1608137" cy="1122362"/>
          </a:xfrm>
          <a:prstGeom prst="rect">
            <a:avLst/>
          </a:prstGeom>
          <a:solidFill>
            <a:srgbClr val="FF00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pPr>
            <a:r>
              <a:rPr lang="en-US" altLang="en-US"/>
              <a:t>Reinforcement</a:t>
            </a:r>
          </a:p>
          <a:p>
            <a:pPr algn="ctr">
              <a:spcBef>
                <a:spcPct val="0"/>
              </a:spcBef>
            </a:pPr>
            <a:r>
              <a:rPr lang="en-US" altLang="en-US"/>
              <a:t>Learning </a:t>
            </a:r>
          </a:p>
          <a:p>
            <a:pPr algn="ctr">
              <a:spcBef>
                <a:spcPct val="0"/>
              </a:spcBef>
            </a:pPr>
            <a:endParaRPr lang="en-US" altLang="en-US"/>
          </a:p>
        </p:txBody>
      </p:sp>
      <p:sp>
        <p:nvSpPr>
          <p:cNvPr id="765973" name="AutoShape 21">
            <a:extLst>
              <a:ext uri="{FF2B5EF4-FFF2-40B4-BE49-F238E27FC236}">
                <a16:creationId xmlns:a16="http://schemas.microsoft.com/office/drawing/2014/main" id="{03243802-D31D-954D-8CE9-F7F54DF659F5}"/>
              </a:ext>
            </a:extLst>
          </p:cNvPr>
          <p:cNvSpPr>
            <a:spLocks noChangeArrowheads="1"/>
          </p:cNvSpPr>
          <p:nvPr/>
        </p:nvSpPr>
        <p:spPr bwMode="auto">
          <a:xfrm>
            <a:off x="7005638" y="4699001"/>
            <a:ext cx="1757362" cy="385763"/>
          </a:xfrm>
          <a:prstGeom prst="rightArrow">
            <a:avLst>
              <a:gd name="adj1" fmla="val 50000"/>
              <a:gd name="adj2" fmla="val 113889"/>
            </a:avLst>
          </a:prstGeom>
          <a:noFill/>
          <a:ln w="28575" algn="ctr">
            <a:solidFill>
              <a:schemeClr val="tx2"/>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lvl1pPr marL="285750" indent="-285750">
              <a:spcBef>
                <a:spcPct val="0"/>
              </a:spcBef>
              <a:defRPr sz="2400">
                <a:solidFill>
                  <a:schemeClr val="tx1"/>
                </a:solidFill>
                <a:latin typeface="Times" pitchFamily="2" charset="0"/>
              </a:defRPr>
            </a:lvl1pPr>
            <a:lvl2pPr>
              <a:spcBef>
                <a:spcPct val="0"/>
              </a:spcBef>
              <a:defRPr sz="2400">
                <a:solidFill>
                  <a:schemeClr val="tx1"/>
                </a:solidFill>
                <a:latin typeface="Times" pitchFamily="2" charset="0"/>
              </a:defRPr>
            </a:lvl2pPr>
            <a:lvl3pPr>
              <a:spcBef>
                <a:spcPct val="0"/>
              </a:spcBef>
              <a:defRPr sz="2400">
                <a:solidFill>
                  <a:schemeClr val="tx1"/>
                </a:solidFill>
                <a:latin typeface="Times" pitchFamily="2" charset="0"/>
              </a:defRPr>
            </a:lvl3pPr>
            <a:lvl4pPr>
              <a:spcBef>
                <a:spcPct val="0"/>
              </a:spcBef>
              <a:defRPr sz="2400">
                <a:solidFill>
                  <a:schemeClr val="tx1"/>
                </a:solidFill>
                <a:latin typeface="Times" pitchFamily="2" charset="0"/>
              </a:defRPr>
            </a:lvl4pPr>
            <a:lvl5pPr>
              <a:spcBef>
                <a:spcPct val="0"/>
              </a:spcBef>
              <a:defRPr sz="2400">
                <a:solidFill>
                  <a:schemeClr val="tx1"/>
                </a:solidFill>
                <a:latin typeface="Times" pitchFamily="2" charset="0"/>
              </a:defRPr>
            </a:lvl5pPr>
            <a:lvl6pPr eaLnBrk="0" fontAlgn="base" hangingPunct="0">
              <a:spcBef>
                <a:spcPct val="0"/>
              </a:spcBef>
              <a:spcAft>
                <a:spcPct val="0"/>
              </a:spcAft>
              <a:defRPr sz="2400">
                <a:solidFill>
                  <a:schemeClr val="tx1"/>
                </a:solidFill>
                <a:latin typeface="Times" pitchFamily="2" charset="0"/>
              </a:defRPr>
            </a:lvl6pPr>
            <a:lvl7pPr eaLnBrk="0" fontAlgn="base" hangingPunct="0">
              <a:spcBef>
                <a:spcPct val="0"/>
              </a:spcBef>
              <a:spcAft>
                <a:spcPct val="0"/>
              </a:spcAft>
              <a:defRPr sz="2400">
                <a:solidFill>
                  <a:schemeClr val="tx1"/>
                </a:solidFill>
                <a:latin typeface="Times" pitchFamily="2" charset="0"/>
              </a:defRPr>
            </a:lvl7pPr>
            <a:lvl8pPr eaLnBrk="0" fontAlgn="base" hangingPunct="0">
              <a:spcBef>
                <a:spcPct val="0"/>
              </a:spcBef>
              <a:spcAft>
                <a:spcPct val="0"/>
              </a:spcAft>
              <a:defRPr sz="2400">
                <a:solidFill>
                  <a:schemeClr val="tx1"/>
                </a:solidFill>
                <a:latin typeface="Times" pitchFamily="2" charset="0"/>
              </a:defRPr>
            </a:lvl8pPr>
            <a:lvl9pPr eaLnBrk="0" fontAlgn="base" hangingPunct="0">
              <a:spcBef>
                <a:spcPct val="0"/>
              </a:spcBef>
              <a:spcAft>
                <a:spcPct val="0"/>
              </a:spcAft>
              <a:defRPr sz="2400">
                <a:solidFill>
                  <a:schemeClr val="tx1"/>
                </a:solidFill>
                <a:latin typeface="Times" pitchFamily="2" charset="0"/>
              </a:defRPr>
            </a:lvl9pPr>
          </a:lstStyle>
          <a:p>
            <a:pPr algn="ctr">
              <a:spcBef>
                <a:spcPct val="100000"/>
              </a:spcBef>
            </a:pPr>
            <a:endParaRPr lang="en-US" altLang="en-US" sz="1800">
              <a:latin typeface="Helvetica" pitchFamily="2" charset="0"/>
            </a:endParaRPr>
          </a:p>
        </p:txBody>
      </p:sp>
      <p:sp>
        <p:nvSpPr>
          <p:cNvPr id="765974" name="Text Box 22">
            <a:extLst>
              <a:ext uri="{FF2B5EF4-FFF2-40B4-BE49-F238E27FC236}">
                <a16:creationId xmlns:a16="http://schemas.microsoft.com/office/drawing/2014/main" id="{61DFCADE-962C-2844-8A44-A541CF4471EF}"/>
              </a:ext>
            </a:extLst>
          </p:cNvPr>
          <p:cNvSpPr txBox="1">
            <a:spLocks noChangeArrowheads="1"/>
          </p:cNvSpPr>
          <p:nvPr/>
        </p:nvSpPr>
        <p:spPr bwMode="auto">
          <a:xfrm>
            <a:off x="8669338" y="4718050"/>
            <a:ext cx="1998662" cy="3635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lvl1pPr marL="285750" indent="-285750">
              <a:spcBef>
                <a:spcPct val="0"/>
              </a:spcBef>
              <a:defRPr sz="2400">
                <a:solidFill>
                  <a:schemeClr val="tx1"/>
                </a:solidFill>
                <a:latin typeface="Times" pitchFamily="2" charset="0"/>
              </a:defRPr>
            </a:lvl1pPr>
            <a:lvl2pPr>
              <a:spcBef>
                <a:spcPct val="0"/>
              </a:spcBef>
              <a:defRPr sz="2400">
                <a:solidFill>
                  <a:schemeClr val="tx1"/>
                </a:solidFill>
                <a:latin typeface="Times" pitchFamily="2" charset="0"/>
              </a:defRPr>
            </a:lvl2pPr>
            <a:lvl3pPr>
              <a:spcBef>
                <a:spcPct val="0"/>
              </a:spcBef>
              <a:defRPr sz="2400">
                <a:solidFill>
                  <a:schemeClr val="tx1"/>
                </a:solidFill>
                <a:latin typeface="Times" pitchFamily="2" charset="0"/>
              </a:defRPr>
            </a:lvl3pPr>
            <a:lvl4pPr>
              <a:spcBef>
                <a:spcPct val="0"/>
              </a:spcBef>
              <a:defRPr sz="2400">
                <a:solidFill>
                  <a:schemeClr val="tx1"/>
                </a:solidFill>
                <a:latin typeface="Times" pitchFamily="2" charset="0"/>
              </a:defRPr>
            </a:lvl4pPr>
            <a:lvl5pPr>
              <a:spcBef>
                <a:spcPct val="0"/>
              </a:spcBef>
              <a:defRPr sz="2400">
                <a:solidFill>
                  <a:schemeClr val="tx1"/>
                </a:solidFill>
                <a:latin typeface="Times" pitchFamily="2" charset="0"/>
              </a:defRPr>
            </a:lvl5pPr>
            <a:lvl6pPr eaLnBrk="0" fontAlgn="base" hangingPunct="0">
              <a:spcBef>
                <a:spcPct val="0"/>
              </a:spcBef>
              <a:spcAft>
                <a:spcPct val="0"/>
              </a:spcAft>
              <a:defRPr sz="2400">
                <a:solidFill>
                  <a:schemeClr val="tx1"/>
                </a:solidFill>
                <a:latin typeface="Times" pitchFamily="2" charset="0"/>
              </a:defRPr>
            </a:lvl6pPr>
            <a:lvl7pPr eaLnBrk="0" fontAlgn="base" hangingPunct="0">
              <a:spcBef>
                <a:spcPct val="0"/>
              </a:spcBef>
              <a:spcAft>
                <a:spcPct val="0"/>
              </a:spcAft>
              <a:defRPr sz="2400">
                <a:solidFill>
                  <a:schemeClr val="tx1"/>
                </a:solidFill>
                <a:latin typeface="Times" pitchFamily="2" charset="0"/>
              </a:defRPr>
            </a:lvl7pPr>
            <a:lvl8pPr eaLnBrk="0" fontAlgn="base" hangingPunct="0">
              <a:spcBef>
                <a:spcPct val="0"/>
              </a:spcBef>
              <a:spcAft>
                <a:spcPct val="0"/>
              </a:spcAft>
              <a:defRPr sz="2400">
                <a:solidFill>
                  <a:schemeClr val="tx1"/>
                </a:solidFill>
                <a:latin typeface="Times" pitchFamily="2" charset="0"/>
              </a:defRPr>
            </a:lvl8pPr>
            <a:lvl9pPr eaLnBrk="0" fontAlgn="base" hangingPunct="0">
              <a:spcBef>
                <a:spcPct val="0"/>
              </a:spcBef>
              <a:spcAft>
                <a:spcPct val="0"/>
              </a:spcAft>
              <a:defRPr sz="2400">
                <a:solidFill>
                  <a:schemeClr val="tx1"/>
                </a:solidFill>
                <a:latin typeface="Times" pitchFamily="2" charset="0"/>
              </a:defRPr>
            </a:lvl9pPr>
          </a:lstStyle>
          <a:p>
            <a:pPr algn="ctr">
              <a:spcBef>
                <a:spcPct val="100000"/>
              </a:spcBef>
            </a:pPr>
            <a:r>
              <a:rPr lang="en-US" altLang="en-US" sz="1800">
                <a:latin typeface="Helvetica" pitchFamily="2" charset="0"/>
              </a:rPr>
              <a:t>Control policy </a:t>
            </a:r>
            <a:r>
              <a:rPr lang="en-US" altLang="en-US" sz="1800">
                <a:latin typeface="Symbol" pitchFamily="2" charset="2"/>
                <a:sym typeface="Symbol" pitchFamily="2" charset="2"/>
              </a:rPr>
              <a:t></a:t>
            </a:r>
          </a:p>
        </p:txBody>
      </p:sp>
      <p:grpSp>
        <p:nvGrpSpPr>
          <p:cNvPr id="765975" name="Group 23">
            <a:extLst>
              <a:ext uri="{FF2B5EF4-FFF2-40B4-BE49-F238E27FC236}">
                <a16:creationId xmlns:a16="http://schemas.microsoft.com/office/drawing/2014/main" id="{B7437A4E-B775-7742-8272-FD342D100299}"/>
              </a:ext>
            </a:extLst>
          </p:cNvPr>
          <p:cNvGrpSpPr>
            <a:grpSpLocks/>
          </p:cNvGrpSpPr>
          <p:nvPr/>
        </p:nvGrpSpPr>
        <p:grpSpPr bwMode="auto">
          <a:xfrm>
            <a:off x="8509000" y="1524000"/>
            <a:ext cx="1803400" cy="1785938"/>
            <a:chOff x="378" y="978"/>
            <a:chExt cx="1136" cy="1125"/>
          </a:xfrm>
        </p:grpSpPr>
        <p:pic>
          <p:nvPicPr>
            <p:cNvPr id="765976" name="Picture 24">
              <a:extLst>
                <a:ext uri="{FF2B5EF4-FFF2-40B4-BE49-F238E27FC236}">
                  <a16:creationId xmlns:a16="http://schemas.microsoft.com/office/drawing/2014/main" id="{6D9C31F3-93E3-C24C-91EC-9D3AA281C4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 y="978"/>
              <a:ext cx="569" cy="378"/>
            </a:xfrm>
            <a:prstGeom prst="rect">
              <a:avLst/>
            </a:prstGeom>
            <a:noFill/>
            <a:extLst>
              <a:ext uri="{909E8E84-426E-40DD-AFC4-6F175D3DCCD1}">
                <a14:hiddenFill xmlns:a14="http://schemas.microsoft.com/office/drawing/2010/main">
                  <a:solidFill>
                    <a:srgbClr val="FFFFFF"/>
                  </a:solidFill>
                </a14:hiddenFill>
              </a:ext>
            </a:extLst>
          </p:spPr>
        </p:pic>
        <p:pic>
          <p:nvPicPr>
            <p:cNvPr id="765977" name="Picture 25">
              <a:extLst>
                <a:ext uri="{FF2B5EF4-FFF2-40B4-BE49-F238E27FC236}">
                  <a16:creationId xmlns:a16="http://schemas.microsoft.com/office/drawing/2014/main" id="{D6084BA0-9995-7145-841E-758BB51F26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8" y="1354"/>
              <a:ext cx="566" cy="376"/>
            </a:xfrm>
            <a:prstGeom prst="rect">
              <a:avLst/>
            </a:prstGeom>
            <a:noFill/>
            <a:extLst>
              <a:ext uri="{909E8E84-426E-40DD-AFC4-6F175D3DCCD1}">
                <a14:hiddenFill xmlns:a14="http://schemas.microsoft.com/office/drawing/2010/main">
                  <a:solidFill>
                    <a:srgbClr val="FFFFFF"/>
                  </a:solidFill>
                </a14:hiddenFill>
              </a:ext>
            </a:extLst>
          </p:spPr>
        </p:pic>
        <p:pic>
          <p:nvPicPr>
            <p:cNvPr id="765978" name="Picture 26">
              <a:extLst>
                <a:ext uri="{FF2B5EF4-FFF2-40B4-BE49-F238E27FC236}">
                  <a16:creationId xmlns:a16="http://schemas.microsoft.com/office/drawing/2014/main" id="{E38E3726-F41B-E749-81A8-41C0DA5E8D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 y="1724"/>
              <a:ext cx="566" cy="377"/>
            </a:xfrm>
            <a:prstGeom prst="rect">
              <a:avLst/>
            </a:prstGeom>
            <a:noFill/>
            <a:extLst>
              <a:ext uri="{909E8E84-426E-40DD-AFC4-6F175D3DCCD1}">
                <a14:hiddenFill xmlns:a14="http://schemas.microsoft.com/office/drawing/2010/main">
                  <a:solidFill>
                    <a:srgbClr val="FFFFFF"/>
                  </a:solidFill>
                </a14:hiddenFill>
              </a:ext>
            </a:extLst>
          </p:spPr>
        </p:pic>
        <p:pic>
          <p:nvPicPr>
            <p:cNvPr id="765979" name="Picture 27">
              <a:extLst>
                <a:ext uri="{FF2B5EF4-FFF2-40B4-BE49-F238E27FC236}">
                  <a16:creationId xmlns:a16="http://schemas.microsoft.com/office/drawing/2014/main" id="{67AF32C9-F4BF-7445-AF73-83C1A5D5E1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8" y="1353"/>
              <a:ext cx="568" cy="379"/>
            </a:xfrm>
            <a:prstGeom prst="rect">
              <a:avLst/>
            </a:prstGeom>
            <a:noFill/>
            <a:extLst>
              <a:ext uri="{909E8E84-426E-40DD-AFC4-6F175D3DCCD1}">
                <a14:hiddenFill xmlns:a14="http://schemas.microsoft.com/office/drawing/2010/main">
                  <a:solidFill>
                    <a:srgbClr val="FFFFFF"/>
                  </a:solidFill>
                </a14:hiddenFill>
              </a:ext>
            </a:extLst>
          </p:spPr>
        </p:pic>
        <p:pic>
          <p:nvPicPr>
            <p:cNvPr id="765980" name="Picture 28">
              <a:extLst>
                <a:ext uri="{FF2B5EF4-FFF2-40B4-BE49-F238E27FC236}">
                  <a16:creationId xmlns:a16="http://schemas.microsoft.com/office/drawing/2014/main" id="{8405F772-151F-AE45-9539-F52EAE8428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8" y="979"/>
              <a:ext cx="566" cy="376"/>
            </a:xfrm>
            <a:prstGeom prst="rect">
              <a:avLst/>
            </a:prstGeom>
            <a:noFill/>
            <a:extLst>
              <a:ext uri="{909E8E84-426E-40DD-AFC4-6F175D3DCCD1}">
                <a14:hiddenFill xmlns:a14="http://schemas.microsoft.com/office/drawing/2010/main">
                  <a:solidFill>
                    <a:srgbClr val="FFFFFF"/>
                  </a:solidFill>
                </a14:hiddenFill>
              </a:ext>
            </a:extLst>
          </p:spPr>
        </p:pic>
        <p:pic>
          <p:nvPicPr>
            <p:cNvPr id="765981" name="Picture 29">
              <a:extLst>
                <a:ext uri="{FF2B5EF4-FFF2-40B4-BE49-F238E27FC236}">
                  <a16:creationId xmlns:a16="http://schemas.microsoft.com/office/drawing/2014/main" id="{0FF27693-2953-0E4A-939A-E1597C80D3B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7" y="1729"/>
              <a:ext cx="563" cy="374"/>
            </a:xfrm>
            <a:prstGeom prst="rect">
              <a:avLst/>
            </a:prstGeom>
            <a:noFill/>
            <a:extLst>
              <a:ext uri="{909E8E84-426E-40DD-AFC4-6F175D3DCCD1}">
                <a14:hiddenFill xmlns:a14="http://schemas.microsoft.com/office/drawing/2010/main">
                  <a:solidFill>
                    <a:srgbClr val="FFFFFF"/>
                  </a:solidFill>
                </a14:hiddenFill>
              </a:ext>
            </a:extLst>
          </p:spPr>
        </p:pic>
      </p:grpSp>
      <p:sp>
        <p:nvSpPr>
          <p:cNvPr id="765982" name="Text Box 30">
            <a:extLst>
              <a:ext uri="{FF2B5EF4-FFF2-40B4-BE49-F238E27FC236}">
                <a16:creationId xmlns:a16="http://schemas.microsoft.com/office/drawing/2014/main" id="{041EBCC8-172D-2540-AA1D-ABBDE83AF759}"/>
              </a:ext>
            </a:extLst>
          </p:cNvPr>
          <p:cNvSpPr txBox="1">
            <a:spLocks noChangeArrowheads="1"/>
          </p:cNvSpPr>
          <p:nvPr/>
        </p:nvSpPr>
        <p:spPr bwMode="auto">
          <a:xfrm>
            <a:off x="8185150" y="3352801"/>
            <a:ext cx="2406650" cy="3333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lvl1pPr marL="285750" indent="-285750">
              <a:spcBef>
                <a:spcPct val="0"/>
              </a:spcBef>
              <a:defRPr sz="2400">
                <a:solidFill>
                  <a:schemeClr val="tx1"/>
                </a:solidFill>
                <a:latin typeface="Times" pitchFamily="2" charset="0"/>
              </a:defRPr>
            </a:lvl1pPr>
            <a:lvl2pPr>
              <a:spcBef>
                <a:spcPct val="0"/>
              </a:spcBef>
              <a:defRPr sz="2400">
                <a:solidFill>
                  <a:schemeClr val="tx1"/>
                </a:solidFill>
                <a:latin typeface="Times" pitchFamily="2" charset="0"/>
              </a:defRPr>
            </a:lvl2pPr>
            <a:lvl3pPr>
              <a:spcBef>
                <a:spcPct val="0"/>
              </a:spcBef>
              <a:defRPr sz="2400">
                <a:solidFill>
                  <a:schemeClr val="tx1"/>
                </a:solidFill>
                <a:latin typeface="Times" pitchFamily="2" charset="0"/>
              </a:defRPr>
            </a:lvl3pPr>
            <a:lvl4pPr>
              <a:spcBef>
                <a:spcPct val="0"/>
              </a:spcBef>
              <a:defRPr sz="2400">
                <a:solidFill>
                  <a:schemeClr val="tx1"/>
                </a:solidFill>
                <a:latin typeface="Times" pitchFamily="2" charset="0"/>
              </a:defRPr>
            </a:lvl4pPr>
            <a:lvl5pPr>
              <a:spcBef>
                <a:spcPct val="0"/>
              </a:spcBef>
              <a:defRPr sz="2400">
                <a:solidFill>
                  <a:schemeClr val="tx1"/>
                </a:solidFill>
                <a:latin typeface="Times" pitchFamily="2" charset="0"/>
              </a:defRPr>
            </a:lvl5pPr>
            <a:lvl6pPr eaLnBrk="0" fontAlgn="base" hangingPunct="0">
              <a:spcBef>
                <a:spcPct val="0"/>
              </a:spcBef>
              <a:spcAft>
                <a:spcPct val="0"/>
              </a:spcAft>
              <a:defRPr sz="2400">
                <a:solidFill>
                  <a:schemeClr val="tx1"/>
                </a:solidFill>
                <a:latin typeface="Times" pitchFamily="2" charset="0"/>
              </a:defRPr>
            </a:lvl6pPr>
            <a:lvl7pPr eaLnBrk="0" fontAlgn="base" hangingPunct="0">
              <a:spcBef>
                <a:spcPct val="0"/>
              </a:spcBef>
              <a:spcAft>
                <a:spcPct val="0"/>
              </a:spcAft>
              <a:defRPr sz="2400">
                <a:solidFill>
                  <a:schemeClr val="tx1"/>
                </a:solidFill>
                <a:latin typeface="Times" pitchFamily="2" charset="0"/>
              </a:defRPr>
            </a:lvl7pPr>
            <a:lvl8pPr eaLnBrk="0" fontAlgn="base" hangingPunct="0">
              <a:spcBef>
                <a:spcPct val="0"/>
              </a:spcBef>
              <a:spcAft>
                <a:spcPct val="0"/>
              </a:spcAft>
              <a:defRPr sz="2400">
                <a:solidFill>
                  <a:schemeClr val="tx1"/>
                </a:solidFill>
                <a:latin typeface="Times" pitchFamily="2" charset="0"/>
              </a:defRPr>
            </a:lvl8pPr>
            <a:lvl9pPr eaLnBrk="0" fontAlgn="base" hangingPunct="0">
              <a:spcBef>
                <a:spcPct val="0"/>
              </a:spcBef>
              <a:spcAft>
                <a:spcPct val="0"/>
              </a:spcAft>
              <a:defRPr sz="2400">
                <a:solidFill>
                  <a:schemeClr val="tx1"/>
                </a:solidFill>
                <a:latin typeface="Times" pitchFamily="2" charset="0"/>
              </a:defRPr>
            </a:lvl9pPr>
          </a:lstStyle>
          <a:p>
            <a:pPr>
              <a:spcBef>
                <a:spcPct val="100000"/>
              </a:spcBef>
            </a:pPr>
            <a:r>
              <a:rPr lang="en-US" altLang="en-US" sz="1600">
                <a:latin typeface="Helvetica" pitchFamily="2" charset="0"/>
              </a:rPr>
              <a:t>(a</a:t>
            </a:r>
            <a:r>
              <a:rPr lang="en-US" altLang="en-US" sz="1600" baseline="-25000">
                <a:latin typeface="Helvetica" pitchFamily="2" charset="0"/>
              </a:rPr>
              <a:t>1</a:t>
            </a:r>
            <a:r>
              <a:rPr lang="en-US" altLang="en-US" sz="1600">
                <a:latin typeface="Helvetica" pitchFamily="2" charset="0"/>
              </a:rPr>
              <a:t>, s</a:t>
            </a:r>
            <a:r>
              <a:rPr lang="en-US" altLang="en-US" sz="1600" baseline="-25000">
                <a:latin typeface="Helvetica" pitchFamily="2" charset="0"/>
              </a:rPr>
              <a:t>1</a:t>
            </a:r>
            <a:r>
              <a:rPr lang="en-US" altLang="en-US" sz="1600">
                <a:latin typeface="Helvetica" pitchFamily="2" charset="0"/>
              </a:rPr>
              <a:t>, a</a:t>
            </a:r>
            <a:r>
              <a:rPr lang="en-US" altLang="en-US" sz="1600" baseline="-25000">
                <a:latin typeface="Helvetica" pitchFamily="2" charset="0"/>
              </a:rPr>
              <a:t>2</a:t>
            </a:r>
            <a:r>
              <a:rPr lang="en-US" altLang="en-US" sz="1600">
                <a:latin typeface="Helvetica" pitchFamily="2" charset="0"/>
              </a:rPr>
              <a:t>, s</a:t>
            </a:r>
            <a:r>
              <a:rPr lang="en-US" altLang="en-US" sz="1600" baseline="-25000">
                <a:latin typeface="Helvetica" pitchFamily="2" charset="0"/>
              </a:rPr>
              <a:t>2</a:t>
            </a:r>
            <a:r>
              <a:rPr lang="en-US" altLang="en-US" sz="1600">
                <a:latin typeface="Helvetica" pitchFamily="2" charset="0"/>
              </a:rPr>
              <a:t>, a</a:t>
            </a:r>
            <a:r>
              <a:rPr lang="en-US" altLang="en-US" sz="1600" baseline="-25000">
                <a:latin typeface="Helvetica" pitchFamily="2" charset="0"/>
              </a:rPr>
              <a:t>3</a:t>
            </a:r>
            <a:r>
              <a:rPr lang="en-US" altLang="en-US" sz="1600">
                <a:latin typeface="Helvetica" pitchFamily="2" charset="0"/>
              </a:rPr>
              <a:t>, s</a:t>
            </a:r>
            <a:r>
              <a:rPr lang="en-US" altLang="en-US" sz="1600" baseline="-25000">
                <a:latin typeface="Helvetica" pitchFamily="2" charset="0"/>
              </a:rPr>
              <a:t>3</a:t>
            </a:r>
            <a:r>
              <a:rPr lang="en-US" altLang="en-US" sz="1600">
                <a:latin typeface="Helvetica" pitchFamily="2" charset="0"/>
              </a:rPr>
              <a:t>, ….)</a:t>
            </a:r>
          </a:p>
        </p:txBody>
      </p:sp>
      <p:sp>
        <p:nvSpPr>
          <p:cNvPr id="765983" name="Text Box 31">
            <a:extLst>
              <a:ext uri="{FF2B5EF4-FFF2-40B4-BE49-F238E27FC236}">
                <a16:creationId xmlns:a16="http://schemas.microsoft.com/office/drawing/2014/main" id="{74E5E9AA-58FA-E84F-A875-D29C87355FDA}"/>
              </a:ext>
            </a:extLst>
          </p:cNvPr>
          <p:cNvSpPr txBox="1">
            <a:spLocks noChangeArrowheads="1"/>
          </p:cNvSpPr>
          <p:nvPr/>
        </p:nvSpPr>
        <p:spPr bwMode="auto">
          <a:xfrm>
            <a:off x="8661400" y="1219200"/>
            <a:ext cx="1410642"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lvl1pPr marL="285750" indent="-285750">
              <a:spcBef>
                <a:spcPct val="0"/>
              </a:spcBef>
              <a:defRPr sz="2400">
                <a:solidFill>
                  <a:schemeClr val="tx1"/>
                </a:solidFill>
                <a:latin typeface="Times" pitchFamily="2" charset="0"/>
              </a:defRPr>
            </a:lvl1pPr>
            <a:lvl2pPr>
              <a:spcBef>
                <a:spcPct val="0"/>
              </a:spcBef>
              <a:defRPr sz="2400">
                <a:solidFill>
                  <a:schemeClr val="tx1"/>
                </a:solidFill>
                <a:latin typeface="Times" pitchFamily="2" charset="0"/>
              </a:defRPr>
            </a:lvl2pPr>
            <a:lvl3pPr>
              <a:spcBef>
                <a:spcPct val="0"/>
              </a:spcBef>
              <a:defRPr sz="2400">
                <a:solidFill>
                  <a:schemeClr val="tx1"/>
                </a:solidFill>
                <a:latin typeface="Times" pitchFamily="2" charset="0"/>
              </a:defRPr>
            </a:lvl3pPr>
            <a:lvl4pPr>
              <a:spcBef>
                <a:spcPct val="0"/>
              </a:spcBef>
              <a:defRPr sz="2400">
                <a:solidFill>
                  <a:schemeClr val="tx1"/>
                </a:solidFill>
                <a:latin typeface="Times" pitchFamily="2" charset="0"/>
              </a:defRPr>
            </a:lvl4pPr>
            <a:lvl5pPr>
              <a:spcBef>
                <a:spcPct val="0"/>
              </a:spcBef>
              <a:defRPr sz="2400">
                <a:solidFill>
                  <a:schemeClr val="tx1"/>
                </a:solidFill>
                <a:latin typeface="Times" pitchFamily="2" charset="0"/>
              </a:defRPr>
            </a:lvl5pPr>
            <a:lvl6pPr eaLnBrk="0" fontAlgn="base" hangingPunct="0">
              <a:spcBef>
                <a:spcPct val="0"/>
              </a:spcBef>
              <a:spcAft>
                <a:spcPct val="0"/>
              </a:spcAft>
              <a:defRPr sz="2400">
                <a:solidFill>
                  <a:schemeClr val="tx1"/>
                </a:solidFill>
                <a:latin typeface="Times" pitchFamily="2" charset="0"/>
              </a:defRPr>
            </a:lvl6pPr>
            <a:lvl7pPr eaLnBrk="0" fontAlgn="base" hangingPunct="0">
              <a:spcBef>
                <a:spcPct val="0"/>
              </a:spcBef>
              <a:spcAft>
                <a:spcPct val="0"/>
              </a:spcAft>
              <a:defRPr sz="2400">
                <a:solidFill>
                  <a:schemeClr val="tx1"/>
                </a:solidFill>
                <a:latin typeface="Times" pitchFamily="2" charset="0"/>
              </a:defRPr>
            </a:lvl7pPr>
            <a:lvl8pPr eaLnBrk="0" fontAlgn="base" hangingPunct="0">
              <a:spcBef>
                <a:spcPct val="0"/>
              </a:spcBef>
              <a:spcAft>
                <a:spcPct val="0"/>
              </a:spcAft>
              <a:defRPr sz="2400">
                <a:solidFill>
                  <a:schemeClr val="tx1"/>
                </a:solidFill>
                <a:latin typeface="Times" pitchFamily="2" charset="0"/>
              </a:defRPr>
            </a:lvl8pPr>
            <a:lvl9pPr eaLnBrk="0" fontAlgn="base" hangingPunct="0">
              <a:spcBef>
                <a:spcPct val="0"/>
              </a:spcBef>
              <a:spcAft>
                <a:spcPct val="0"/>
              </a:spcAft>
              <a:defRPr sz="2400">
                <a:solidFill>
                  <a:schemeClr val="tx1"/>
                </a:solidFill>
                <a:latin typeface="Times" pitchFamily="2" charset="0"/>
              </a:defRPr>
            </a:lvl9pPr>
          </a:lstStyle>
          <a:p>
            <a:pPr>
              <a:spcBef>
                <a:spcPct val="100000"/>
              </a:spcBef>
            </a:pPr>
            <a:r>
              <a:rPr lang="en-US" altLang="en-US" sz="1200" i="1">
                <a:latin typeface="Helvetica" pitchFamily="2" charset="0"/>
              </a:rPr>
              <a:t>Autonomous</a:t>
            </a:r>
            <a:r>
              <a:rPr lang="en-US" altLang="en-US" sz="1200">
                <a:latin typeface="Helvetica" pitchFamily="2" charset="0"/>
              </a:rPr>
              <a:t> flight</a:t>
            </a:r>
          </a:p>
        </p:txBody>
      </p:sp>
      <p:sp>
        <p:nvSpPr>
          <p:cNvPr id="765984" name="AutoShape 32">
            <a:extLst>
              <a:ext uri="{FF2B5EF4-FFF2-40B4-BE49-F238E27FC236}">
                <a16:creationId xmlns:a16="http://schemas.microsoft.com/office/drawing/2014/main" id="{DE9E1CAE-6C11-E148-91ED-9442171F06CD}"/>
              </a:ext>
            </a:extLst>
          </p:cNvPr>
          <p:cNvSpPr>
            <a:spLocks noChangeArrowheads="1"/>
          </p:cNvSpPr>
          <p:nvPr/>
        </p:nvSpPr>
        <p:spPr bwMode="auto">
          <a:xfrm>
            <a:off x="9099550" y="3874770"/>
            <a:ext cx="381000" cy="480060"/>
          </a:xfrm>
          <a:prstGeom prst="upArrow">
            <a:avLst>
              <a:gd name="adj1" fmla="val 50000"/>
              <a:gd name="adj2" fmla="val 60000"/>
            </a:avLst>
          </a:prstGeom>
          <a:solidFill>
            <a:schemeClr val="bg1"/>
          </a:solidFill>
          <a:ln w="254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nvGrpSpPr>
          <p:cNvPr id="765985" name="Group 33">
            <a:extLst>
              <a:ext uri="{FF2B5EF4-FFF2-40B4-BE49-F238E27FC236}">
                <a16:creationId xmlns:a16="http://schemas.microsoft.com/office/drawing/2014/main" id="{4ADE9650-C671-0A48-A517-CC941DEC2A9F}"/>
              </a:ext>
            </a:extLst>
          </p:cNvPr>
          <p:cNvGrpSpPr>
            <a:grpSpLocks/>
          </p:cNvGrpSpPr>
          <p:nvPr/>
        </p:nvGrpSpPr>
        <p:grpSpPr bwMode="auto">
          <a:xfrm flipH="1">
            <a:off x="6705600" y="2057400"/>
            <a:ext cx="1600200" cy="762000"/>
            <a:chOff x="1934" y="1279"/>
            <a:chExt cx="1194" cy="496"/>
          </a:xfrm>
        </p:grpSpPr>
        <p:sp>
          <p:nvSpPr>
            <p:cNvPr id="765986" name="AutoShape 34">
              <a:extLst>
                <a:ext uri="{FF2B5EF4-FFF2-40B4-BE49-F238E27FC236}">
                  <a16:creationId xmlns:a16="http://schemas.microsoft.com/office/drawing/2014/main" id="{B99B6774-C620-334D-80BA-E5AA3752221B}"/>
                </a:ext>
              </a:extLst>
            </p:cNvPr>
            <p:cNvSpPr>
              <a:spLocks noChangeArrowheads="1"/>
            </p:cNvSpPr>
            <p:nvPr/>
          </p:nvSpPr>
          <p:spPr bwMode="auto">
            <a:xfrm>
              <a:off x="1934" y="1279"/>
              <a:ext cx="1194" cy="496"/>
            </a:xfrm>
            <a:prstGeom prst="rightArrow">
              <a:avLst>
                <a:gd name="adj1" fmla="val 50000"/>
                <a:gd name="adj2" fmla="val 60181"/>
              </a:avLst>
            </a:prstGeom>
            <a:noFill/>
            <a:ln w="28575" algn="ctr">
              <a:solidFill>
                <a:schemeClr val="tx2"/>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
          <p:nvSpPr>
            <p:cNvPr id="765987" name="Text Box 35">
              <a:extLst>
                <a:ext uri="{FF2B5EF4-FFF2-40B4-BE49-F238E27FC236}">
                  <a16:creationId xmlns:a16="http://schemas.microsoft.com/office/drawing/2014/main" id="{68CB4C21-CBDB-5B4F-85B6-FB5BB76B0700}"/>
                </a:ext>
              </a:extLst>
            </p:cNvPr>
            <p:cNvSpPr txBox="1">
              <a:spLocks noChangeArrowheads="1"/>
            </p:cNvSpPr>
            <p:nvPr/>
          </p:nvSpPr>
          <p:spPr bwMode="auto">
            <a:xfrm>
              <a:off x="1938" y="1409"/>
              <a:ext cx="1122" cy="2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lvl1pPr marL="285750" indent="-285750">
                <a:spcBef>
                  <a:spcPct val="0"/>
                </a:spcBef>
                <a:defRPr sz="2400">
                  <a:solidFill>
                    <a:schemeClr val="tx1"/>
                  </a:solidFill>
                  <a:latin typeface="Times" pitchFamily="2" charset="0"/>
                </a:defRPr>
              </a:lvl1pPr>
              <a:lvl2pPr>
                <a:spcBef>
                  <a:spcPct val="0"/>
                </a:spcBef>
                <a:defRPr sz="2400">
                  <a:solidFill>
                    <a:schemeClr val="tx1"/>
                  </a:solidFill>
                  <a:latin typeface="Times" pitchFamily="2" charset="0"/>
                </a:defRPr>
              </a:lvl2pPr>
              <a:lvl3pPr>
                <a:spcBef>
                  <a:spcPct val="0"/>
                </a:spcBef>
                <a:defRPr sz="2400">
                  <a:solidFill>
                    <a:schemeClr val="tx1"/>
                  </a:solidFill>
                  <a:latin typeface="Times" pitchFamily="2" charset="0"/>
                </a:defRPr>
              </a:lvl3pPr>
              <a:lvl4pPr>
                <a:spcBef>
                  <a:spcPct val="0"/>
                </a:spcBef>
                <a:defRPr sz="2400">
                  <a:solidFill>
                    <a:schemeClr val="tx1"/>
                  </a:solidFill>
                  <a:latin typeface="Times" pitchFamily="2" charset="0"/>
                </a:defRPr>
              </a:lvl4pPr>
              <a:lvl5pPr>
                <a:spcBef>
                  <a:spcPct val="0"/>
                </a:spcBef>
                <a:defRPr sz="2400">
                  <a:solidFill>
                    <a:schemeClr val="tx1"/>
                  </a:solidFill>
                  <a:latin typeface="Times" pitchFamily="2" charset="0"/>
                </a:defRPr>
              </a:lvl5pPr>
              <a:lvl6pPr eaLnBrk="0" fontAlgn="base" hangingPunct="0">
                <a:spcBef>
                  <a:spcPct val="0"/>
                </a:spcBef>
                <a:spcAft>
                  <a:spcPct val="0"/>
                </a:spcAft>
                <a:defRPr sz="2400">
                  <a:solidFill>
                    <a:schemeClr val="tx1"/>
                  </a:solidFill>
                  <a:latin typeface="Times" pitchFamily="2" charset="0"/>
                </a:defRPr>
              </a:lvl6pPr>
              <a:lvl7pPr eaLnBrk="0" fontAlgn="base" hangingPunct="0">
                <a:spcBef>
                  <a:spcPct val="0"/>
                </a:spcBef>
                <a:spcAft>
                  <a:spcPct val="0"/>
                </a:spcAft>
                <a:defRPr sz="2400">
                  <a:solidFill>
                    <a:schemeClr val="tx1"/>
                  </a:solidFill>
                  <a:latin typeface="Times" pitchFamily="2" charset="0"/>
                </a:defRPr>
              </a:lvl7pPr>
              <a:lvl8pPr eaLnBrk="0" fontAlgn="base" hangingPunct="0">
                <a:spcBef>
                  <a:spcPct val="0"/>
                </a:spcBef>
                <a:spcAft>
                  <a:spcPct val="0"/>
                </a:spcAft>
                <a:defRPr sz="2400">
                  <a:solidFill>
                    <a:schemeClr val="tx1"/>
                  </a:solidFill>
                  <a:latin typeface="Times" pitchFamily="2" charset="0"/>
                </a:defRPr>
              </a:lvl8pPr>
              <a:lvl9pPr eaLnBrk="0" fontAlgn="base" hangingPunct="0">
                <a:spcBef>
                  <a:spcPct val="0"/>
                </a:spcBef>
                <a:spcAft>
                  <a:spcPct val="0"/>
                </a:spcAft>
                <a:defRPr sz="2400">
                  <a:solidFill>
                    <a:schemeClr val="tx1"/>
                  </a:solidFill>
                  <a:latin typeface="Times" pitchFamily="2" charset="0"/>
                </a:defRPr>
              </a:lvl9pPr>
            </a:lstStyle>
            <a:p>
              <a:pPr>
                <a:spcBef>
                  <a:spcPct val="100000"/>
                </a:spcBef>
              </a:pPr>
              <a:r>
                <a:rPr lang="en-US" altLang="en-US" sz="1800">
                  <a:latin typeface="Helvetica" pitchFamily="2" charset="0"/>
                </a:rPr>
                <a:t>     Learn P</a:t>
              </a:r>
              <a:r>
                <a:rPr lang="en-US" altLang="en-US" sz="1800" baseline="-25000">
                  <a:latin typeface="Helvetica" pitchFamily="2" charset="0"/>
                </a:rPr>
                <a:t>sa</a:t>
              </a:r>
              <a:endParaRPr lang="en-US" altLang="en-US" sz="1800">
                <a:latin typeface="Helvetica" pitchFamily="2" charset="0"/>
              </a:endParaRPr>
            </a:p>
          </p:txBody>
        </p:sp>
      </p:grpSp>
      <p:sp>
        <p:nvSpPr>
          <p:cNvPr id="765988" name="AutoShape 36">
            <a:extLst>
              <a:ext uri="{FF2B5EF4-FFF2-40B4-BE49-F238E27FC236}">
                <a16:creationId xmlns:a16="http://schemas.microsoft.com/office/drawing/2014/main" id="{B188AA0A-034C-0F43-915D-7C4C672A1902}"/>
              </a:ext>
            </a:extLst>
          </p:cNvPr>
          <p:cNvSpPr>
            <a:spLocks noChangeArrowheads="1"/>
          </p:cNvSpPr>
          <p:nvPr/>
        </p:nvSpPr>
        <p:spPr bwMode="auto">
          <a:xfrm flipH="1">
            <a:off x="6324600" y="3550325"/>
            <a:ext cx="2438400" cy="519351"/>
          </a:xfrm>
          <a:custGeom>
            <a:avLst/>
            <a:gdLst>
              <a:gd name="G0" fmla="+- -3923971 0 0"/>
              <a:gd name="G1" fmla="+- -49286 0 0"/>
              <a:gd name="G2" fmla="+- -3923971 0 -49286"/>
              <a:gd name="G3" fmla="+- 10800 0 0"/>
              <a:gd name="G4" fmla="+- 0 0 -3923971"/>
              <a:gd name="T0" fmla="*/ 360 256 1"/>
              <a:gd name="T1" fmla="*/ 0 256 1"/>
              <a:gd name="G5" fmla="+- G2 T0 T1"/>
              <a:gd name="G6" fmla="?: G2 G2 G5"/>
              <a:gd name="G7" fmla="+- 0 0 G6"/>
              <a:gd name="G8" fmla="+- 7684 0 0"/>
              <a:gd name="G9" fmla="+- 0 0 -49286"/>
              <a:gd name="G10" fmla="+- 7684 0 2700"/>
              <a:gd name="G11" fmla="cos G10 -3923971"/>
              <a:gd name="G12" fmla="sin G10 -3923971"/>
              <a:gd name="G13" fmla="cos 13500 -3923971"/>
              <a:gd name="G14" fmla="sin 13500 -3923971"/>
              <a:gd name="G15" fmla="+- G11 10800 0"/>
              <a:gd name="G16" fmla="+- G12 10800 0"/>
              <a:gd name="G17" fmla="+- G13 10800 0"/>
              <a:gd name="G18" fmla="+- G14 10800 0"/>
              <a:gd name="G19" fmla="*/ 7684 1 2"/>
              <a:gd name="G20" fmla="+- G19 5400 0"/>
              <a:gd name="G21" fmla="cos G20 -3923971"/>
              <a:gd name="G22" fmla="sin G20 -3923971"/>
              <a:gd name="G23" fmla="+- G21 10800 0"/>
              <a:gd name="G24" fmla="+- G12 G23 G22"/>
              <a:gd name="G25" fmla="+- G22 G23 G11"/>
              <a:gd name="G26" fmla="cos 10800 -3923971"/>
              <a:gd name="G27" fmla="sin 10800 -3923971"/>
              <a:gd name="G28" fmla="cos 7684 -3923971"/>
              <a:gd name="G29" fmla="sin 7684 -3923971"/>
              <a:gd name="G30" fmla="+- G26 10800 0"/>
              <a:gd name="G31" fmla="+- G27 10800 0"/>
              <a:gd name="G32" fmla="+- G28 10800 0"/>
              <a:gd name="G33" fmla="+- G29 10800 0"/>
              <a:gd name="G34" fmla="+- G19 5400 0"/>
              <a:gd name="G35" fmla="cos G34 -49286"/>
              <a:gd name="G36" fmla="sin G34 -49286"/>
              <a:gd name="G37" fmla="+/ -49286 -3923971 2"/>
              <a:gd name="T2" fmla="*/ 180 256 1"/>
              <a:gd name="T3" fmla="*/ 0 256 1"/>
              <a:gd name="G38" fmla="+- G37 T2 T3"/>
              <a:gd name="G39" fmla="?: G2 G37 G38"/>
              <a:gd name="G40" fmla="cos 10800 G39"/>
              <a:gd name="G41" fmla="sin 10800 G39"/>
              <a:gd name="G42" fmla="cos 7684 G39"/>
              <a:gd name="G43" fmla="sin 7684 G39"/>
              <a:gd name="G44" fmla="+- G40 10800 0"/>
              <a:gd name="G45" fmla="+- G41 10800 0"/>
              <a:gd name="G46" fmla="+- G42 10800 0"/>
              <a:gd name="G47" fmla="+- G43 10800 0"/>
              <a:gd name="G48" fmla="+- G35 10800 0"/>
              <a:gd name="G49" fmla="+- G36 10800 0"/>
              <a:gd name="T4" fmla="*/ 1477 w 21600"/>
              <a:gd name="T5" fmla="*/ 16251 h 21600"/>
              <a:gd name="T6" fmla="*/ 20041 w 21600"/>
              <a:gd name="T7" fmla="*/ 10679 h 21600"/>
              <a:gd name="T8" fmla="*/ 4167 w 21600"/>
              <a:gd name="T9" fmla="*/ 14678 h 21600"/>
              <a:gd name="T10" fmla="*/ 17575 w 21600"/>
              <a:gd name="T11" fmla="*/ -877 h 21600"/>
              <a:gd name="T12" fmla="*/ 19121 w 21600"/>
              <a:gd name="T13" fmla="*/ 4943 h 21600"/>
              <a:gd name="T14" fmla="*/ 13301 w 21600"/>
              <a:gd name="T15" fmla="*/ 6489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4656" y="4153"/>
                </a:moveTo>
                <a:cubicBezTo>
                  <a:pt x="13484" y="3474"/>
                  <a:pt x="12154" y="3116"/>
                  <a:pt x="10800" y="3116"/>
                </a:cubicBezTo>
                <a:cubicBezTo>
                  <a:pt x="6556" y="3116"/>
                  <a:pt x="3116" y="6556"/>
                  <a:pt x="3116" y="10800"/>
                </a:cubicBezTo>
                <a:cubicBezTo>
                  <a:pt x="3116" y="15043"/>
                  <a:pt x="6556" y="18484"/>
                  <a:pt x="10800" y="18484"/>
                </a:cubicBezTo>
                <a:cubicBezTo>
                  <a:pt x="15043" y="18484"/>
                  <a:pt x="18484" y="15043"/>
                  <a:pt x="18484" y="10800"/>
                </a:cubicBezTo>
                <a:cubicBezTo>
                  <a:pt x="18484" y="10766"/>
                  <a:pt x="18483" y="10732"/>
                  <a:pt x="18483" y="10699"/>
                </a:cubicBezTo>
                <a:lnTo>
                  <a:pt x="21599" y="10658"/>
                </a:lnTo>
                <a:cubicBezTo>
                  <a:pt x="21599" y="10705"/>
                  <a:pt x="21600" y="10752"/>
                  <a:pt x="21600" y="10800"/>
                </a:cubicBezTo>
                <a:cubicBezTo>
                  <a:pt x="21600" y="16764"/>
                  <a:pt x="16764" y="21600"/>
                  <a:pt x="10800" y="21600"/>
                </a:cubicBezTo>
                <a:cubicBezTo>
                  <a:pt x="4835" y="21600"/>
                  <a:pt x="0" y="16764"/>
                  <a:pt x="0" y="10800"/>
                </a:cubicBezTo>
                <a:cubicBezTo>
                  <a:pt x="0" y="4835"/>
                  <a:pt x="4835" y="0"/>
                  <a:pt x="10800" y="0"/>
                </a:cubicBezTo>
                <a:cubicBezTo>
                  <a:pt x="12703" y="0"/>
                  <a:pt x="14573" y="503"/>
                  <a:pt x="16220" y="1458"/>
                </a:cubicBezTo>
                <a:lnTo>
                  <a:pt x="16220" y="1459"/>
                </a:lnTo>
                <a:lnTo>
                  <a:pt x="17575" y="-877"/>
                </a:lnTo>
                <a:lnTo>
                  <a:pt x="19121" y="4943"/>
                </a:lnTo>
                <a:lnTo>
                  <a:pt x="13301" y="6489"/>
                </a:lnTo>
                <a:lnTo>
                  <a:pt x="14657" y="4154"/>
                </a:lnTo>
                <a:close/>
              </a:path>
            </a:pathLst>
          </a:custGeom>
          <a:solidFill>
            <a:srgbClr val="FF0000">
              <a:alpha val="66000"/>
            </a:srgbClr>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aphicFrame>
        <p:nvGraphicFramePr>
          <p:cNvPr id="765989" name="Object 37">
            <a:extLst>
              <a:ext uri="{FF2B5EF4-FFF2-40B4-BE49-F238E27FC236}">
                <a16:creationId xmlns:a16="http://schemas.microsoft.com/office/drawing/2014/main" id="{DA174861-4180-4545-89DA-5304DB80CF13}"/>
              </a:ext>
            </a:extLst>
          </p:cNvPr>
          <p:cNvGraphicFramePr>
            <a:graphicFrameLocks noChangeAspect="1"/>
          </p:cNvGraphicFramePr>
          <p:nvPr/>
        </p:nvGraphicFramePr>
        <p:xfrm>
          <a:off x="5257800" y="5105401"/>
          <a:ext cx="1524000" cy="269875"/>
        </p:xfrm>
        <a:graphic>
          <a:graphicData uri="http://schemas.openxmlformats.org/presentationml/2006/ole">
            <mc:AlternateContent xmlns:mc="http://schemas.openxmlformats.org/markup-compatibility/2006">
              <mc:Choice xmlns:v="urn:schemas-microsoft-com:vml" Requires="v">
                <p:oleObj spid="_x0000_s39951" name="Equation" r:id="rId10" imgW="36283900" imgH="6438900" progId="Equation.3">
                  <p:embed/>
                </p:oleObj>
              </mc:Choice>
              <mc:Fallback>
                <p:oleObj name="Equation" r:id="rId10" imgW="36283900" imgH="6438900" progId="Equation.3">
                  <p:embed/>
                  <p:pic>
                    <p:nvPicPr>
                      <p:cNvPr id="765989" name="Object 37">
                        <a:extLst>
                          <a:ext uri="{FF2B5EF4-FFF2-40B4-BE49-F238E27FC236}">
                            <a16:creationId xmlns:a16="http://schemas.microsoft.com/office/drawing/2014/main" id="{DA174861-4180-4545-89DA-5304DB80CF1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57800" y="5105401"/>
                        <a:ext cx="1524000" cy="269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59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595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6596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7659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6596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65968"/>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6596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6597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65970"/>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6597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6598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6597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65974"/>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76598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659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65975"/>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65982"/>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765985"/>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nodeType="clickEffect">
                                  <p:stCondLst>
                                    <p:cond delay="0"/>
                                  </p:stCondLst>
                                  <p:childTnLst>
                                    <p:set>
                                      <p:cBhvr>
                                        <p:cTn id="60" dur="1" fill="hold">
                                          <p:stCondLst>
                                            <p:cond delay="0"/>
                                          </p:stCondLst>
                                        </p:cTn>
                                        <p:tgtEl>
                                          <p:spTgt spid="7659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5962" grpId="0"/>
      <p:bldP spid="765963" grpId="0"/>
      <p:bldP spid="765967" grpId="0" animBg="1"/>
      <p:bldP spid="765968" grpId="0"/>
      <p:bldP spid="765969" grpId="0" animBg="1"/>
      <p:bldP spid="765970" grpId="0" animBg="1"/>
      <p:bldP spid="765971" grpId="0" animBg="1"/>
      <p:bldP spid="765972" grpId="0" animBg="1"/>
      <p:bldP spid="765973" grpId="0" animBg="1"/>
      <p:bldP spid="765974" grpId="0"/>
      <p:bldP spid="765982" grpId="0"/>
      <p:bldP spid="765983"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a:extLst>
              <a:ext uri="{FF2B5EF4-FFF2-40B4-BE49-F238E27FC236}">
                <a16:creationId xmlns:a16="http://schemas.microsoft.com/office/drawing/2014/main" id="{3BB46EC2-86D8-8B48-B9A8-1868253BC1D2}"/>
              </a:ext>
            </a:extLst>
          </p:cNvPr>
          <p:cNvSpPr>
            <a:spLocks noGrp="1"/>
          </p:cNvSpPr>
          <p:nvPr>
            <p:ph type="ftr" sz="quarter" idx="10"/>
          </p:nvPr>
        </p:nvSpPr>
        <p:spPr/>
        <p:txBody>
          <a:bodyPr/>
          <a:lstStyle/>
          <a:p>
            <a:r>
              <a:rPr lang="en-US" altLang="en-US"/>
              <a:t>Pieter Abbeel and Andrew Y. Ng</a:t>
            </a:r>
          </a:p>
        </p:txBody>
      </p:sp>
      <p:sp>
        <p:nvSpPr>
          <p:cNvPr id="766978" name="Rectangle 2">
            <a:extLst>
              <a:ext uri="{FF2B5EF4-FFF2-40B4-BE49-F238E27FC236}">
                <a16:creationId xmlns:a16="http://schemas.microsoft.com/office/drawing/2014/main" id="{0EBF340B-0E53-354A-8380-CEB362F89232}"/>
              </a:ext>
            </a:extLst>
          </p:cNvPr>
          <p:cNvSpPr>
            <a:spLocks noGrp="1" noChangeArrowheads="1"/>
          </p:cNvSpPr>
          <p:nvPr>
            <p:ph type="title"/>
          </p:nvPr>
        </p:nvSpPr>
        <p:spPr/>
        <p:txBody>
          <a:bodyPr/>
          <a:lstStyle/>
          <a:p>
            <a:r>
              <a:rPr lang="en-US" altLang="en-US"/>
              <a:t>Apprenticeship learning of model</a:t>
            </a:r>
          </a:p>
        </p:txBody>
      </p:sp>
      <p:sp>
        <p:nvSpPr>
          <p:cNvPr id="766979" name="Rectangle 3">
            <a:extLst>
              <a:ext uri="{FF2B5EF4-FFF2-40B4-BE49-F238E27FC236}">
                <a16:creationId xmlns:a16="http://schemas.microsoft.com/office/drawing/2014/main" id="{F310B3CB-3DB4-D944-B2ED-8F5738286FD7}"/>
              </a:ext>
            </a:extLst>
          </p:cNvPr>
          <p:cNvSpPr>
            <a:spLocks noGrp="1" noChangeArrowheads="1"/>
          </p:cNvSpPr>
          <p:nvPr>
            <p:ph type="body" idx="1"/>
          </p:nvPr>
        </p:nvSpPr>
        <p:spPr>
          <a:xfrm>
            <a:off x="2593975" y="1073151"/>
            <a:ext cx="7372350" cy="5027613"/>
          </a:xfrm>
        </p:spPr>
        <p:txBody>
          <a:bodyPr/>
          <a:lstStyle/>
          <a:p>
            <a:r>
              <a:rPr lang="en-US" altLang="en-US" b="1"/>
              <a:t>Theorem.</a:t>
            </a:r>
            <a:r>
              <a:rPr lang="en-US" altLang="en-US" sz="2800"/>
              <a:t>     </a:t>
            </a:r>
            <a:r>
              <a:rPr lang="en-US" altLang="en-US"/>
              <a:t>Suppose that we obtain                           </a:t>
            </a:r>
            <a:r>
              <a:rPr lang="en-US" altLang="en-US" i="1"/>
              <a:t>m</a:t>
            </a:r>
            <a:r>
              <a:rPr lang="en-US" altLang="en-US"/>
              <a:t> = </a:t>
            </a:r>
            <a:r>
              <a:rPr lang="en-US" altLang="en-US" i="1"/>
              <a:t>O</a:t>
            </a:r>
            <a:r>
              <a:rPr lang="en-US" altLang="en-US"/>
              <a:t>(poly(S, A, T, 1/</a:t>
            </a:r>
            <a:r>
              <a:rPr lang="en-US" altLang="en-US">
                <a:latin typeface="Symbol" pitchFamily="2" charset="2"/>
              </a:rPr>
              <a:t>e</a:t>
            </a:r>
            <a:r>
              <a:rPr lang="en-US" altLang="en-US"/>
              <a:t>)) examples from a human expert demonstrating the task.  Then after a polynomial number </a:t>
            </a:r>
            <a:r>
              <a:rPr lang="en-US" altLang="en-US" i="1"/>
              <a:t>N</a:t>
            </a:r>
            <a:r>
              <a:rPr lang="en-US" altLang="en-US"/>
              <a:t> of iterations of testing/re-learning, with high probability, we will obtain a policy </a:t>
            </a:r>
            <a:r>
              <a:rPr lang="en-US" altLang="en-US">
                <a:latin typeface="Symbol" pitchFamily="2" charset="2"/>
              </a:rPr>
              <a:t>p </a:t>
            </a:r>
            <a:r>
              <a:rPr lang="en-US" altLang="en-US"/>
              <a:t>whose performance is comparable to the expert’s:</a:t>
            </a:r>
          </a:p>
          <a:p>
            <a:r>
              <a:rPr lang="en-US" altLang="en-US"/>
              <a:t>			</a:t>
            </a:r>
          </a:p>
        </p:txBody>
      </p:sp>
      <p:sp>
        <p:nvSpPr>
          <p:cNvPr id="766980" name="Rectangle 4">
            <a:extLst>
              <a:ext uri="{FF2B5EF4-FFF2-40B4-BE49-F238E27FC236}">
                <a16:creationId xmlns:a16="http://schemas.microsoft.com/office/drawing/2014/main" id="{C0C78A6A-74D8-E84E-A691-C01FA17B0BFD}"/>
              </a:ext>
            </a:extLst>
          </p:cNvPr>
          <p:cNvSpPr>
            <a:spLocks noChangeArrowheads="1"/>
          </p:cNvSpPr>
          <p:nvPr/>
        </p:nvSpPr>
        <p:spPr bwMode="auto">
          <a:xfrm>
            <a:off x="4745038" y="3898900"/>
            <a:ext cx="23225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100000"/>
              </a:spcBef>
            </a:pPr>
            <a:r>
              <a:rPr lang="en-US" altLang="en-US" sz="2400">
                <a:sym typeface="Symbol" pitchFamily="2" charset="2"/>
              </a:rPr>
              <a:t>U()   U(</a:t>
            </a:r>
            <a:r>
              <a:rPr lang="en-US" altLang="en-US" sz="2400" baseline="-25000">
                <a:sym typeface="Symbol" pitchFamily="2" charset="2"/>
              </a:rPr>
              <a:t>E</a:t>
            </a:r>
            <a:r>
              <a:rPr lang="en-US" altLang="en-US" sz="2400">
                <a:sym typeface="Symbol" pitchFamily="2" charset="2"/>
              </a:rPr>
              <a:t>) - </a:t>
            </a:r>
            <a:r>
              <a:rPr lang="en-US" altLang="en-US" sz="2400">
                <a:latin typeface="Symbol" pitchFamily="2" charset="2"/>
                <a:sym typeface="Symbol" pitchFamily="2" charset="2"/>
              </a:rPr>
              <a:t>e</a:t>
            </a:r>
            <a:endParaRPr lang="en-US" altLang="en-US" sz="2400">
              <a:sym typeface="Symbol" pitchFamily="2" charset="2"/>
            </a:endParaRPr>
          </a:p>
        </p:txBody>
      </p:sp>
      <p:sp>
        <p:nvSpPr>
          <p:cNvPr id="766981" name="Text Box 5">
            <a:extLst>
              <a:ext uri="{FF2B5EF4-FFF2-40B4-BE49-F238E27FC236}">
                <a16:creationId xmlns:a16="http://schemas.microsoft.com/office/drawing/2014/main" id="{EB0908EF-8556-5E4A-891C-D0E1AF984F2E}"/>
              </a:ext>
            </a:extLst>
          </p:cNvPr>
          <p:cNvSpPr txBox="1">
            <a:spLocks noChangeArrowheads="1"/>
          </p:cNvSpPr>
          <p:nvPr/>
        </p:nvSpPr>
        <p:spPr bwMode="auto">
          <a:xfrm>
            <a:off x="2503488" y="4638676"/>
            <a:ext cx="8001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0"/>
              </a:spcBef>
            </a:pPr>
            <a:r>
              <a:rPr lang="en-US" altLang="en-US" sz="2400">
                <a:latin typeface="Arial" panose="020B0604020202020204" pitchFamily="34" charset="0"/>
              </a:rPr>
              <a:t>Thus, so long as a demonstration is available, it isn’t necessary to explicitly explore.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69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6981"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A641A91-4BD6-0749-A6B3-EBC6F3258A20}"/>
              </a:ext>
            </a:extLst>
          </p:cNvPr>
          <p:cNvSpPr>
            <a:spLocks noGrp="1"/>
          </p:cNvSpPr>
          <p:nvPr>
            <p:ph type="ftr" sz="quarter" idx="10"/>
          </p:nvPr>
        </p:nvSpPr>
        <p:spPr/>
        <p:txBody>
          <a:bodyPr/>
          <a:lstStyle/>
          <a:p>
            <a:r>
              <a:rPr lang="en-US" altLang="en-US"/>
              <a:t>Pieter Abbeel and Andrew Y. Ng</a:t>
            </a:r>
          </a:p>
        </p:txBody>
      </p:sp>
      <p:sp>
        <p:nvSpPr>
          <p:cNvPr id="768002" name="Rectangle 2">
            <a:extLst>
              <a:ext uri="{FF2B5EF4-FFF2-40B4-BE49-F238E27FC236}">
                <a16:creationId xmlns:a16="http://schemas.microsoft.com/office/drawing/2014/main" id="{043951E8-4DFC-584B-9518-0200A061AB66}"/>
              </a:ext>
            </a:extLst>
          </p:cNvPr>
          <p:cNvSpPr>
            <a:spLocks noGrp="1" noChangeArrowheads="1"/>
          </p:cNvSpPr>
          <p:nvPr>
            <p:ph type="title"/>
          </p:nvPr>
        </p:nvSpPr>
        <p:spPr/>
        <p:txBody>
          <a:bodyPr/>
          <a:lstStyle/>
          <a:p>
            <a:r>
              <a:rPr lang="en-US" altLang="en-US"/>
              <a:t>Proof idea</a:t>
            </a:r>
          </a:p>
        </p:txBody>
      </p:sp>
      <p:sp>
        <p:nvSpPr>
          <p:cNvPr id="768003" name="Rectangle 3">
            <a:extLst>
              <a:ext uri="{FF2B5EF4-FFF2-40B4-BE49-F238E27FC236}">
                <a16:creationId xmlns:a16="http://schemas.microsoft.com/office/drawing/2014/main" id="{438C9163-314D-E64D-A8B7-C75DF86C96B6}"/>
              </a:ext>
            </a:extLst>
          </p:cNvPr>
          <p:cNvSpPr>
            <a:spLocks noGrp="1" noChangeArrowheads="1"/>
          </p:cNvSpPr>
          <p:nvPr>
            <p:ph type="body" idx="1"/>
          </p:nvPr>
        </p:nvSpPr>
        <p:spPr>
          <a:xfrm>
            <a:off x="2428876" y="1073151"/>
            <a:ext cx="7923213" cy="5027613"/>
          </a:xfrm>
        </p:spPr>
        <p:txBody>
          <a:bodyPr/>
          <a:lstStyle/>
          <a:p>
            <a:pPr>
              <a:lnSpc>
                <a:spcPct val="90000"/>
              </a:lnSpc>
              <a:buFontTx/>
              <a:buChar char="•"/>
            </a:pPr>
            <a:r>
              <a:rPr lang="en-US" altLang="en-US" sz="2000"/>
              <a:t>From initial pilot demonstrations, our model/simulator P</a:t>
            </a:r>
            <a:r>
              <a:rPr lang="en-US" altLang="en-US" sz="2000" baseline="-25000"/>
              <a:t>sa </a:t>
            </a:r>
            <a:r>
              <a:rPr lang="en-US" altLang="en-US" sz="2000"/>
              <a:t>will be accurate for the part of the flight envelop (s,a) visited by the pilot. </a:t>
            </a:r>
          </a:p>
          <a:p>
            <a:pPr>
              <a:lnSpc>
                <a:spcPct val="90000"/>
              </a:lnSpc>
              <a:buFontTx/>
              <a:buChar char="•"/>
            </a:pPr>
            <a:r>
              <a:rPr lang="en-US" altLang="en-US" sz="2000"/>
              <a:t>Our model/simulator will correctly predict the helicopter’s behavior under the pilot’s policy </a:t>
            </a:r>
            <a:r>
              <a:rPr lang="en-US" altLang="en-US" sz="2000">
                <a:sym typeface="Symbol" pitchFamily="2" charset="2"/>
              </a:rPr>
              <a:t></a:t>
            </a:r>
            <a:r>
              <a:rPr lang="en-US" altLang="en-US" sz="2000" baseline="-25000">
                <a:sym typeface="Symbol" pitchFamily="2" charset="2"/>
              </a:rPr>
              <a:t>E</a:t>
            </a:r>
            <a:r>
              <a:rPr lang="en-US" altLang="en-US" sz="2000"/>
              <a:t>. </a:t>
            </a:r>
          </a:p>
          <a:p>
            <a:pPr>
              <a:lnSpc>
                <a:spcPct val="90000"/>
              </a:lnSpc>
              <a:buFontTx/>
              <a:buChar char="•"/>
            </a:pPr>
            <a:r>
              <a:rPr lang="en-US" altLang="en-US" sz="2000"/>
              <a:t>Consequently, there is at least one policy (namely </a:t>
            </a:r>
            <a:r>
              <a:rPr lang="en-US" altLang="en-US" sz="2000">
                <a:sym typeface="Symbol" pitchFamily="2" charset="2"/>
              </a:rPr>
              <a:t></a:t>
            </a:r>
            <a:r>
              <a:rPr lang="en-US" altLang="en-US" sz="2000" baseline="-25000">
                <a:sym typeface="Symbol" pitchFamily="2" charset="2"/>
              </a:rPr>
              <a:t>E</a:t>
            </a:r>
            <a:r>
              <a:rPr lang="en-US" altLang="en-US" sz="2000"/>
              <a:t>) that looks like it’s able to fly the helicopter well in our simulation. </a:t>
            </a:r>
          </a:p>
          <a:p>
            <a:pPr>
              <a:lnSpc>
                <a:spcPct val="90000"/>
              </a:lnSpc>
              <a:buFontTx/>
              <a:buChar char="•"/>
            </a:pPr>
            <a:r>
              <a:rPr lang="en-US" altLang="en-US" sz="2000"/>
              <a:t>Thus, each time we solve the MDP using the current simulator P</a:t>
            </a:r>
            <a:r>
              <a:rPr lang="en-US" altLang="en-US" sz="2000" baseline="-25000"/>
              <a:t>sa</a:t>
            </a:r>
            <a:r>
              <a:rPr lang="en-US" altLang="en-US" sz="2000"/>
              <a:t>, we will find a policy that successfully flies the helicopter according to P</a:t>
            </a:r>
            <a:r>
              <a:rPr lang="en-US" altLang="en-US" sz="2000" baseline="-25000"/>
              <a:t>sa. </a:t>
            </a:r>
          </a:p>
          <a:p>
            <a:pPr>
              <a:lnSpc>
                <a:spcPct val="90000"/>
              </a:lnSpc>
              <a:buFontTx/>
              <a:buChar char="•"/>
            </a:pPr>
            <a:r>
              <a:rPr lang="en-US" altLang="en-US" sz="2000"/>
              <a:t>If, on the actual helicopter, this policy fails to fly the helicopter---despite the model P</a:t>
            </a:r>
            <a:r>
              <a:rPr lang="en-US" altLang="en-US" sz="2000" baseline="-25000"/>
              <a:t>sa</a:t>
            </a:r>
            <a:r>
              <a:rPr lang="en-US" altLang="en-US" sz="2000"/>
              <a:t> predicting that it should---then it must be visiting parts of the flight envelop that the model is failing to accurately model.  </a:t>
            </a:r>
          </a:p>
          <a:p>
            <a:pPr>
              <a:lnSpc>
                <a:spcPct val="90000"/>
              </a:lnSpc>
              <a:buFontTx/>
              <a:buChar char="•"/>
            </a:pPr>
            <a:r>
              <a:rPr lang="en-US" altLang="en-US" sz="2000"/>
              <a:t>Hence, this gives useful training data to model new parts of the flight envelop. </a:t>
            </a:r>
          </a:p>
          <a:p>
            <a:pPr>
              <a:lnSpc>
                <a:spcPct val="90000"/>
              </a:lnSpc>
              <a:buFontTx/>
              <a:buChar char="•"/>
            </a:pPr>
            <a:endParaRPr lang="en-US" altLang="en-US" sz="2000"/>
          </a:p>
          <a:p>
            <a:pPr>
              <a:lnSpc>
                <a:spcPct val="90000"/>
              </a:lnSpc>
              <a:buFontTx/>
              <a:buChar char="•"/>
            </a:pPr>
            <a:endParaRPr lang="en-US" altLang="en-US" sz="20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6800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6800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6800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6800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6800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76800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CDD579E-35B3-CC48-A978-82389589D0B4}"/>
              </a:ext>
            </a:extLst>
          </p:cNvPr>
          <p:cNvSpPr>
            <a:spLocks noGrp="1"/>
          </p:cNvSpPr>
          <p:nvPr>
            <p:ph type="ftr" sz="quarter" idx="10"/>
          </p:nvPr>
        </p:nvSpPr>
        <p:spPr/>
        <p:txBody>
          <a:bodyPr/>
          <a:lstStyle/>
          <a:p>
            <a:r>
              <a:rPr lang="en-US" altLang="en-US"/>
              <a:t>Pieter Abbeel and Andrew Y. Ng</a:t>
            </a:r>
          </a:p>
        </p:txBody>
      </p:sp>
      <p:sp>
        <p:nvSpPr>
          <p:cNvPr id="829442" name="Rectangle 2">
            <a:extLst>
              <a:ext uri="{FF2B5EF4-FFF2-40B4-BE49-F238E27FC236}">
                <a16:creationId xmlns:a16="http://schemas.microsoft.com/office/drawing/2014/main" id="{3366D763-3FED-6B43-BA6A-3AF37D1082F9}"/>
              </a:ext>
            </a:extLst>
          </p:cNvPr>
          <p:cNvSpPr>
            <a:spLocks noGrp="1" noChangeArrowheads="1"/>
          </p:cNvSpPr>
          <p:nvPr>
            <p:ph type="ctrTitle"/>
          </p:nvPr>
        </p:nvSpPr>
        <p:spPr>
          <a:xfrm>
            <a:off x="1757364" y="1631950"/>
            <a:ext cx="8778875" cy="3009900"/>
          </a:xfrm>
        </p:spPr>
        <p:txBody>
          <a:bodyPr anchor="ctr"/>
          <a:lstStyle/>
          <a:p>
            <a:r>
              <a:rPr lang="en-US" altLang="en-US" sz="4400"/>
              <a:t>Conclusions</a:t>
            </a:r>
          </a:p>
        </p:txBody>
      </p:sp>
      <p:sp>
        <p:nvSpPr>
          <p:cNvPr id="829443" name="Rectangle 3">
            <a:extLst>
              <a:ext uri="{FF2B5EF4-FFF2-40B4-BE49-F238E27FC236}">
                <a16:creationId xmlns:a16="http://schemas.microsoft.com/office/drawing/2014/main" id="{ABAA711E-630C-8340-88EE-3CC015E6BD60}"/>
              </a:ext>
            </a:extLst>
          </p:cNvPr>
          <p:cNvSpPr>
            <a:spLocks noChangeArrowheads="1"/>
          </p:cNvSpPr>
          <p:nvPr/>
        </p:nvSpPr>
        <p:spPr bwMode="auto">
          <a:xfrm>
            <a:off x="2379664" y="398463"/>
            <a:ext cx="7616825" cy="817562"/>
          </a:xfrm>
          <a:prstGeom prst="rect">
            <a:avLst/>
          </a:prstGeom>
          <a:solidFill>
            <a:schemeClr val="bg1"/>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endParaRPr lang="en-US"/>
          </a:p>
        </p:txBody>
      </p:sp>
    </p:spTree>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3">
            <a:extLst>
              <a:ext uri="{FF2B5EF4-FFF2-40B4-BE49-F238E27FC236}">
                <a16:creationId xmlns:a16="http://schemas.microsoft.com/office/drawing/2014/main" id="{A7676F6A-A9F6-374B-9EB1-21444FCFD440}"/>
              </a:ext>
            </a:extLst>
          </p:cNvPr>
          <p:cNvSpPr>
            <a:spLocks noGrp="1"/>
          </p:cNvSpPr>
          <p:nvPr>
            <p:ph type="ftr" sz="quarter" idx="10"/>
          </p:nvPr>
        </p:nvSpPr>
        <p:spPr/>
        <p:txBody>
          <a:bodyPr/>
          <a:lstStyle/>
          <a:p>
            <a:r>
              <a:rPr lang="en-US" altLang="en-US"/>
              <a:t>Pieter Abbeel and Andrew Y. Ng</a:t>
            </a:r>
          </a:p>
        </p:txBody>
      </p:sp>
      <p:sp>
        <p:nvSpPr>
          <p:cNvPr id="831490" name="Rectangle 2">
            <a:extLst>
              <a:ext uri="{FF2B5EF4-FFF2-40B4-BE49-F238E27FC236}">
                <a16:creationId xmlns:a16="http://schemas.microsoft.com/office/drawing/2014/main" id="{DC55FA60-DBFF-1F45-ACBE-8F91B1550EC9}"/>
              </a:ext>
            </a:extLst>
          </p:cNvPr>
          <p:cNvSpPr>
            <a:spLocks noGrp="1" noChangeArrowheads="1"/>
          </p:cNvSpPr>
          <p:nvPr>
            <p:ph type="title"/>
          </p:nvPr>
        </p:nvSpPr>
        <p:spPr>
          <a:xfrm>
            <a:off x="2430463" y="144463"/>
            <a:ext cx="7605712" cy="641350"/>
          </a:xfrm>
        </p:spPr>
        <p:txBody>
          <a:bodyPr/>
          <a:lstStyle/>
          <a:p>
            <a:r>
              <a:rPr lang="en-US" altLang="en-US"/>
              <a:t>Conclusions</a:t>
            </a:r>
          </a:p>
        </p:txBody>
      </p:sp>
      <p:grpSp>
        <p:nvGrpSpPr>
          <p:cNvPr id="831491" name="Group 3">
            <a:extLst>
              <a:ext uri="{FF2B5EF4-FFF2-40B4-BE49-F238E27FC236}">
                <a16:creationId xmlns:a16="http://schemas.microsoft.com/office/drawing/2014/main" id="{61ADE4D1-FDDE-264F-9E77-9CCC3DD99715}"/>
              </a:ext>
            </a:extLst>
          </p:cNvPr>
          <p:cNvGrpSpPr>
            <a:grpSpLocks/>
          </p:cNvGrpSpPr>
          <p:nvPr/>
        </p:nvGrpSpPr>
        <p:grpSpPr bwMode="auto">
          <a:xfrm>
            <a:off x="2633663" y="1327150"/>
            <a:ext cx="7167562" cy="3367088"/>
            <a:chOff x="981" y="1262"/>
            <a:chExt cx="4515" cy="2121"/>
          </a:xfrm>
        </p:grpSpPr>
        <p:sp>
          <p:nvSpPr>
            <p:cNvPr id="831492" name="Rectangle 4">
              <a:extLst>
                <a:ext uri="{FF2B5EF4-FFF2-40B4-BE49-F238E27FC236}">
                  <a16:creationId xmlns:a16="http://schemas.microsoft.com/office/drawing/2014/main" id="{A2E7E081-9C5C-9D45-AB5A-0EE7FA29A6B3}"/>
                </a:ext>
              </a:extLst>
            </p:cNvPr>
            <p:cNvSpPr>
              <a:spLocks noChangeArrowheads="1"/>
            </p:cNvSpPr>
            <p:nvPr/>
          </p:nvSpPr>
          <p:spPr bwMode="auto">
            <a:xfrm>
              <a:off x="2491" y="1262"/>
              <a:ext cx="764" cy="709"/>
            </a:xfrm>
            <a:prstGeom prst="rect">
              <a:avLst/>
            </a:prstGeom>
            <a:solidFill>
              <a:srgbClr val="3366FF"/>
            </a:solidFill>
            <a:ln w="12700">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p>
              <a:pPr algn="ctr">
                <a:spcBef>
                  <a:spcPct val="0"/>
                </a:spcBef>
              </a:pPr>
              <a:endParaRPr lang="en-US" altLang="en-US"/>
            </a:p>
            <a:p>
              <a:pPr algn="ctr">
                <a:spcBef>
                  <a:spcPct val="0"/>
                </a:spcBef>
              </a:pPr>
              <a:r>
                <a:rPr lang="en-US" altLang="en-US" sz="1200"/>
                <a:t>Dynamics</a:t>
              </a:r>
            </a:p>
            <a:p>
              <a:pPr algn="ctr">
                <a:spcBef>
                  <a:spcPct val="0"/>
                </a:spcBef>
              </a:pPr>
              <a:r>
                <a:rPr lang="en-US" altLang="en-US" sz="1200"/>
                <a:t>Model</a:t>
              </a:r>
            </a:p>
            <a:p>
              <a:pPr algn="ctr">
                <a:spcBef>
                  <a:spcPct val="0"/>
                </a:spcBef>
              </a:pPr>
              <a:endParaRPr lang="en-US" altLang="en-US" sz="1200"/>
            </a:p>
            <a:p>
              <a:pPr algn="ctr">
                <a:spcBef>
                  <a:spcPct val="0"/>
                </a:spcBef>
              </a:pPr>
              <a:endParaRPr lang="en-US" altLang="en-US" sz="1200"/>
            </a:p>
          </p:txBody>
        </p:sp>
        <p:sp>
          <p:nvSpPr>
            <p:cNvPr id="831493" name="Text Box 5">
              <a:extLst>
                <a:ext uri="{FF2B5EF4-FFF2-40B4-BE49-F238E27FC236}">
                  <a16:creationId xmlns:a16="http://schemas.microsoft.com/office/drawing/2014/main" id="{EE55F2B6-924F-BD45-8C4C-3C7455981A89}"/>
                </a:ext>
              </a:extLst>
            </p:cNvPr>
            <p:cNvSpPr txBox="1">
              <a:spLocks noChangeArrowheads="1"/>
            </p:cNvSpPr>
            <p:nvPr/>
          </p:nvSpPr>
          <p:spPr bwMode="auto">
            <a:xfrm>
              <a:off x="2668" y="1655"/>
              <a:ext cx="290" cy="2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lvl1pPr marL="285750" indent="-285750">
                <a:spcBef>
                  <a:spcPct val="0"/>
                </a:spcBef>
                <a:defRPr sz="2400">
                  <a:solidFill>
                    <a:schemeClr val="tx1"/>
                  </a:solidFill>
                  <a:latin typeface="Times" pitchFamily="2" charset="0"/>
                </a:defRPr>
              </a:lvl1pPr>
              <a:lvl2pPr>
                <a:spcBef>
                  <a:spcPct val="0"/>
                </a:spcBef>
                <a:defRPr sz="2400">
                  <a:solidFill>
                    <a:schemeClr val="tx1"/>
                  </a:solidFill>
                  <a:latin typeface="Times" pitchFamily="2" charset="0"/>
                </a:defRPr>
              </a:lvl2pPr>
              <a:lvl3pPr>
                <a:spcBef>
                  <a:spcPct val="0"/>
                </a:spcBef>
                <a:defRPr sz="2400">
                  <a:solidFill>
                    <a:schemeClr val="tx1"/>
                  </a:solidFill>
                  <a:latin typeface="Times" pitchFamily="2" charset="0"/>
                </a:defRPr>
              </a:lvl3pPr>
              <a:lvl4pPr>
                <a:spcBef>
                  <a:spcPct val="0"/>
                </a:spcBef>
                <a:defRPr sz="2400">
                  <a:solidFill>
                    <a:schemeClr val="tx1"/>
                  </a:solidFill>
                  <a:latin typeface="Times" pitchFamily="2" charset="0"/>
                </a:defRPr>
              </a:lvl4pPr>
              <a:lvl5pPr>
                <a:spcBef>
                  <a:spcPct val="0"/>
                </a:spcBef>
                <a:defRPr sz="2400">
                  <a:solidFill>
                    <a:schemeClr val="tx1"/>
                  </a:solidFill>
                  <a:latin typeface="Times" pitchFamily="2" charset="0"/>
                </a:defRPr>
              </a:lvl5pPr>
              <a:lvl6pPr eaLnBrk="0" fontAlgn="base" hangingPunct="0">
                <a:spcBef>
                  <a:spcPct val="0"/>
                </a:spcBef>
                <a:spcAft>
                  <a:spcPct val="0"/>
                </a:spcAft>
                <a:defRPr sz="2400">
                  <a:solidFill>
                    <a:schemeClr val="tx1"/>
                  </a:solidFill>
                  <a:latin typeface="Times" pitchFamily="2" charset="0"/>
                </a:defRPr>
              </a:lvl6pPr>
              <a:lvl7pPr eaLnBrk="0" fontAlgn="base" hangingPunct="0">
                <a:spcBef>
                  <a:spcPct val="0"/>
                </a:spcBef>
                <a:spcAft>
                  <a:spcPct val="0"/>
                </a:spcAft>
                <a:defRPr sz="2400">
                  <a:solidFill>
                    <a:schemeClr val="tx1"/>
                  </a:solidFill>
                  <a:latin typeface="Times" pitchFamily="2" charset="0"/>
                </a:defRPr>
              </a:lvl7pPr>
              <a:lvl8pPr eaLnBrk="0" fontAlgn="base" hangingPunct="0">
                <a:spcBef>
                  <a:spcPct val="0"/>
                </a:spcBef>
                <a:spcAft>
                  <a:spcPct val="0"/>
                </a:spcAft>
                <a:defRPr sz="2400">
                  <a:solidFill>
                    <a:schemeClr val="tx1"/>
                  </a:solidFill>
                  <a:latin typeface="Times" pitchFamily="2" charset="0"/>
                </a:defRPr>
              </a:lvl8pPr>
              <a:lvl9pPr eaLnBrk="0" fontAlgn="base" hangingPunct="0">
                <a:spcBef>
                  <a:spcPct val="0"/>
                </a:spcBef>
                <a:spcAft>
                  <a:spcPct val="0"/>
                </a:spcAft>
                <a:defRPr sz="2400">
                  <a:solidFill>
                    <a:schemeClr val="tx1"/>
                  </a:solidFill>
                  <a:latin typeface="Times" pitchFamily="2" charset="0"/>
                </a:defRPr>
              </a:lvl9pPr>
            </a:lstStyle>
            <a:p>
              <a:pPr>
                <a:spcBef>
                  <a:spcPct val="100000"/>
                </a:spcBef>
              </a:pPr>
              <a:r>
                <a:rPr lang="en-US" altLang="en-US" sz="1800">
                  <a:latin typeface="Helvetica" pitchFamily="2" charset="0"/>
                </a:rPr>
                <a:t> </a:t>
              </a:r>
              <a:r>
                <a:rPr lang="en-US" altLang="en-US" sz="1200">
                  <a:latin typeface="Helvetica" pitchFamily="2" charset="0"/>
                </a:rPr>
                <a:t>P</a:t>
              </a:r>
              <a:r>
                <a:rPr lang="en-US" altLang="en-US" sz="1200" baseline="-25000">
                  <a:latin typeface="Helvetica" pitchFamily="2" charset="0"/>
                </a:rPr>
                <a:t>sa</a:t>
              </a:r>
              <a:endParaRPr lang="en-US" altLang="en-US" sz="1200">
                <a:latin typeface="Helvetica" pitchFamily="2" charset="0"/>
              </a:endParaRPr>
            </a:p>
          </p:txBody>
        </p:sp>
        <p:sp>
          <p:nvSpPr>
            <p:cNvPr id="831494" name="Rectangle 6">
              <a:extLst>
                <a:ext uri="{FF2B5EF4-FFF2-40B4-BE49-F238E27FC236}">
                  <a16:creationId xmlns:a16="http://schemas.microsoft.com/office/drawing/2014/main" id="{2A7D71BE-9437-5246-83E7-374ECFFEA99D}"/>
                </a:ext>
              </a:extLst>
            </p:cNvPr>
            <p:cNvSpPr>
              <a:spLocks noChangeArrowheads="1"/>
            </p:cNvSpPr>
            <p:nvPr/>
          </p:nvSpPr>
          <p:spPr bwMode="auto">
            <a:xfrm>
              <a:off x="981" y="2811"/>
              <a:ext cx="670" cy="502"/>
            </a:xfrm>
            <a:prstGeom prst="rect">
              <a:avLst/>
            </a:prstGeom>
            <a:solidFill>
              <a:srgbClr val="FF66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pPr>
              <a:r>
                <a:rPr lang="en-US" altLang="en-US" sz="1200"/>
                <a:t>Reward</a:t>
              </a:r>
            </a:p>
            <a:p>
              <a:pPr algn="ctr">
                <a:spcBef>
                  <a:spcPct val="0"/>
                </a:spcBef>
              </a:pPr>
              <a:r>
                <a:rPr lang="en-US" altLang="en-US" sz="1200"/>
                <a:t>Function</a:t>
              </a:r>
            </a:p>
            <a:p>
              <a:pPr algn="ctr">
                <a:spcBef>
                  <a:spcPct val="0"/>
                </a:spcBef>
              </a:pPr>
              <a:r>
                <a:rPr lang="en-US" altLang="en-US" sz="1200"/>
                <a:t>R</a:t>
              </a:r>
            </a:p>
          </p:txBody>
        </p:sp>
        <p:sp>
          <p:nvSpPr>
            <p:cNvPr id="831495" name="AutoShape 7">
              <a:extLst>
                <a:ext uri="{FF2B5EF4-FFF2-40B4-BE49-F238E27FC236}">
                  <a16:creationId xmlns:a16="http://schemas.microsoft.com/office/drawing/2014/main" id="{327A90DD-139B-A540-AFDF-04D2809118C8}"/>
                </a:ext>
              </a:extLst>
            </p:cNvPr>
            <p:cNvSpPr>
              <a:spLocks noChangeArrowheads="1"/>
            </p:cNvSpPr>
            <p:nvPr/>
          </p:nvSpPr>
          <p:spPr bwMode="auto">
            <a:xfrm>
              <a:off x="1703" y="2948"/>
              <a:ext cx="633" cy="227"/>
            </a:xfrm>
            <a:prstGeom prst="rightArrow">
              <a:avLst>
                <a:gd name="adj1" fmla="val 50000"/>
                <a:gd name="adj2" fmla="val 69714"/>
              </a:avLst>
            </a:prstGeom>
            <a:noFill/>
            <a:ln w="28575" algn="ctr">
              <a:solidFill>
                <a:schemeClr val="tx2"/>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lvl1pPr marL="285750" indent="-285750">
                <a:spcBef>
                  <a:spcPct val="0"/>
                </a:spcBef>
                <a:defRPr sz="2400">
                  <a:solidFill>
                    <a:schemeClr val="tx1"/>
                  </a:solidFill>
                  <a:latin typeface="Times" pitchFamily="2" charset="0"/>
                </a:defRPr>
              </a:lvl1pPr>
              <a:lvl2pPr>
                <a:spcBef>
                  <a:spcPct val="0"/>
                </a:spcBef>
                <a:defRPr sz="2400">
                  <a:solidFill>
                    <a:schemeClr val="tx1"/>
                  </a:solidFill>
                  <a:latin typeface="Times" pitchFamily="2" charset="0"/>
                </a:defRPr>
              </a:lvl2pPr>
              <a:lvl3pPr>
                <a:spcBef>
                  <a:spcPct val="0"/>
                </a:spcBef>
                <a:defRPr sz="2400">
                  <a:solidFill>
                    <a:schemeClr val="tx1"/>
                  </a:solidFill>
                  <a:latin typeface="Times" pitchFamily="2" charset="0"/>
                </a:defRPr>
              </a:lvl3pPr>
              <a:lvl4pPr>
                <a:spcBef>
                  <a:spcPct val="0"/>
                </a:spcBef>
                <a:defRPr sz="2400">
                  <a:solidFill>
                    <a:schemeClr val="tx1"/>
                  </a:solidFill>
                  <a:latin typeface="Times" pitchFamily="2" charset="0"/>
                </a:defRPr>
              </a:lvl4pPr>
              <a:lvl5pPr>
                <a:spcBef>
                  <a:spcPct val="0"/>
                </a:spcBef>
                <a:defRPr sz="2400">
                  <a:solidFill>
                    <a:schemeClr val="tx1"/>
                  </a:solidFill>
                  <a:latin typeface="Times" pitchFamily="2" charset="0"/>
                </a:defRPr>
              </a:lvl5pPr>
              <a:lvl6pPr eaLnBrk="0" fontAlgn="base" hangingPunct="0">
                <a:spcBef>
                  <a:spcPct val="0"/>
                </a:spcBef>
                <a:spcAft>
                  <a:spcPct val="0"/>
                </a:spcAft>
                <a:defRPr sz="2400">
                  <a:solidFill>
                    <a:schemeClr val="tx1"/>
                  </a:solidFill>
                  <a:latin typeface="Times" pitchFamily="2" charset="0"/>
                </a:defRPr>
              </a:lvl6pPr>
              <a:lvl7pPr eaLnBrk="0" fontAlgn="base" hangingPunct="0">
                <a:spcBef>
                  <a:spcPct val="0"/>
                </a:spcBef>
                <a:spcAft>
                  <a:spcPct val="0"/>
                </a:spcAft>
                <a:defRPr sz="2400">
                  <a:solidFill>
                    <a:schemeClr val="tx1"/>
                  </a:solidFill>
                  <a:latin typeface="Times" pitchFamily="2" charset="0"/>
                </a:defRPr>
              </a:lvl7pPr>
              <a:lvl8pPr eaLnBrk="0" fontAlgn="base" hangingPunct="0">
                <a:spcBef>
                  <a:spcPct val="0"/>
                </a:spcBef>
                <a:spcAft>
                  <a:spcPct val="0"/>
                </a:spcAft>
                <a:defRPr sz="2400">
                  <a:solidFill>
                    <a:schemeClr val="tx1"/>
                  </a:solidFill>
                  <a:latin typeface="Times" pitchFamily="2" charset="0"/>
                </a:defRPr>
              </a:lvl8pPr>
              <a:lvl9pPr eaLnBrk="0" fontAlgn="base" hangingPunct="0">
                <a:spcBef>
                  <a:spcPct val="0"/>
                </a:spcBef>
                <a:spcAft>
                  <a:spcPct val="0"/>
                </a:spcAft>
                <a:defRPr sz="2400">
                  <a:solidFill>
                    <a:schemeClr val="tx1"/>
                  </a:solidFill>
                  <a:latin typeface="Times" pitchFamily="2" charset="0"/>
                </a:defRPr>
              </a:lvl9pPr>
            </a:lstStyle>
            <a:p>
              <a:pPr algn="ctr">
                <a:spcBef>
                  <a:spcPct val="100000"/>
                </a:spcBef>
              </a:pPr>
              <a:endParaRPr lang="en-US" altLang="en-US" sz="1800">
                <a:latin typeface="Helvetica" pitchFamily="2" charset="0"/>
              </a:endParaRPr>
            </a:p>
          </p:txBody>
        </p:sp>
        <p:sp>
          <p:nvSpPr>
            <p:cNvPr id="831496" name="AutoShape 8">
              <a:extLst>
                <a:ext uri="{FF2B5EF4-FFF2-40B4-BE49-F238E27FC236}">
                  <a16:creationId xmlns:a16="http://schemas.microsoft.com/office/drawing/2014/main" id="{166B97B1-3038-A145-BDA3-CA4A1B3B3AC7}"/>
                </a:ext>
              </a:extLst>
            </p:cNvPr>
            <p:cNvSpPr>
              <a:spLocks noChangeArrowheads="1"/>
            </p:cNvSpPr>
            <p:nvPr/>
          </p:nvSpPr>
          <p:spPr bwMode="auto">
            <a:xfrm rot="5400000">
              <a:off x="2558" y="2249"/>
              <a:ext cx="642" cy="223"/>
            </a:xfrm>
            <a:prstGeom prst="rightArrow">
              <a:avLst>
                <a:gd name="adj1" fmla="val 50000"/>
                <a:gd name="adj2" fmla="val 71973"/>
              </a:avLst>
            </a:prstGeom>
            <a:noFill/>
            <a:ln w="28575" algn="ctr">
              <a:solidFill>
                <a:schemeClr val="tx2"/>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lIns="90487" tIns="44450" rIns="90487" bIns="44450" anchor="ctr"/>
            <a:lstStyle>
              <a:lvl1pPr marL="285750" indent="-285750">
                <a:spcBef>
                  <a:spcPct val="0"/>
                </a:spcBef>
                <a:defRPr sz="2400">
                  <a:solidFill>
                    <a:schemeClr val="tx1"/>
                  </a:solidFill>
                  <a:latin typeface="Times" pitchFamily="2" charset="0"/>
                </a:defRPr>
              </a:lvl1pPr>
              <a:lvl2pPr>
                <a:spcBef>
                  <a:spcPct val="0"/>
                </a:spcBef>
                <a:defRPr sz="2400">
                  <a:solidFill>
                    <a:schemeClr val="tx1"/>
                  </a:solidFill>
                  <a:latin typeface="Times" pitchFamily="2" charset="0"/>
                </a:defRPr>
              </a:lvl2pPr>
              <a:lvl3pPr>
                <a:spcBef>
                  <a:spcPct val="0"/>
                </a:spcBef>
                <a:defRPr sz="2400">
                  <a:solidFill>
                    <a:schemeClr val="tx1"/>
                  </a:solidFill>
                  <a:latin typeface="Times" pitchFamily="2" charset="0"/>
                </a:defRPr>
              </a:lvl3pPr>
              <a:lvl4pPr>
                <a:spcBef>
                  <a:spcPct val="0"/>
                </a:spcBef>
                <a:defRPr sz="2400">
                  <a:solidFill>
                    <a:schemeClr val="tx1"/>
                  </a:solidFill>
                  <a:latin typeface="Times" pitchFamily="2" charset="0"/>
                </a:defRPr>
              </a:lvl4pPr>
              <a:lvl5pPr>
                <a:spcBef>
                  <a:spcPct val="0"/>
                </a:spcBef>
                <a:defRPr sz="2400">
                  <a:solidFill>
                    <a:schemeClr val="tx1"/>
                  </a:solidFill>
                  <a:latin typeface="Times" pitchFamily="2" charset="0"/>
                </a:defRPr>
              </a:lvl5pPr>
              <a:lvl6pPr eaLnBrk="0" fontAlgn="base" hangingPunct="0">
                <a:spcBef>
                  <a:spcPct val="0"/>
                </a:spcBef>
                <a:spcAft>
                  <a:spcPct val="0"/>
                </a:spcAft>
                <a:defRPr sz="2400">
                  <a:solidFill>
                    <a:schemeClr val="tx1"/>
                  </a:solidFill>
                  <a:latin typeface="Times" pitchFamily="2" charset="0"/>
                </a:defRPr>
              </a:lvl6pPr>
              <a:lvl7pPr eaLnBrk="0" fontAlgn="base" hangingPunct="0">
                <a:spcBef>
                  <a:spcPct val="0"/>
                </a:spcBef>
                <a:spcAft>
                  <a:spcPct val="0"/>
                </a:spcAft>
                <a:defRPr sz="2400">
                  <a:solidFill>
                    <a:schemeClr val="tx1"/>
                  </a:solidFill>
                  <a:latin typeface="Times" pitchFamily="2" charset="0"/>
                </a:defRPr>
              </a:lvl7pPr>
              <a:lvl8pPr eaLnBrk="0" fontAlgn="base" hangingPunct="0">
                <a:spcBef>
                  <a:spcPct val="0"/>
                </a:spcBef>
                <a:spcAft>
                  <a:spcPct val="0"/>
                </a:spcAft>
                <a:defRPr sz="2400">
                  <a:solidFill>
                    <a:schemeClr val="tx1"/>
                  </a:solidFill>
                  <a:latin typeface="Times" pitchFamily="2" charset="0"/>
                </a:defRPr>
              </a:lvl8pPr>
              <a:lvl9pPr eaLnBrk="0" fontAlgn="base" hangingPunct="0">
                <a:spcBef>
                  <a:spcPct val="0"/>
                </a:spcBef>
                <a:spcAft>
                  <a:spcPct val="0"/>
                </a:spcAft>
                <a:defRPr sz="2400">
                  <a:solidFill>
                    <a:schemeClr val="tx1"/>
                  </a:solidFill>
                  <a:latin typeface="Times" pitchFamily="2" charset="0"/>
                </a:defRPr>
              </a:lvl9pPr>
            </a:lstStyle>
            <a:p>
              <a:pPr algn="ctr">
                <a:spcBef>
                  <a:spcPct val="100000"/>
                </a:spcBef>
              </a:pPr>
              <a:endParaRPr lang="en-US" altLang="en-US" sz="1800">
                <a:latin typeface="Helvetica" pitchFamily="2" charset="0"/>
              </a:endParaRPr>
            </a:p>
          </p:txBody>
        </p:sp>
        <p:sp>
          <p:nvSpPr>
            <p:cNvPr id="831497" name="Rectangle 9">
              <a:extLst>
                <a:ext uri="{FF2B5EF4-FFF2-40B4-BE49-F238E27FC236}">
                  <a16:creationId xmlns:a16="http://schemas.microsoft.com/office/drawing/2014/main" id="{65D4C10E-6D17-C74A-8FA9-CC306154DB6D}"/>
                </a:ext>
              </a:extLst>
            </p:cNvPr>
            <p:cNvSpPr>
              <a:spLocks noChangeArrowheads="1"/>
            </p:cNvSpPr>
            <p:nvPr/>
          </p:nvSpPr>
          <p:spPr bwMode="auto">
            <a:xfrm>
              <a:off x="2408" y="2722"/>
              <a:ext cx="933" cy="661"/>
            </a:xfrm>
            <a:prstGeom prst="rect">
              <a:avLst/>
            </a:prstGeom>
            <a:solidFill>
              <a:srgbClr val="FF00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pPr>
              <a:r>
                <a:rPr lang="en-US" altLang="en-US" sz="1200"/>
                <a:t>Reinforcement</a:t>
              </a:r>
            </a:p>
            <a:p>
              <a:pPr algn="ctr">
                <a:spcBef>
                  <a:spcPct val="0"/>
                </a:spcBef>
              </a:pPr>
              <a:r>
                <a:rPr lang="en-US" altLang="en-US" sz="1200"/>
                <a:t>Learning </a:t>
              </a:r>
            </a:p>
            <a:p>
              <a:pPr algn="ctr">
                <a:spcBef>
                  <a:spcPct val="0"/>
                </a:spcBef>
              </a:pPr>
              <a:endParaRPr lang="en-US" altLang="en-US" sz="1200"/>
            </a:p>
          </p:txBody>
        </p:sp>
        <p:sp>
          <p:nvSpPr>
            <p:cNvPr id="831498" name="AutoShape 10">
              <a:extLst>
                <a:ext uri="{FF2B5EF4-FFF2-40B4-BE49-F238E27FC236}">
                  <a16:creationId xmlns:a16="http://schemas.microsoft.com/office/drawing/2014/main" id="{564E958F-39F1-EE47-8147-90ED8E3E9BBA}"/>
                </a:ext>
              </a:extLst>
            </p:cNvPr>
            <p:cNvSpPr>
              <a:spLocks noChangeArrowheads="1"/>
            </p:cNvSpPr>
            <p:nvPr/>
          </p:nvSpPr>
          <p:spPr bwMode="auto">
            <a:xfrm>
              <a:off x="3452" y="2949"/>
              <a:ext cx="1019" cy="227"/>
            </a:xfrm>
            <a:prstGeom prst="rightArrow">
              <a:avLst>
                <a:gd name="adj1" fmla="val 50000"/>
                <a:gd name="adj2" fmla="val 112225"/>
              </a:avLst>
            </a:prstGeom>
            <a:noFill/>
            <a:ln w="28575" algn="ctr">
              <a:solidFill>
                <a:schemeClr val="tx2"/>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lvl1pPr marL="285750" indent="-285750">
                <a:spcBef>
                  <a:spcPct val="0"/>
                </a:spcBef>
                <a:defRPr sz="2400">
                  <a:solidFill>
                    <a:schemeClr val="tx1"/>
                  </a:solidFill>
                  <a:latin typeface="Times" pitchFamily="2" charset="0"/>
                </a:defRPr>
              </a:lvl1pPr>
              <a:lvl2pPr>
                <a:spcBef>
                  <a:spcPct val="0"/>
                </a:spcBef>
                <a:defRPr sz="2400">
                  <a:solidFill>
                    <a:schemeClr val="tx1"/>
                  </a:solidFill>
                  <a:latin typeface="Times" pitchFamily="2" charset="0"/>
                </a:defRPr>
              </a:lvl2pPr>
              <a:lvl3pPr>
                <a:spcBef>
                  <a:spcPct val="0"/>
                </a:spcBef>
                <a:defRPr sz="2400">
                  <a:solidFill>
                    <a:schemeClr val="tx1"/>
                  </a:solidFill>
                  <a:latin typeface="Times" pitchFamily="2" charset="0"/>
                </a:defRPr>
              </a:lvl3pPr>
              <a:lvl4pPr>
                <a:spcBef>
                  <a:spcPct val="0"/>
                </a:spcBef>
                <a:defRPr sz="2400">
                  <a:solidFill>
                    <a:schemeClr val="tx1"/>
                  </a:solidFill>
                  <a:latin typeface="Times" pitchFamily="2" charset="0"/>
                </a:defRPr>
              </a:lvl4pPr>
              <a:lvl5pPr>
                <a:spcBef>
                  <a:spcPct val="0"/>
                </a:spcBef>
                <a:defRPr sz="2400">
                  <a:solidFill>
                    <a:schemeClr val="tx1"/>
                  </a:solidFill>
                  <a:latin typeface="Times" pitchFamily="2" charset="0"/>
                </a:defRPr>
              </a:lvl5pPr>
              <a:lvl6pPr eaLnBrk="0" fontAlgn="base" hangingPunct="0">
                <a:spcBef>
                  <a:spcPct val="0"/>
                </a:spcBef>
                <a:spcAft>
                  <a:spcPct val="0"/>
                </a:spcAft>
                <a:defRPr sz="2400">
                  <a:solidFill>
                    <a:schemeClr val="tx1"/>
                  </a:solidFill>
                  <a:latin typeface="Times" pitchFamily="2" charset="0"/>
                </a:defRPr>
              </a:lvl6pPr>
              <a:lvl7pPr eaLnBrk="0" fontAlgn="base" hangingPunct="0">
                <a:spcBef>
                  <a:spcPct val="0"/>
                </a:spcBef>
                <a:spcAft>
                  <a:spcPct val="0"/>
                </a:spcAft>
                <a:defRPr sz="2400">
                  <a:solidFill>
                    <a:schemeClr val="tx1"/>
                  </a:solidFill>
                  <a:latin typeface="Times" pitchFamily="2" charset="0"/>
                </a:defRPr>
              </a:lvl7pPr>
              <a:lvl8pPr eaLnBrk="0" fontAlgn="base" hangingPunct="0">
                <a:spcBef>
                  <a:spcPct val="0"/>
                </a:spcBef>
                <a:spcAft>
                  <a:spcPct val="0"/>
                </a:spcAft>
                <a:defRPr sz="2400">
                  <a:solidFill>
                    <a:schemeClr val="tx1"/>
                  </a:solidFill>
                  <a:latin typeface="Times" pitchFamily="2" charset="0"/>
                </a:defRPr>
              </a:lvl8pPr>
              <a:lvl9pPr eaLnBrk="0" fontAlgn="base" hangingPunct="0">
                <a:spcBef>
                  <a:spcPct val="0"/>
                </a:spcBef>
                <a:spcAft>
                  <a:spcPct val="0"/>
                </a:spcAft>
                <a:defRPr sz="2400">
                  <a:solidFill>
                    <a:schemeClr val="tx1"/>
                  </a:solidFill>
                  <a:latin typeface="Times" pitchFamily="2" charset="0"/>
                </a:defRPr>
              </a:lvl9pPr>
            </a:lstStyle>
            <a:p>
              <a:pPr algn="ctr">
                <a:spcBef>
                  <a:spcPct val="100000"/>
                </a:spcBef>
              </a:pPr>
              <a:endParaRPr lang="en-US" altLang="en-US" sz="1800">
                <a:latin typeface="Helvetica" pitchFamily="2" charset="0"/>
              </a:endParaRPr>
            </a:p>
          </p:txBody>
        </p:sp>
        <p:sp>
          <p:nvSpPr>
            <p:cNvPr id="831499" name="Text Box 11">
              <a:extLst>
                <a:ext uri="{FF2B5EF4-FFF2-40B4-BE49-F238E27FC236}">
                  <a16:creationId xmlns:a16="http://schemas.microsoft.com/office/drawing/2014/main" id="{2D08EBF6-D753-4B43-BFD7-A2DFF264EFBB}"/>
                </a:ext>
              </a:extLst>
            </p:cNvPr>
            <p:cNvSpPr txBox="1">
              <a:spLocks noChangeArrowheads="1"/>
            </p:cNvSpPr>
            <p:nvPr/>
          </p:nvSpPr>
          <p:spPr bwMode="auto">
            <a:xfrm>
              <a:off x="4508" y="2954"/>
              <a:ext cx="988" cy="1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lvl1pPr marL="285750" indent="-285750">
                <a:spcBef>
                  <a:spcPct val="0"/>
                </a:spcBef>
                <a:defRPr sz="2400">
                  <a:solidFill>
                    <a:schemeClr val="tx1"/>
                  </a:solidFill>
                  <a:latin typeface="Times" pitchFamily="2" charset="0"/>
                </a:defRPr>
              </a:lvl1pPr>
              <a:lvl2pPr>
                <a:spcBef>
                  <a:spcPct val="0"/>
                </a:spcBef>
                <a:defRPr sz="2400">
                  <a:solidFill>
                    <a:schemeClr val="tx1"/>
                  </a:solidFill>
                  <a:latin typeface="Times" pitchFamily="2" charset="0"/>
                </a:defRPr>
              </a:lvl2pPr>
              <a:lvl3pPr>
                <a:spcBef>
                  <a:spcPct val="0"/>
                </a:spcBef>
                <a:defRPr sz="2400">
                  <a:solidFill>
                    <a:schemeClr val="tx1"/>
                  </a:solidFill>
                  <a:latin typeface="Times" pitchFamily="2" charset="0"/>
                </a:defRPr>
              </a:lvl3pPr>
              <a:lvl4pPr>
                <a:spcBef>
                  <a:spcPct val="0"/>
                </a:spcBef>
                <a:defRPr sz="2400">
                  <a:solidFill>
                    <a:schemeClr val="tx1"/>
                  </a:solidFill>
                  <a:latin typeface="Times" pitchFamily="2" charset="0"/>
                </a:defRPr>
              </a:lvl4pPr>
              <a:lvl5pPr>
                <a:spcBef>
                  <a:spcPct val="0"/>
                </a:spcBef>
                <a:defRPr sz="2400">
                  <a:solidFill>
                    <a:schemeClr val="tx1"/>
                  </a:solidFill>
                  <a:latin typeface="Times" pitchFamily="2" charset="0"/>
                </a:defRPr>
              </a:lvl5pPr>
              <a:lvl6pPr eaLnBrk="0" fontAlgn="base" hangingPunct="0">
                <a:spcBef>
                  <a:spcPct val="0"/>
                </a:spcBef>
                <a:spcAft>
                  <a:spcPct val="0"/>
                </a:spcAft>
                <a:defRPr sz="2400">
                  <a:solidFill>
                    <a:schemeClr val="tx1"/>
                  </a:solidFill>
                  <a:latin typeface="Times" pitchFamily="2" charset="0"/>
                </a:defRPr>
              </a:lvl6pPr>
              <a:lvl7pPr eaLnBrk="0" fontAlgn="base" hangingPunct="0">
                <a:spcBef>
                  <a:spcPct val="0"/>
                </a:spcBef>
                <a:spcAft>
                  <a:spcPct val="0"/>
                </a:spcAft>
                <a:defRPr sz="2400">
                  <a:solidFill>
                    <a:schemeClr val="tx1"/>
                  </a:solidFill>
                  <a:latin typeface="Times" pitchFamily="2" charset="0"/>
                </a:defRPr>
              </a:lvl7pPr>
              <a:lvl8pPr eaLnBrk="0" fontAlgn="base" hangingPunct="0">
                <a:spcBef>
                  <a:spcPct val="0"/>
                </a:spcBef>
                <a:spcAft>
                  <a:spcPct val="0"/>
                </a:spcAft>
                <a:defRPr sz="2400">
                  <a:solidFill>
                    <a:schemeClr val="tx1"/>
                  </a:solidFill>
                  <a:latin typeface="Times" pitchFamily="2" charset="0"/>
                </a:defRPr>
              </a:lvl8pPr>
              <a:lvl9pPr eaLnBrk="0" fontAlgn="base" hangingPunct="0">
                <a:spcBef>
                  <a:spcPct val="0"/>
                </a:spcBef>
                <a:spcAft>
                  <a:spcPct val="0"/>
                </a:spcAft>
                <a:defRPr sz="2400">
                  <a:solidFill>
                    <a:schemeClr val="tx1"/>
                  </a:solidFill>
                  <a:latin typeface="Times" pitchFamily="2" charset="0"/>
                </a:defRPr>
              </a:lvl9pPr>
            </a:lstStyle>
            <a:p>
              <a:pPr algn="ctr">
                <a:spcBef>
                  <a:spcPct val="100000"/>
                </a:spcBef>
              </a:pPr>
              <a:r>
                <a:rPr lang="en-US" altLang="en-US" sz="1400">
                  <a:latin typeface="Helvetica" pitchFamily="2" charset="0"/>
                </a:rPr>
                <a:t>Control policy </a:t>
              </a:r>
              <a:r>
                <a:rPr lang="en-US" altLang="en-US" sz="1400">
                  <a:latin typeface="Symbol" pitchFamily="2" charset="2"/>
                </a:rPr>
                <a:t>p</a:t>
              </a:r>
              <a:endParaRPr lang="en-US" altLang="en-US" sz="1400">
                <a:latin typeface="Helvetica" pitchFamily="2" charset="0"/>
              </a:endParaRPr>
            </a:p>
          </p:txBody>
        </p:sp>
        <p:graphicFrame>
          <p:nvGraphicFramePr>
            <p:cNvPr id="831500" name="Object 12">
              <a:extLst>
                <a:ext uri="{FF2B5EF4-FFF2-40B4-BE49-F238E27FC236}">
                  <a16:creationId xmlns:a16="http://schemas.microsoft.com/office/drawing/2014/main" id="{4864E586-E464-3144-A3E9-F1B7142EF754}"/>
                </a:ext>
              </a:extLst>
            </p:cNvPr>
            <p:cNvGraphicFramePr>
              <a:graphicFrameLocks noChangeAspect="1"/>
            </p:cNvGraphicFramePr>
            <p:nvPr/>
          </p:nvGraphicFramePr>
          <p:xfrm>
            <a:off x="2438" y="3189"/>
            <a:ext cx="884" cy="159"/>
          </p:xfrm>
          <a:graphic>
            <a:graphicData uri="http://schemas.openxmlformats.org/presentationml/2006/ole">
              <mc:AlternateContent xmlns:mc="http://schemas.openxmlformats.org/markup-compatibility/2006">
                <mc:Choice xmlns:v="urn:schemas-microsoft-com:vml" Requires="v">
                  <p:oleObj spid="_x0000_s47119" name="Equation" r:id="rId4" imgW="36283900" imgH="6438900" progId="Equation.3">
                    <p:embed/>
                  </p:oleObj>
                </mc:Choice>
                <mc:Fallback>
                  <p:oleObj name="Equation" r:id="rId4" imgW="36283900" imgH="6438900" progId="Equation.3">
                    <p:embed/>
                    <p:pic>
                      <p:nvPicPr>
                        <p:cNvPr id="831500" name="Object 12">
                          <a:extLst>
                            <a:ext uri="{FF2B5EF4-FFF2-40B4-BE49-F238E27FC236}">
                              <a16:creationId xmlns:a16="http://schemas.microsoft.com/office/drawing/2014/main" id="{4864E586-E464-3144-A3E9-F1B7142EF7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 y="3189"/>
                          <a:ext cx="884" cy="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831501" name="Rectangle 13">
            <a:extLst>
              <a:ext uri="{FF2B5EF4-FFF2-40B4-BE49-F238E27FC236}">
                <a16:creationId xmlns:a16="http://schemas.microsoft.com/office/drawing/2014/main" id="{4A42E021-015B-2F41-8215-5238A572F99B}"/>
              </a:ext>
            </a:extLst>
          </p:cNvPr>
          <p:cNvSpPr>
            <a:spLocks noChangeArrowheads="1"/>
          </p:cNvSpPr>
          <p:nvPr/>
        </p:nvSpPr>
        <p:spPr bwMode="auto">
          <a:xfrm>
            <a:off x="2930526" y="4967288"/>
            <a:ext cx="3502025" cy="175432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100000"/>
              </a:spcBef>
            </a:pPr>
            <a:r>
              <a:rPr lang="en-US" altLang="en-US"/>
              <a:t>Given expert demonstrations, our inverse RL algorithm returns a policy with </a:t>
            </a:r>
            <a:r>
              <a:rPr lang="en-US" altLang="en-US" i="1">
                <a:solidFill>
                  <a:srgbClr val="CF0E30"/>
                </a:solidFill>
              </a:rPr>
              <a:t>performance as good as the expert</a:t>
            </a:r>
            <a:r>
              <a:rPr lang="en-US" altLang="en-US"/>
              <a:t> as evaluated according to the expert’s unknown reward function. </a:t>
            </a:r>
          </a:p>
        </p:txBody>
      </p:sp>
      <p:sp>
        <p:nvSpPr>
          <p:cNvPr id="831502" name="Rectangle 14">
            <a:extLst>
              <a:ext uri="{FF2B5EF4-FFF2-40B4-BE49-F238E27FC236}">
                <a16:creationId xmlns:a16="http://schemas.microsoft.com/office/drawing/2014/main" id="{941CC89F-695C-244B-9649-16022C599A36}"/>
              </a:ext>
            </a:extLst>
          </p:cNvPr>
          <p:cNvSpPr>
            <a:spLocks noChangeArrowheads="1"/>
          </p:cNvSpPr>
          <p:nvPr/>
        </p:nvSpPr>
        <p:spPr bwMode="auto">
          <a:xfrm>
            <a:off x="6438901" y="1641475"/>
            <a:ext cx="3681413" cy="230832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100000"/>
              </a:spcBef>
            </a:pPr>
            <a:r>
              <a:rPr lang="en-US" altLang="en-US"/>
              <a:t>Given an initial demonstration, there is </a:t>
            </a:r>
            <a:r>
              <a:rPr lang="en-US" altLang="en-US" i="1">
                <a:solidFill>
                  <a:srgbClr val="CF0E30"/>
                </a:solidFill>
              </a:rPr>
              <a:t>no need to explicitly explore the state/action space</a:t>
            </a:r>
            <a:r>
              <a:rPr lang="en-US" altLang="en-US"/>
              <a:t>.  Even if you repeatedly “exploit” (use your best policy), you will collect enough data to learn a sufficiently accurate dynamical model to carry out your control task.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150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315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1501" grpId="0"/>
      <p:bldP spid="831502"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t>Passive Learning</a:t>
            </a:r>
          </a:p>
        </p:txBody>
      </p:sp>
      <p:sp>
        <p:nvSpPr>
          <p:cNvPr id="6147" name="Rectangle 3"/>
          <p:cNvSpPr>
            <a:spLocks noGrp="1" noChangeArrowheads="1"/>
          </p:cNvSpPr>
          <p:nvPr>
            <p:ph type="body" idx="1"/>
          </p:nvPr>
        </p:nvSpPr>
        <p:spPr>
          <a:xfrm>
            <a:off x="1205947" y="1897857"/>
            <a:ext cx="8736496" cy="4983162"/>
          </a:xfrm>
        </p:spPr>
        <p:txBody>
          <a:bodyPr>
            <a:normAutofit fontScale="92500" lnSpcReduction="20000"/>
          </a:bodyPr>
          <a:lstStyle/>
          <a:p>
            <a:pPr>
              <a:lnSpc>
                <a:spcPct val="90000"/>
              </a:lnSpc>
            </a:pPr>
            <a:r>
              <a:rPr lang="en-US" sz="2400" dirty="0"/>
              <a:t>Simplified task</a:t>
            </a:r>
          </a:p>
          <a:p>
            <a:pPr lvl="1">
              <a:lnSpc>
                <a:spcPct val="90000"/>
              </a:lnSpc>
            </a:pPr>
            <a:r>
              <a:rPr lang="en-US" sz="2000" dirty="0"/>
              <a:t>You don’t know the transitions T(</a:t>
            </a:r>
            <a:r>
              <a:rPr lang="en-US" sz="2000" dirty="0" err="1"/>
              <a:t>s,a,s</a:t>
            </a:r>
            <a:r>
              <a:rPr lang="en-US" sz="2000" dirty="0"/>
              <a:t>’)</a:t>
            </a:r>
          </a:p>
          <a:p>
            <a:pPr lvl="1">
              <a:lnSpc>
                <a:spcPct val="90000"/>
              </a:lnSpc>
            </a:pPr>
            <a:r>
              <a:rPr lang="en-US" sz="2000" dirty="0"/>
              <a:t>You don’t know the rewards R(</a:t>
            </a:r>
            <a:r>
              <a:rPr lang="en-US" sz="2000" dirty="0" err="1"/>
              <a:t>s,a,s</a:t>
            </a:r>
            <a:r>
              <a:rPr lang="en-US" sz="2000" dirty="0"/>
              <a:t>’)</a:t>
            </a:r>
          </a:p>
          <a:p>
            <a:pPr lvl="1">
              <a:lnSpc>
                <a:spcPct val="90000"/>
              </a:lnSpc>
            </a:pPr>
            <a:r>
              <a:rPr lang="en-US" sz="2000" dirty="0"/>
              <a:t>You are given a policy </a:t>
            </a:r>
            <a:r>
              <a:rPr lang="en-US" sz="2000" dirty="0">
                <a:sym typeface="Symbol" pitchFamily="18" charset="2"/>
              </a:rPr>
              <a:t>(s)</a:t>
            </a:r>
          </a:p>
          <a:p>
            <a:pPr lvl="1">
              <a:lnSpc>
                <a:spcPct val="90000"/>
              </a:lnSpc>
            </a:pPr>
            <a:r>
              <a:rPr lang="en-US" sz="2000" dirty="0">
                <a:solidFill>
                  <a:srgbClr val="CC0000"/>
                </a:solidFill>
              </a:rPr>
              <a:t>Goal: learn the state values</a:t>
            </a:r>
            <a:endParaRPr lang="en-US" sz="2000" dirty="0"/>
          </a:p>
          <a:p>
            <a:pPr lvl="1">
              <a:lnSpc>
                <a:spcPct val="90000"/>
              </a:lnSpc>
            </a:pPr>
            <a:r>
              <a:rPr lang="en-US" sz="2000" dirty="0"/>
              <a:t>… what policy evaluation did</a:t>
            </a:r>
          </a:p>
          <a:p>
            <a:pPr lvl="1">
              <a:lnSpc>
                <a:spcPct val="90000"/>
              </a:lnSpc>
            </a:pPr>
            <a:endParaRPr lang="en-US" sz="2000" dirty="0"/>
          </a:p>
          <a:p>
            <a:pPr>
              <a:lnSpc>
                <a:spcPct val="90000"/>
              </a:lnSpc>
            </a:pPr>
            <a:r>
              <a:rPr lang="en-US" sz="2400" dirty="0"/>
              <a:t>In this case:</a:t>
            </a:r>
          </a:p>
          <a:p>
            <a:pPr lvl="1">
              <a:lnSpc>
                <a:spcPct val="90000"/>
              </a:lnSpc>
            </a:pPr>
            <a:r>
              <a:rPr lang="en-US" sz="2000" dirty="0"/>
              <a:t>Learner “along for the ride”</a:t>
            </a:r>
          </a:p>
          <a:p>
            <a:pPr lvl="1">
              <a:lnSpc>
                <a:spcPct val="90000"/>
              </a:lnSpc>
            </a:pPr>
            <a:r>
              <a:rPr lang="en-US" sz="2000" dirty="0"/>
              <a:t>No choice about what actions to take</a:t>
            </a:r>
          </a:p>
          <a:p>
            <a:pPr lvl="1">
              <a:lnSpc>
                <a:spcPct val="90000"/>
              </a:lnSpc>
            </a:pPr>
            <a:r>
              <a:rPr lang="en-US" sz="2000" dirty="0"/>
              <a:t>Just execute the policy and learn from experience</a:t>
            </a:r>
          </a:p>
          <a:p>
            <a:pPr lvl="1">
              <a:lnSpc>
                <a:spcPct val="90000"/>
              </a:lnSpc>
            </a:pPr>
            <a:r>
              <a:rPr lang="en-US" sz="2000" dirty="0"/>
              <a:t>We’ll get to the active case soon</a:t>
            </a:r>
          </a:p>
          <a:p>
            <a:pPr lvl="1">
              <a:lnSpc>
                <a:spcPct val="90000"/>
              </a:lnSpc>
            </a:pPr>
            <a:r>
              <a:rPr lang="en-US" sz="2000" dirty="0"/>
              <a:t>This is NOT offline planning!  You actually take actions in the world and see what happens…</a:t>
            </a:r>
          </a:p>
          <a:p>
            <a:pPr lvl="1">
              <a:lnSpc>
                <a:spcPct val="90000"/>
              </a:lnSpc>
            </a:pPr>
            <a:endParaRPr lang="en-US" sz="2000" dirty="0"/>
          </a:p>
        </p:txBody>
      </p:sp>
      <p:pic>
        <p:nvPicPr>
          <p:cNvPr id="6148" name="Picture 4"/>
          <p:cNvPicPr>
            <a:picLocks noChangeAspect="1" noChangeArrowheads="1"/>
          </p:cNvPicPr>
          <p:nvPr/>
        </p:nvPicPr>
        <p:blipFill>
          <a:blip r:embed="rId2" cstate="print"/>
          <a:srcRect/>
          <a:stretch>
            <a:fillRect/>
          </a:stretch>
        </p:blipFill>
        <p:spPr bwMode="auto">
          <a:xfrm>
            <a:off x="8275637" y="2320132"/>
            <a:ext cx="2163763" cy="1665287"/>
          </a:xfrm>
          <a:prstGeom prst="rect">
            <a:avLst/>
          </a:prstGeom>
          <a:noFill/>
          <a:ln w="9525">
            <a:noFill/>
            <a:miter lim="800000"/>
            <a:headEnd/>
            <a:tailEnd/>
          </a:ln>
        </p:spPr>
      </p:pic>
      <p:sp>
        <p:nvSpPr>
          <p:cNvPr id="6149" name="Slide Number Placeholder 4"/>
          <p:cNvSpPr>
            <a:spLocks noGrp="1"/>
          </p:cNvSpPr>
          <p:nvPr>
            <p:ph type="sldNum" sz="quarter" idx="12"/>
          </p:nvPr>
        </p:nvSpPr>
        <p:spPr>
          <a:noFill/>
        </p:spPr>
        <p:txBody>
          <a:bodyPr/>
          <a:lstStyle/>
          <a:p>
            <a:fld id="{0F53E0AF-B7CC-4C66-9CEE-7AE5478E16D2}" type="slidenum">
              <a:rPr lang="en-US" smtClean="0">
                <a:latin typeface="Arial" charset="0"/>
              </a:rPr>
              <a:pPr/>
              <a:t>125</a:t>
            </a:fld>
            <a:endParaRPr lang="en-US">
              <a:latin typeface="Arial" charset="0"/>
            </a:endParaRPr>
          </a:p>
        </p:txBody>
      </p:sp>
    </p:spTree>
    <p:extLst>
      <p:ext uri="{BB962C8B-B14F-4D97-AF65-F5344CB8AC3E}">
        <p14:creationId xmlns:p14="http://schemas.microsoft.com/office/powerpoint/2010/main" val="241470112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t>Model-Based Learning</a:t>
            </a:r>
          </a:p>
        </p:txBody>
      </p:sp>
      <p:sp>
        <p:nvSpPr>
          <p:cNvPr id="9219" name="Rectangle 3"/>
          <p:cNvSpPr>
            <a:spLocks noGrp="1" noChangeArrowheads="1"/>
          </p:cNvSpPr>
          <p:nvPr>
            <p:ph type="body" idx="1"/>
          </p:nvPr>
        </p:nvSpPr>
        <p:spPr/>
        <p:txBody>
          <a:bodyPr>
            <a:normAutofit fontScale="85000" lnSpcReduction="20000"/>
          </a:bodyPr>
          <a:lstStyle/>
          <a:p>
            <a:pPr>
              <a:lnSpc>
                <a:spcPct val="80000"/>
              </a:lnSpc>
            </a:pPr>
            <a:r>
              <a:rPr lang="en-US" sz="2400"/>
              <a:t>Idea:</a:t>
            </a:r>
          </a:p>
          <a:p>
            <a:pPr lvl="1">
              <a:lnSpc>
                <a:spcPct val="80000"/>
              </a:lnSpc>
            </a:pPr>
            <a:r>
              <a:rPr lang="en-US" sz="2400"/>
              <a:t>Learn the model empirically through experience</a:t>
            </a:r>
          </a:p>
          <a:p>
            <a:pPr lvl="1">
              <a:lnSpc>
                <a:spcPct val="80000"/>
              </a:lnSpc>
            </a:pPr>
            <a:r>
              <a:rPr lang="en-US" sz="2400"/>
              <a:t>Solve for values as if the learned model were correct</a:t>
            </a:r>
          </a:p>
          <a:p>
            <a:pPr lvl="1">
              <a:lnSpc>
                <a:spcPct val="80000"/>
              </a:lnSpc>
            </a:pPr>
            <a:endParaRPr lang="en-US" sz="2400"/>
          </a:p>
          <a:p>
            <a:pPr>
              <a:lnSpc>
                <a:spcPct val="80000"/>
              </a:lnSpc>
            </a:pPr>
            <a:r>
              <a:rPr lang="en-US" sz="2400"/>
              <a:t>Simple empirical model learning</a:t>
            </a:r>
          </a:p>
          <a:p>
            <a:pPr lvl="1">
              <a:lnSpc>
                <a:spcPct val="80000"/>
              </a:lnSpc>
            </a:pPr>
            <a:r>
              <a:rPr lang="en-US" sz="2200"/>
              <a:t>Count outcomes for each s,a</a:t>
            </a:r>
          </a:p>
          <a:p>
            <a:pPr lvl="1">
              <a:lnSpc>
                <a:spcPct val="80000"/>
              </a:lnSpc>
            </a:pPr>
            <a:r>
              <a:rPr lang="en-US" sz="2200"/>
              <a:t>Normalize to give estimate of </a:t>
            </a:r>
            <a:r>
              <a:rPr lang="en-US" sz="2200" b="1"/>
              <a:t>T(s,a,s’)</a:t>
            </a:r>
          </a:p>
          <a:p>
            <a:pPr lvl="1">
              <a:lnSpc>
                <a:spcPct val="80000"/>
              </a:lnSpc>
            </a:pPr>
            <a:r>
              <a:rPr lang="en-US" sz="2200"/>
              <a:t>Discover </a:t>
            </a:r>
            <a:r>
              <a:rPr lang="en-US" sz="2200" b="1"/>
              <a:t>R(s,a,s’) </a:t>
            </a:r>
            <a:r>
              <a:rPr lang="en-US" sz="2200"/>
              <a:t>when we experience (s,a,s’)</a:t>
            </a:r>
          </a:p>
          <a:p>
            <a:pPr>
              <a:lnSpc>
                <a:spcPct val="80000"/>
              </a:lnSpc>
            </a:pPr>
            <a:endParaRPr lang="en-US" sz="2800"/>
          </a:p>
          <a:p>
            <a:pPr>
              <a:lnSpc>
                <a:spcPct val="80000"/>
              </a:lnSpc>
            </a:pPr>
            <a:r>
              <a:rPr lang="en-US" sz="2400"/>
              <a:t>Solving the MDP with the learned model</a:t>
            </a:r>
          </a:p>
          <a:p>
            <a:pPr lvl="1">
              <a:lnSpc>
                <a:spcPct val="80000"/>
              </a:lnSpc>
            </a:pPr>
            <a:r>
              <a:rPr lang="en-US" sz="2400"/>
              <a:t>Iterative policy evaluation, for example</a:t>
            </a:r>
          </a:p>
        </p:txBody>
      </p:sp>
      <p:sp>
        <p:nvSpPr>
          <p:cNvPr id="9220" name="Slide Number Placeholder 3"/>
          <p:cNvSpPr>
            <a:spLocks noGrp="1"/>
          </p:cNvSpPr>
          <p:nvPr>
            <p:ph type="sldNum" sz="quarter" idx="12"/>
          </p:nvPr>
        </p:nvSpPr>
        <p:spPr>
          <a:noFill/>
        </p:spPr>
        <p:txBody>
          <a:bodyPr/>
          <a:lstStyle/>
          <a:p>
            <a:fld id="{841F7F22-E44A-471F-A1B4-4BDC32255149}" type="slidenum">
              <a:rPr lang="en-US" smtClean="0">
                <a:latin typeface="Arial" charset="0"/>
              </a:rPr>
              <a:pPr/>
              <a:t>126</a:t>
            </a:fld>
            <a:endParaRPr lang="en-US">
              <a:latin typeface="Arial" charset="0"/>
            </a:endParaRPr>
          </a:p>
        </p:txBody>
      </p:sp>
      <p:pic>
        <p:nvPicPr>
          <p:cNvPr id="6" name="Picture 4" descr="txp_fig"/>
          <p:cNvPicPr>
            <a:picLocks noChangeAspect="1" noChangeArrowheads="1"/>
          </p:cNvPicPr>
          <p:nvPr>
            <p:custDataLst>
              <p:tags r:id="rId1"/>
            </p:custDataLst>
          </p:nvPr>
        </p:nvPicPr>
        <p:blipFill>
          <a:blip r:embed="rId3" cstate="print"/>
          <a:srcRect/>
          <a:stretch>
            <a:fillRect/>
          </a:stretch>
        </p:blipFill>
        <p:spPr bwMode="auto">
          <a:xfrm>
            <a:off x="2320926" y="5983288"/>
            <a:ext cx="7356475" cy="646112"/>
          </a:xfrm>
          <a:prstGeom prst="rect">
            <a:avLst/>
          </a:prstGeom>
          <a:noFill/>
          <a:ln w="9525">
            <a:noFill/>
            <a:miter lim="800000"/>
            <a:headEnd/>
            <a:tailEnd/>
          </a:ln>
        </p:spPr>
      </p:pic>
      <p:grpSp>
        <p:nvGrpSpPr>
          <p:cNvPr id="2" name="Group 19"/>
          <p:cNvGrpSpPr>
            <a:grpSpLocks/>
          </p:cNvGrpSpPr>
          <p:nvPr/>
        </p:nvGrpSpPr>
        <p:grpSpPr bwMode="auto">
          <a:xfrm>
            <a:off x="8534401" y="3810001"/>
            <a:ext cx="1839913" cy="2028825"/>
            <a:chOff x="7010400" y="3810000"/>
            <a:chExt cx="1839913" cy="2028825"/>
          </a:xfrm>
        </p:grpSpPr>
        <p:sp>
          <p:nvSpPr>
            <p:cNvPr id="9223" name="AutoShape 7"/>
            <p:cNvSpPr>
              <a:spLocks noChangeArrowheads="1"/>
            </p:cNvSpPr>
            <p:nvPr/>
          </p:nvSpPr>
          <p:spPr bwMode="auto">
            <a:xfrm>
              <a:off x="8112125" y="3948113"/>
              <a:ext cx="246063" cy="196850"/>
            </a:xfrm>
            <a:prstGeom prst="triangle">
              <a:avLst>
                <a:gd name="adj" fmla="val 50000"/>
              </a:avLst>
            </a:prstGeom>
            <a:solidFill>
              <a:srgbClr val="CC0000"/>
            </a:solidFill>
            <a:ln w="9525">
              <a:solidFill>
                <a:schemeClr val="tx1"/>
              </a:solidFill>
              <a:miter lim="800000"/>
              <a:headEnd/>
              <a:tailEnd/>
            </a:ln>
          </p:spPr>
          <p:txBody>
            <a:bodyPr wrap="none" anchor="ctr"/>
            <a:lstStyle/>
            <a:p>
              <a:pPr algn="ctr"/>
              <a:endParaRPr lang="en-US"/>
            </a:p>
          </p:txBody>
        </p:sp>
        <p:sp>
          <p:nvSpPr>
            <p:cNvPr id="9224" name="Line 11"/>
            <p:cNvSpPr>
              <a:spLocks noChangeShapeType="1"/>
            </p:cNvSpPr>
            <p:nvPr/>
          </p:nvSpPr>
          <p:spPr bwMode="auto">
            <a:xfrm flipH="1">
              <a:off x="7867650" y="4152900"/>
              <a:ext cx="368300" cy="573088"/>
            </a:xfrm>
            <a:prstGeom prst="line">
              <a:avLst/>
            </a:prstGeom>
            <a:noFill/>
            <a:ln w="28575">
              <a:solidFill>
                <a:schemeClr val="tx1"/>
              </a:solidFill>
              <a:round/>
              <a:headEnd/>
              <a:tailEnd type="triangle" w="med" len="med"/>
            </a:ln>
          </p:spPr>
          <p:txBody>
            <a:bodyPr/>
            <a:lstStyle/>
            <a:p>
              <a:endParaRPr lang="en-US"/>
            </a:p>
          </p:txBody>
        </p:sp>
        <p:sp>
          <p:nvSpPr>
            <p:cNvPr id="9225" name="Oval 13"/>
            <p:cNvSpPr>
              <a:spLocks noChangeArrowheads="1"/>
            </p:cNvSpPr>
            <p:nvPr/>
          </p:nvSpPr>
          <p:spPr bwMode="auto">
            <a:xfrm>
              <a:off x="7785100" y="4725988"/>
              <a:ext cx="204788" cy="204787"/>
            </a:xfrm>
            <a:prstGeom prst="ellipse">
              <a:avLst/>
            </a:prstGeom>
            <a:solidFill>
              <a:srgbClr val="3333FF"/>
            </a:solidFill>
            <a:ln w="9525">
              <a:solidFill>
                <a:schemeClr val="tx1"/>
              </a:solidFill>
              <a:round/>
              <a:headEnd/>
              <a:tailEnd/>
            </a:ln>
          </p:spPr>
          <p:txBody>
            <a:bodyPr wrap="none" anchor="ctr"/>
            <a:lstStyle/>
            <a:p>
              <a:endParaRPr lang="en-US"/>
            </a:p>
          </p:txBody>
        </p:sp>
        <p:grpSp>
          <p:nvGrpSpPr>
            <p:cNvPr id="3" name="Group 14"/>
            <p:cNvGrpSpPr>
              <a:grpSpLocks/>
            </p:cNvGrpSpPr>
            <p:nvPr/>
          </p:nvGrpSpPr>
          <p:grpSpPr bwMode="auto">
            <a:xfrm>
              <a:off x="7048500" y="4930775"/>
              <a:ext cx="1677988" cy="612775"/>
              <a:chOff x="1536" y="2400"/>
              <a:chExt cx="1584" cy="624"/>
            </a:xfrm>
          </p:grpSpPr>
          <p:sp>
            <p:nvSpPr>
              <p:cNvPr id="9233" name="Line 15"/>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9234" name="Line 16"/>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9235" name="Line 17"/>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9236" name="Line 18"/>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p>
            </p:txBody>
          </p:sp>
        </p:grpSp>
        <p:sp>
          <p:nvSpPr>
            <p:cNvPr id="9227" name="Text Box 19"/>
            <p:cNvSpPr txBox="1">
              <a:spLocks noChangeArrowheads="1"/>
            </p:cNvSpPr>
            <p:nvPr/>
          </p:nvSpPr>
          <p:spPr bwMode="auto">
            <a:xfrm>
              <a:off x="8039100" y="4252913"/>
              <a:ext cx="762000" cy="366712"/>
            </a:xfrm>
            <a:prstGeom prst="rect">
              <a:avLst/>
            </a:prstGeom>
            <a:noFill/>
            <a:ln w="9525">
              <a:noFill/>
              <a:miter lim="800000"/>
              <a:headEnd/>
              <a:tailEnd/>
            </a:ln>
          </p:spPr>
          <p:txBody>
            <a:bodyPr>
              <a:spAutoFit/>
            </a:bodyPr>
            <a:lstStyle/>
            <a:p>
              <a:pPr>
                <a:spcBef>
                  <a:spcPct val="50000"/>
                </a:spcBef>
              </a:pPr>
              <a:r>
                <a:rPr lang="en-US">
                  <a:solidFill>
                    <a:srgbClr val="CC0000"/>
                  </a:solidFill>
                  <a:sym typeface="Symbol" pitchFamily="18" charset="2"/>
                </a:rPr>
                <a:t>(s)</a:t>
              </a:r>
              <a:endParaRPr lang="en-US"/>
            </a:p>
          </p:txBody>
        </p:sp>
        <p:sp>
          <p:nvSpPr>
            <p:cNvPr id="9228" name="Text Box 20"/>
            <p:cNvSpPr txBox="1">
              <a:spLocks noChangeArrowheads="1"/>
            </p:cNvSpPr>
            <p:nvPr/>
          </p:nvSpPr>
          <p:spPr bwMode="auto">
            <a:xfrm>
              <a:off x="8343900" y="3810000"/>
              <a:ext cx="204788" cy="366713"/>
            </a:xfrm>
            <a:prstGeom prst="rect">
              <a:avLst/>
            </a:prstGeom>
            <a:noFill/>
            <a:ln w="9525">
              <a:noFill/>
              <a:miter lim="800000"/>
              <a:headEnd/>
              <a:tailEnd/>
            </a:ln>
          </p:spPr>
          <p:txBody>
            <a:bodyPr>
              <a:spAutoFit/>
            </a:bodyPr>
            <a:lstStyle/>
            <a:p>
              <a:pPr>
                <a:spcBef>
                  <a:spcPct val="50000"/>
                </a:spcBef>
              </a:pPr>
              <a:r>
                <a:rPr lang="en-US">
                  <a:solidFill>
                    <a:srgbClr val="CC0000"/>
                  </a:solidFill>
                </a:rPr>
                <a:t>s</a:t>
              </a:r>
            </a:p>
          </p:txBody>
        </p:sp>
        <p:sp>
          <p:nvSpPr>
            <p:cNvPr id="9229" name="Text Box 21"/>
            <p:cNvSpPr txBox="1">
              <a:spLocks noChangeArrowheads="1"/>
            </p:cNvSpPr>
            <p:nvPr/>
          </p:nvSpPr>
          <p:spPr bwMode="auto">
            <a:xfrm>
              <a:off x="7962900" y="4633913"/>
              <a:ext cx="887413" cy="366712"/>
            </a:xfrm>
            <a:prstGeom prst="rect">
              <a:avLst/>
            </a:prstGeom>
            <a:noFill/>
            <a:ln w="9525">
              <a:noFill/>
              <a:miter lim="800000"/>
              <a:headEnd/>
              <a:tailEnd/>
            </a:ln>
          </p:spPr>
          <p:txBody>
            <a:bodyPr>
              <a:spAutoFit/>
            </a:bodyPr>
            <a:lstStyle/>
            <a:p>
              <a:pPr>
                <a:spcBef>
                  <a:spcPct val="50000"/>
                </a:spcBef>
              </a:pPr>
              <a:r>
                <a:rPr lang="en-US">
                  <a:solidFill>
                    <a:schemeClr val="accent2"/>
                  </a:solidFill>
                </a:rPr>
                <a:t>s, </a:t>
              </a:r>
              <a:r>
                <a:rPr lang="en-US">
                  <a:solidFill>
                    <a:schemeClr val="accent2"/>
                  </a:solidFill>
                  <a:sym typeface="Symbol" pitchFamily="18" charset="2"/>
                </a:rPr>
                <a:t>(s)</a:t>
              </a:r>
            </a:p>
          </p:txBody>
        </p:sp>
        <p:sp>
          <p:nvSpPr>
            <p:cNvPr id="9230" name="Text Box 22"/>
            <p:cNvSpPr txBox="1">
              <a:spLocks noChangeArrowheads="1"/>
            </p:cNvSpPr>
            <p:nvPr/>
          </p:nvSpPr>
          <p:spPr bwMode="auto">
            <a:xfrm>
              <a:off x="7010400" y="5087938"/>
              <a:ext cx="1257300" cy="369887"/>
            </a:xfrm>
            <a:prstGeom prst="rect">
              <a:avLst/>
            </a:prstGeom>
            <a:noFill/>
            <a:ln w="9525">
              <a:noFill/>
              <a:miter lim="800000"/>
              <a:headEnd/>
              <a:tailEnd/>
            </a:ln>
          </p:spPr>
          <p:txBody>
            <a:bodyPr>
              <a:spAutoFit/>
            </a:bodyPr>
            <a:lstStyle/>
            <a:p>
              <a:pPr>
                <a:spcBef>
                  <a:spcPct val="50000"/>
                </a:spcBef>
              </a:pPr>
              <a:r>
                <a:rPr lang="en-US"/>
                <a:t>s,</a:t>
              </a:r>
              <a:r>
                <a:rPr lang="en-US">
                  <a:sym typeface="Symbol" pitchFamily="18" charset="2"/>
                </a:rPr>
                <a:t> (s)</a:t>
              </a:r>
              <a:r>
                <a:rPr lang="en-US"/>
                <a:t>,s’</a:t>
              </a:r>
            </a:p>
          </p:txBody>
        </p:sp>
        <p:sp>
          <p:nvSpPr>
            <p:cNvPr id="9231" name="AutoShape 23"/>
            <p:cNvSpPr>
              <a:spLocks noChangeArrowheads="1"/>
            </p:cNvSpPr>
            <p:nvPr/>
          </p:nvSpPr>
          <p:spPr bwMode="auto">
            <a:xfrm>
              <a:off x="8031163" y="5553075"/>
              <a:ext cx="244475" cy="19526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9232" name="Text Box 24"/>
            <p:cNvSpPr txBox="1">
              <a:spLocks noChangeArrowheads="1"/>
            </p:cNvSpPr>
            <p:nvPr/>
          </p:nvSpPr>
          <p:spPr bwMode="auto">
            <a:xfrm>
              <a:off x="8275638" y="5472113"/>
              <a:ext cx="373062" cy="366712"/>
            </a:xfrm>
            <a:prstGeom prst="rect">
              <a:avLst/>
            </a:prstGeom>
            <a:noFill/>
            <a:ln w="9525">
              <a:noFill/>
              <a:miter lim="800000"/>
              <a:headEnd/>
              <a:tailEnd/>
            </a:ln>
          </p:spPr>
          <p:txBody>
            <a:bodyPr>
              <a:spAutoFit/>
            </a:bodyPr>
            <a:lstStyle/>
            <a:p>
              <a:pPr algn="r" rtl="1">
                <a:spcBef>
                  <a:spcPct val="50000"/>
                </a:spcBef>
              </a:pPr>
              <a:r>
                <a:rPr lang="en-US">
                  <a:solidFill>
                    <a:srgbClr val="CC0000"/>
                  </a:solidFill>
                </a:rPr>
                <a:t>s’</a:t>
              </a:r>
            </a:p>
          </p:txBody>
        </p:sp>
      </p:grpSp>
    </p:spTree>
    <p:extLst>
      <p:ext uri="{BB962C8B-B14F-4D97-AF65-F5344CB8AC3E}">
        <p14:creationId xmlns:p14="http://schemas.microsoft.com/office/powerpoint/2010/main" val="2952094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1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21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19">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219">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219">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sz="3600"/>
              <a:t>Sample-Based Policy Evaluation?</a:t>
            </a:r>
          </a:p>
        </p:txBody>
      </p:sp>
      <p:sp>
        <p:nvSpPr>
          <p:cNvPr id="28675" name="Rectangle 3"/>
          <p:cNvSpPr>
            <a:spLocks noGrp="1" noChangeArrowheads="1"/>
          </p:cNvSpPr>
          <p:nvPr>
            <p:ph type="body" idx="1"/>
          </p:nvPr>
        </p:nvSpPr>
        <p:spPr>
          <a:xfrm>
            <a:off x="1981200" y="2560638"/>
            <a:ext cx="6248400" cy="4525962"/>
          </a:xfrm>
        </p:spPr>
        <p:txBody>
          <a:bodyPr/>
          <a:lstStyle/>
          <a:p>
            <a:pPr>
              <a:lnSpc>
                <a:spcPct val="80000"/>
              </a:lnSpc>
            </a:pPr>
            <a:r>
              <a:rPr lang="en-US" sz="2400" dirty="0"/>
              <a:t>Who needs T and R?  Approximate the expectation with samples (drawn from T!)</a:t>
            </a:r>
          </a:p>
          <a:p>
            <a:pPr>
              <a:lnSpc>
                <a:spcPct val="80000"/>
              </a:lnSpc>
            </a:pPr>
            <a:endParaRPr lang="en-US" sz="2400" dirty="0"/>
          </a:p>
          <a:p>
            <a:pPr>
              <a:lnSpc>
                <a:spcPct val="80000"/>
              </a:lnSpc>
            </a:pPr>
            <a:endParaRPr lang="en-US" sz="2400" dirty="0"/>
          </a:p>
          <a:p>
            <a:pPr>
              <a:lnSpc>
                <a:spcPct val="80000"/>
              </a:lnSpc>
            </a:pPr>
            <a:endParaRPr lang="en-US" sz="2400" dirty="0"/>
          </a:p>
          <a:p>
            <a:pPr>
              <a:lnSpc>
                <a:spcPct val="80000"/>
              </a:lnSpc>
            </a:pPr>
            <a:endParaRPr lang="en-US" sz="2400" dirty="0"/>
          </a:p>
          <a:p>
            <a:pPr>
              <a:lnSpc>
                <a:spcPct val="80000"/>
              </a:lnSpc>
            </a:pPr>
            <a:endParaRPr lang="en-US" sz="2400" dirty="0"/>
          </a:p>
          <a:p>
            <a:pPr>
              <a:lnSpc>
                <a:spcPct val="80000"/>
              </a:lnSpc>
            </a:pPr>
            <a:endParaRPr lang="en-US" sz="2400" dirty="0"/>
          </a:p>
          <a:p>
            <a:pPr>
              <a:lnSpc>
                <a:spcPct val="80000"/>
              </a:lnSpc>
            </a:pPr>
            <a:endParaRPr lang="en-US" sz="2400" dirty="0"/>
          </a:p>
          <a:p>
            <a:pPr>
              <a:lnSpc>
                <a:spcPct val="80000"/>
              </a:lnSpc>
            </a:pPr>
            <a:endParaRPr lang="en-US" sz="2400" dirty="0"/>
          </a:p>
        </p:txBody>
      </p:sp>
      <p:sp>
        <p:nvSpPr>
          <p:cNvPr id="12292" name="Slide Number Placeholder 5"/>
          <p:cNvSpPr>
            <a:spLocks noGrp="1"/>
          </p:cNvSpPr>
          <p:nvPr>
            <p:ph type="sldNum" sz="quarter" idx="12"/>
          </p:nvPr>
        </p:nvSpPr>
        <p:spPr>
          <a:noFill/>
        </p:spPr>
        <p:txBody>
          <a:bodyPr/>
          <a:lstStyle/>
          <a:p>
            <a:fld id="{908F16C7-B5BC-4A07-8889-653AB4E9FD7A}" type="slidenum">
              <a:rPr lang="en-US" smtClean="0">
                <a:latin typeface="Arial" charset="0"/>
              </a:rPr>
              <a:pPr/>
              <a:t>127</a:t>
            </a:fld>
            <a:endParaRPr lang="en-US">
              <a:latin typeface="Arial" charset="0"/>
            </a:endParaRPr>
          </a:p>
        </p:txBody>
      </p:sp>
      <p:pic>
        <p:nvPicPr>
          <p:cNvPr id="51" name="Picture 50" descr="txp_fig"/>
          <p:cNvPicPr>
            <a:picLocks noChangeAspect="1"/>
          </p:cNvPicPr>
          <p:nvPr>
            <p:custDataLst>
              <p:tags r:id="rId1"/>
            </p:custDataLst>
          </p:nvPr>
        </p:nvPicPr>
        <p:blipFill>
          <a:blip r:embed="rId8" cstate="print"/>
          <a:srcRect/>
          <a:stretch>
            <a:fillRect/>
          </a:stretch>
        </p:blipFill>
        <p:spPr bwMode="auto">
          <a:xfrm>
            <a:off x="2436814" y="5684839"/>
            <a:ext cx="3394075" cy="765175"/>
          </a:xfrm>
          <a:prstGeom prst="rect">
            <a:avLst/>
          </a:prstGeom>
          <a:noFill/>
          <a:ln w="9525">
            <a:noFill/>
            <a:miter lim="800000"/>
            <a:headEnd/>
            <a:tailEnd/>
          </a:ln>
        </p:spPr>
      </p:pic>
      <p:pic>
        <p:nvPicPr>
          <p:cNvPr id="28688" name="Picture 29" descr="txp_fig"/>
          <p:cNvPicPr>
            <a:picLocks noChangeAspect="1"/>
          </p:cNvPicPr>
          <p:nvPr>
            <p:custDataLst>
              <p:tags r:id="rId2"/>
            </p:custDataLst>
          </p:nvPr>
        </p:nvPicPr>
        <p:blipFill>
          <a:blip r:embed="rId9" cstate="print"/>
          <a:srcRect/>
          <a:stretch>
            <a:fillRect/>
          </a:stretch>
        </p:blipFill>
        <p:spPr bwMode="auto">
          <a:xfrm>
            <a:off x="2500314" y="3586163"/>
            <a:ext cx="5119687" cy="360362"/>
          </a:xfrm>
          <a:prstGeom prst="rect">
            <a:avLst/>
          </a:prstGeom>
          <a:noFill/>
          <a:ln w="9525">
            <a:noFill/>
            <a:miter lim="800000"/>
            <a:headEnd/>
            <a:tailEnd/>
          </a:ln>
        </p:spPr>
      </p:pic>
      <p:pic>
        <p:nvPicPr>
          <p:cNvPr id="31" name="Picture 30" descr="txp_fig"/>
          <p:cNvPicPr>
            <a:picLocks noChangeAspect="1"/>
          </p:cNvPicPr>
          <p:nvPr>
            <p:custDataLst>
              <p:tags r:id="rId3"/>
            </p:custDataLst>
          </p:nvPr>
        </p:nvPicPr>
        <p:blipFill>
          <a:blip r:embed="rId10" cstate="print"/>
          <a:srcRect/>
          <a:stretch>
            <a:fillRect/>
          </a:stretch>
        </p:blipFill>
        <p:spPr bwMode="auto">
          <a:xfrm>
            <a:off x="2487613" y="4140201"/>
            <a:ext cx="5118100" cy="360363"/>
          </a:xfrm>
          <a:prstGeom prst="rect">
            <a:avLst/>
          </a:prstGeom>
          <a:noFill/>
          <a:ln w="9525">
            <a:noFill/>
            <a:miter lim="800000"/>
            <a:headEnd/>
            <a:tailEnd/>
          </a:ln>
        </p:spPr>
      </p:pic>
      <p:pic>
        <p:nvPicPr>
          <p:cNvPr id="33" name="Picture 32" descr="txp_fig"/>
          <p:cNvPicPr>
            <a:picLocks noChangeAspect="1"/>
          </p:cNvPicPr>
          <p:nvPr>
            <p:custDataLst>
              <p:tags r:id="rId4"/>
            </p:custDataLst>
          </p:nvPr>
        </p:nvPicPr>
        <p:blipFill>
          <a:blip r:embed="rId11" cstate="print"/>
          <a:srcRect/>
          <a:stretch>
            <a:fillRect/>
          </a:stretch>
        </p:blipFill>
        <p:spPr bwMode="auto">
          <a:xfrm>
            <a:off x="2517775" y="4881564"/>
            <a:ext cx="5087938" cy="376237"/>
          </a:xfrm>
          <a:prstGeom prst="rect">
            <a:avLst/>
          </a:prstGeom>
          <a:noFill/>
          <a:ln w="9525">
            <a:noFill/>
            <a:miter lim="800000"/>
            <a:headEnd/>
            <a:tailEnd/>
          </a:ln>
        </p:spPr>
      </p:pic>
      <p:pic>
        <p:nvPicPr>
          <p:cNvPr id="32" name="Picture 31" descr="txp_fig"/>
          <p:cNvPicPr>
            <a:picLocks noChangeAspect="1"/>
          </p:cNvPicPr>
          <p:nvPr>
            <p:custDataLst>
              <p:tags r:id="rId5"/>
            </p:custDataLst>
          </p:nvPr>
        </p:nvPicPr>
        <p:blipFill>
          <a:blip r:embed="rId12" cstate="print"/>
          <a:srcRect/>
          <a:stretch>
            <a:fillRect/>
          </a:stretch>
        </p:blipFill>
        <p:spPr bwMode="auto">
          <a:xfrm>
            <a:off x="2746375" y="4668839"/>
            <a:ext cx="330200" cy="60325"/>
          </a:xfrm>
          <a:prstGeom prst="rect">
            <a:avLst/>
          </a:prstGeom>
          <a:noFill/>
          <a:ln w="9525">
            <a:noFill/>
            <a:miter lim="800000"/>
            <a:headEnd/>
            <a:tailEnd/>
          </a:ln>
        </p:spPr>
      </p:pic>
      <p:pic>
        <p:nvPicPr>
          <p:cNvPr id="12306" name="Picture 4" descr="txp_fig"/>
          <p:cNvPicPr>
            <a:picLocks noChangeAspect="1" noChangeArrowheads="1"/>
          </p:cNvPicPr>
          <p:nvPr>
            <p:custDataLst>
              <p:tags r:id="rId6"/>
            </p:custDataLst>
          </p:nvPr>
        </p:nvPicPr>
        <p:blipFill>
          <a:blip r:embed="rId13" cstate="print"/>
          <a:srcRect/>
          <a:stretch>
            <a:fillRect/>
          </a:stretch>
        </p:blipFill>
        <p:spPr bwMode="auto">
          <a:xfrm>
            <a:off x="1427162" y="2009775"/>
            <a:ext cx="7356475" cy="646112"/>
          </a:xfrm>
          <a:prstGeom prst="rect">
            <a:avLst/>
          </a:prstGeom>
          <a:noFill/>
          <a:ln w="9525">
            <a:noFill/>
            <a:miter lim="800000"/>
            <a:headEnd/>
            <a:tailEnd/>
          </a:ln>
        </p:spPr>
      </p:pic>
      <p:sp>
        <p:nvSpPr>
          <p:cNvPr id="12307" name="Line 17"/>
          <p:cNvSpPr>
            <a:spLocks noChangeShapeType="1"/>
          </p:cNvSpPr>
          <p:nvPr/>
        </p:nvSpPr>
        <p:spPr bwMode="auto">
          <a:xfrm flipH="1">
            <a:off x="7696201" y="3362326"/>
            <a:ext cx="307975" cy="612775"/>
          </a:xfrm>
          <a:prstGeom prst="line">
            <a:avLst/>
          </a:prstGeom>
          <a:noFill/>
          <a:ln w="9525">
            <a:solidFill>
              <a:schemeClr val="bg1"/>
            </a:solidFill>
            <a:prstDash val="dash"/>
            <a:round/>
            <a:headEnd/>
            <a:tailEnd type="triangle" w="med" len="med"/>
          </a:ln>
        </p:spPr>
        <p:txBody>
          <a:bodyPr/>
          <a:lstStyle/>
          <a:p>
            <a:endParaRPr lang="en-US"/>
          </a:p>
        </p:txBody>
      </p:sp>
      <p:grpSp>
        <p:nvGrpSpPr>
          <p:cNvPr id="5" name="Group 4">
            <a:extLst>
              <a:ext uri="{FF2B5EF4-FFF2-40B4-BE49-F238E27FC236}">
                <a16:creationId xmlns:a16="http://schemas.microsoft.com/office/drawing/2014/main" id="{591662C1-F326-4E4F-A1C0-0394CA70D483}"/>
              </a:ext>
            </a:extLst>
          </p:cNvPr>
          <p:cNvGrpSpPr/>
          <p:nvPr/>
        </p:nvGrpSpPr>
        <p:grpSpPr>
          <a:xfrm>
            <a:off x="8606468" y="2832099"/>
            <a:ext cx="2478086" cy="2057400"/>
            <a:chOff x="7885114" y="2408238"/>
            <a:chExt cx="2478086" cy="2057400"/>
          </a:xfrm>
        </p:grpSpPr>
        <p:sp>
          <p:nvSpPr>
            <p:cNvPr id="12293" name="AutoShape 7"/>
            <p:cNvSpPr>
              <a:spLocks noChangeArrowheads="1"/>
            </p:cNvSpPr>
            <p:nvPr/>
          </p:nvSpPr>
          <p:spPr bwMode="auto">
            <a:xfrm>
              <a:off x="8988426" y="2546350"/>
              <a:ext cx="246063" cy="196850"/>
            </a:xfrm>
            <a:prstGeom prst="triangle">
              <a:avLst>
                <a:gd name="adj" fmla="val 50000"/>
              </a:avLst>
            </a:prstGeom>
            <a:solidFill>
              <a:srgbClr val="CC0000"/>
            </a:solidFill>
            <a:ln w="9525">
              <a:solidFill>
                <a:schemeClr val="tx1"/>
              </a:solidFill>
              <a:miter lim="800000"/>
              <a:headEnd/>
              <a:tailEnd/>
            </a:ln>
          </p:spPr>
          <p:txBody>
            <a:bodyPr wrap="none" anchor="ctr"/>
            <a:lstStyle/>
            <a:p>
              <a:pPr algn="ctr"/>
              <a:endParaRPr lang="en-US"/>
            </a:p>
          </p:txBody>
        </p:sp>
        <p:sp>
          <p:nvSpPr>
            <p:cNvPr id="12294" name="Line 11"/>
            <p:cNvSpPr>
              <a:spLocks noChangeShapeType="1"/>
            </p:cNvSpPr>
            <p:nvPr/>
          </p:nvSpPr>
          <p:spPr bwMode="auto">
            <a:xfrm flipH="1">
              <a:off x="8743950" y="2751139"/>
              <a:ext cx="368300" cy="573087"/>
            </a:xfrm>
            <a:prstGeom prst="line">
              <a:avLst/>
            </a:prstGeom>
            <a:noFill/>
            <a:ln w="28575">
              <a:solidFill>
                <a:schemeClr val="tx1"/>
              </a:solidFill>
              <a:round/>
              <a:headEnd/>
              <a:tailEnd type="triangle" w="med" len="med"/>
            </a:ln>
          </p:spPr>
          <p:txBody>
            <a:bodyPr/>
            <a:lstStyle/>
            <a:p>
              <a:endParaRPr lang="en-US"/>
            </a:p>
          </p:txBody>
        </p:sp>
        <p:sp>
          <p:nvSpPr>
            <p:cNvPr id="12295" name="Oval 13"/>
            <p:cNvSpPr>
              <a:spLocks noChangeArrowheads="1"/>
            </p:cNvSpPr>
            <p:nvPr/>
          </p:nvSpPr>
          <p:spPr bwMode="auto">
            <a:xfrm>
              <a:off x="8661400" y="3324225"/>
              <a:ext cx="204788" cy="204788"/>
            </a:xfrm>
            <a:prstGeom prst="ellipse">
              <a:avLst/>
            </a:prstGeom>
            <a:solidFill>
              <a:srgbClr val="3333FF"/>
            </a:solidFill>
            <a:ln w="9525">
              <a:solidFill>
                <a:schemeClr val="tx1"/>
              </a:solidFill>
              <a:round/>
              <a:headEnd/>
              <a:tailEnd/>
            </a:ln>
          </p:spPr>
          <p:txBody>
            <a:bodyPr wrap="none" anchor="ctr"/>
            <a:lstStyle/>
            <a:p>
              <a:endParaRPr lang="en-US"/>
            </a:p>
          </p:txBody>
        </p:sp>
        <p:sp>
          <p:nvSpPr>
            <p:cNvPr id="12296" name="Line 17"/>
            <p:cNvSpPr>
              <a:spLocks noChangeShapeType="1"/>
            </p:cNvSpPr>
            <p:nvPr/>
          </p:nvSpPr>
          <p:spPr bwMode="auto">
            <a:xfrm flipH="1">
              <a:off x="8439151" y="3529014"/>
              <a:ext cx="307975" cy="612775"/>
            </a:xfrm>
            <a:prstGeom prst="line">
              <a:avLst/>
            </a:prstGeom>
            <a:noFill/>
            <a:ln w="9525">
              <a:solidFill>
                <a:schemeClr val="bg1"/>
              </a:solidFill>
              <a:prstDash val="dash"/>
              <a:round/>
              <a:headEnd/>
              <a:tailEnd type="triangle" w="med" len="med"/>
            </a:ln>
          </p:spPr>
          <p:txBody>
            <a:bodyPr/>
            <a:lstStyle/>
            <a:p>
              <a:endParaRPr lang="en-US"/>
            </a:p>
          </p:txBody>
        </p:sp>
        <p:sp>
          <p:nvSpPr>
            <p:cNvPr id="12297" name="Text Box 19"/>
            <p:cNvSpPr txBox="1">
              <a:spLocks noChangeArrowheads="1"/>
            </p:cNvSpPr>
            <p:nvPr/>
          </p:nvSpPr>
          <p:spPr bwMode="auto">
            <a:xfrm>
              <a:off x="8915400" y="2851151"/>
              <a:ext cx="762000" cy="366713"/>
            </a:xfrm>
            <a:prstGeom prst="rect">
              <a:avLst/>
            </a:prstGeom>
            <a:noFill/>
            <a:ln w="9525">
              <a:noFill/>
              <a:miter lim="800000"/>
              <a:headEnd/>
              <a:tailEnd/>
            </a:ln>
          </p:spPr>
          <p:txBody>
            <a:bodyPr>
              <a:spAutoFit/>
            </a:bodyPr>
            <a:lstStyle/>
            <a:p>
              <a:pPr>
                <a:spcBef>
                  <a:spcPct val="50000"/>
                </a:spcBef>
              </a:pPr>
              <a:r>
                <a:rPr lang="en-US">
                  <a:solidFill>
                    <a:srgbClr val="CC0000"/>
                  </a:solidFill>
                  <a:sym typeface="Symbol" pitchFamily="18" charset="2"/>
                </a:rPr>
                <a:t>(s)</a:t>
              </a:r>
              <a:endParaRPr lang="en-US"/>
            </a:p>
          </p:txBody>
        </p:sp>
        <p:sp>
          <p:nvSpPr>
            <p:cNvPr id="12298" name="Text Box 20"/>
            <p:cNvSpPr txBox="1">
              <a:spLocks noChangeArrowheads="1"/>
            </p:cNvSpPr>
            <p:nvPr/>
          </p:nvSpPr>
          <p:spPr bwMode="auto">
            <a:xfrm>
              <a:off x="9220200" y="2408238"/>
              <a:ext cx="204788" cy="366712"/>
            </a:xfrm>
            <a:prstGeom prst="rect">
              <a:avLst/>
            </a:prstGeom>
            <a:noFill/>
            <a:ln w="9525">
              <a:noFill/>
              <a:miter lim="800000"/>
              <a:headEnd/>
              <a:tailEnd/>
            </a:ln>
          </p:spPr>
          <p:txBody>
            <a:bodyPr>
              <a:spAutoFit/>
            </a:bodyPr>
            <a:lstStyle/>
            <a:p>
              <a:pPr>
                <a:spcBef>
                  <a:spcPct val="50000"/>
                </a:spcBef>
              </a:pPr>
              <a:r>
                <a:rPr lang="en-US">
                  <a:solidFill>
                    <a:srgbClr val="CC0000"/>
                  </a:solidFill>
                </a:rPr>
                <a:t>s</a:t>
              </a:r>
            </a:p>
          </p:txBody>
        </p:sp>
        <p:sp>
          <p:nvSpPr>
            <p:cNvPr id="12299" name="Text Box 21"/>
            <p:cNvSpPr txBox="1">
              <a:spLocks noChangeArrowheads="1"/>
            </p:cNvSpPr>
            <p:nvPr/>
          </p:nvSpPr>
          <p:spPr bwMode="auto">
            <a:xfrm>
              <a:off x="8839201" y="3232151"/>
              <a:ext cx="887413" cy="366713"/>
            </a:xfrm>
            <a:prstGeom prst="rect">
              <a:avLst/>
            </a:prstGeom>
            <a:noFill/>
            <a:ln w="9525">
              <a:noFill/>
              <a:miter lim="800000"/>
              <a:headEnd/>
              <a:tailEnd/>
            </a:ln>
          </p:spPr>
          <p:txBody>
            <a:bodyPr>
              <a:spAutoFit/>
            </a:bodyPr>
            <a:lstStyle/>
            <a:p>
              <a:pPr>
                <a:spcBef>
                  <a:spcPct val="50000"/>
                </a:spcBef>
              </a:pPr>
              <a:r>
                <a:rPr lang="en-US">
                  <a:solidFill>
                    <a:schemeClr val="accent2"/>
                  </a:solidFill>
                </a:rPr>
                <a:t>s, </a:t>
              </a:r>
              <a:r>
                <a:rPr lang="en-US">
                  <a:solidFill>
                    <a:schemeClr val="accent2"/>
                  </a:solidFill>
                  <a:sym typeface="Symbol" pitchFamily="18" charset="2"/>
                </a:rPr>
                <a:t>(s)</a:t>
              </a:r>
            </a:p>
          </p:txBody>
        </p:sp>
        <p:grpSp>
          <p:nvGrpSpPr>
            <p:cNvPr id="2" name="Group 28"/>
            <p:cNvGrpSpPr>
              <a:grpSpLocks/>
            </p:cNvGrpSpPr>
            <p:nvPr/>
          </p:nvGrpSpPr>
          <p:grpSpPr bwMode="auto">
            <a:xfrm>
              <a:off x="8747126" y="3529014"/>
              <a:ext cx="854075" cy="911225"/>
              <a:chOff x="7223125" y="3529013"/>
              <a:chExt cx="854075" cy="911225"/>
            </a:xfrm>
          </p:grpSpPr>
          <p:sp>
            <p:nvSpPr>
              <p:cNvPr id="12325" name="Line 18"/>
              <p:cNvSpPr>
                <a:spLocks noChangeShapeType="1"/>
              </p:cNvSpPr>
              <p:nvPr/>
            </p:nvSpPr>
            <p:spPr bwMode="auto">
              <a:xfrm>
                <a:off x="7223125" y="3529013"/>
                <a:ext cx="296863" cy="612775"/>
              </a:xfrm>
              <a:prstGeom prst="line">
                <a:avLst/>
              </a:prstGeom>
              <a:noFill/>
              <a:ln w="28575">
                <a:solidFill>
                  <a:schemeClr val="tx1"/>
                </a:solidFill>
                <a:round/>
                <a:headEnd/>
                <a:tailEnd type="triangle" w="med" len="med"/>
              </a:ln>
            </p:spPr>
            <p:txBody>
              <a:bodyPr/>
              <a:lstStyle/>
              <a:p>
                <a:endParaRPr lang="en-US"/>
              </a:p>
            </p:txBody>
          </p:sp>
          <p:sp>
            <p:nvSpPr>
              <p:cNvPr id="12326" name="AutoShape 23"/>
              <p:cNvSpPr>
                <a:spLocks noChangeArrowheads="1"/>
              </p:cNvSpPr>
              <p:nvPr/>
            </p:nvSpPr>
            <p:spPr bwMode="auto">
              <a:xfrm>
                <a:off x="7383463" y="4151313"/>
                <a:ext cx="244475" cy="195262"/>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12327" name="Text Box 24"/>
              <p:cNvSpPr txBox="1">
                <a:spLocks noChangeArrowheads="1"/>
              </p:cNvSpPr>
              <p:nvPr/>
            </p:nvSpPr>
            <p:spPr bwMode="auto">
              <a:xfrm>
                <a:off x="7551738" y="4070350"/>
                <a:ext cx="525462" cy="369888"/>
              </a:xfrm>
              <a:prstGeom prst="rect">
                <a:avLst/>
              </a:prstGeom>
              <a:noFill/>
              <a:ln w="9525">
                <a:noFill/>
                <a:miter lim="800000"/>
                <a:headEnd/>
                <a:tailEnd/>
              </a:ln>
            </p:spPr>
            <p:txBody>
              <a:bodyPr>
                <a:spAutoFit/>
              </a:bodyPr>
              <a:lstStyle/>
              <a:p>
                <a:pPr algn="r" rtl="1">
                  <a:spcBef>
                    <a:spcPct val="50000"/>
                  </a:spcBef>
                </a:pPr>
                <a:r>
                  <a:rPr lang="en-US">
                    <a:solidFill>
                      <a:srgbClr val="CC0000"/>
                    </a:solidFill>
                  </a:rPr>
                  <a:t>s</a:t>
                </a:r>
                <a:r>
                  <a:rPr lang="en-US" baseline="-25000">
                    <a:solidFill>
                      <a:srgbClr val="CC0000"/>
                    </a:solidFill>
                  </a:rPr>
                  <a:t>1</a:t>
                </a:r>
                <a:r>
                  <a:rPr lang="en-US">
                    <a:solidFill>
                      <a:srgbClr val="CC0000"/>
                    </a:solidFill>
                  </a:rPr>
                  <a:t>’</a:t>
                </a:r>
              </a:p>
            </p:txBody>
          </p:sp>
        </p:grpSp>
        <p:sp>
          <p:nvSpPr>
            <p:cNvPr id="42" name="Line 18"/>
            <p:cNvSpPr>
              <a:spLocks noChangeShapeType="1"/>
            </p:cNvSpPr>
            <p:nvPr/>
          </p:nvSpPr>
          <p:spPr bwMode="auto">
            <a:xfrm flipH="1">
              <a:off x="8301038" y="3551238"/>
              <a:ext cx="461962" cy="615950"/>
            </a:xfrm>
            <a:prstGeom prst="line">
              <a:avLst/>
            </a:prstGeom>
            <a:noFill/>
            <a:ln w="28575">
              <a:solidFill>
                <a:schemeClr val="tx1"/>
              </a:solidFill>
              <a:round/>
              <a:headEnd/>
              <a:tailEnd type="triangle" w="med" len="med"/>
            </a:ln>
          </p:spPr>
          <p:txBody>
            <a:bodyPr/>
            <a:lstStyle/>
            <a:p>
              <a:endParaRPr lang="en-US"/>
            </a:p>
          </p:txBody>
        </p:sp>
        <p:sp>
          <p:nvSpPr>
            <p:cNvPr id="43" name="AutoShape 23"/>
            <p:cNvSpPr>
              <a:spLocks noChangeArrowheads="1"/>
            </p:cNvSpPr>
            <p:nvPr/>
          </p:nvSpPr>
          <p:spPr bwMode="auto">
            <a:xfrm>
              <a:off x="8164514" y="4176713"/>
              <a:ext cx="244475" cy="195262"/>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44" name="Text Box 24"/>
            <p:cNvSpPr txBox="1">
              <a:spLocks noChangeArrowheads="1"/>
            </p:cNvSpPr>
            <p:nvPr/>
          </p:nvSpPr>
          <p:spPr bwMode="auto">
            <a:xfrm>
              <a:off x="8332788" y="4095750"/>
              <a:ext cx="525462" cy="369888"/>
            </a:xfrm>
            <a:prstGeom prst="rect">
              <a:avLst/>
            </a:prstGeom>
            <a:noFill/>
            <a:ln w="9525">
              <a:noFill/>
              <a:miter lim="800000"/>
              <a:headEnd/>
              <a:tailEnd/>
            </a:ln>
          </p:spPr>
          <p:txBody>
            <a:bodyPr>
              <a:spAutoFit/>
            </a:bodyPr>
            <a:lstStyle/>
            <a:p>
              <a:pPr algn="r" rtl="1">
                <a:spcBef>
                  <a:spcPct val="50000"/>
                </a:spcBef>
              </a:pPr>
              <a:r>
                <a:rPr lang="en-US">
                  <a:solidFill>
                    <a:srgbClr val="CC0000"/>
                  </a:solidFill>
                </a:rPr>
                <a:t>s</a:t>
              </a:r>
              <a:r>
                <a:rPr lang="en-US" baseline="-25000">
                  <a:solidFill>
                    <a:srgbClr val="CC0000"/>
                  </a:solidFill>
                </a:rPr>
                <a:t>2</a:t>
              </a:r>
              <a:r>
                <a:rPr lang="en-US">
                  <a:solidFill>
                    <a:srgbClr val="CC0000"/>
                  </a:solidFill>
                </a:rPr>
                <a:t>’</a:t>
              </a:r>
            </a:p>
          </p:txBody>
        </p:sp>
        <p:sp>
          <p:nvSpPr>
            <p:cNvPr id="12311" name="Line 17"/>
            <p:cNvSpPr>
              <a:spLocks noChangeShapeType="1"/>
            </p:cNvSpPr>
            <p:nvPr/>
          </p:nvSpPr>
          <p:spPr bwMode="auto">
            <a:xfrm flipH="1">
              <a:off x="9201151" y="3551239"/>
              <a:ext cx="307975" cy="612775"/>
            </a:xfrm>
            <a:prstGeom prst="line">
              <a:avLst/>
            </a:prstGeom>
            <a:noFill/>
            <a:ln w="9525">
              <a:solidFill>
                <a:schemeClr val="bg1"/>
              </a:solidFill>
              <a:prstDash val="dash"/>
              <a:round/>
              <a:headEnd/>
              <a:tailEnd type="triangle" w="med" len="med"/>
            </a:ln>
          </p:spPr>
          <p:txBody>
            <a:bodyPr/>
            <a:lstStyle/>
            <a:p>
              <a:endParaRPr lang="en-US"/>
            </a:p>
          </p:txBody>
        </p:sp>
        <p:sp>
          <p:nvSpPr>
            <p:cNvPr id="46" name="Line 18"/>
            <p:cNvSpPr>
              <a:spLocks noChangeShapeType="1"/>
            </p:cNvSpPr>
            <p:nvPr/>
          </p:nvSpPr>
          <p:spPr bwMode="auto">
            <a:xfrm>
              <a:off x="8763000" y="3551239"/>
              <a:ext cx="1042988" cy="612775"/>
            </a:xfrm>
            <a:prstGeom prst="line">
              <a:avLst/>
            </a:prstGeom>
            <a:noFill/>
            <a:ln w="28575">
              <a:solidFill>
                <a:schemeClr val="tx1"/>
              </a:solidFill>
              <a:round/>
              <a:headEnd/>
              <a:tailEnd type="triangle" w="med" len="med"/>
            </a:ln>
          </p:spPr>
          <p:txBody>
            <a:bodyPr/>
            <a:lstStyle/>
            <a:p>
              <a:endParaRPr lang="en-US"/>
            </a:p>
          </p:txBody>
        </p:sp>
        <p:sp>
          <p:nvSpPr>
            <p:cNvPr id="47" name="AutoShape 23"/>
            <p:cNvSpPr>
              <a:spLocks noChangeArrowheads="1"/>
            </p:cNvSpPr>
            <p:nvPr/>
          </p:nvSpPr>
          <p:spPr bwMode="auto">
            <a:xfrm>
              <a:off x="9669464" y="4173538"/>
              <a:ext cx="244475" cy="195262"/>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48" name="Text Box 24"/>
            <p:cNvSpPr txBox="1">
              <a:spLocks noChangeArrowheads="1"/>
            </p:cNvSpPr>
            <p:nvPr/>
          </p:nvSpPr>
          <p:spPr bwMode="auto">
            <a:xfrm>
              <a:off x="9837738" y="4092575"/>
              <a:ext cx="525462" cy="369888"/>
            </a:xfrm>
            <a:prstGeom prst="rect">
              <a:avLst/>
            </a:prstGeom>
            <a:noFill/>
            <a:ln w="9525">
              <a:noFill/>
              <a:miter lim="800000"/>
              <a:headEnd/>
              <a:tailEnd/>
            </a:ln>
          </p:spPr>
          <p:txBody>
            <a:bodyPr>
              <a:spAutoFit/>
            </a:bodyPr>
            <a:lstStyle/>
            <a:p>
              <a:pPr algn="r" rtl="1">
                <a:spcBef>
                  <a:spcPct val="50000"/>
                </a:spcBef>
              </a:pPr>
              <a:r>
                <a:rPr lang="en-US">
                  <a:solidFill>
                    <a:srgbClr val="CC0000"/>
                  </a:solidFill>
                </a:rPr>
                <a:t>s</a:t>
              </a:r>
              <a:r>
                <a:rPr lang="en-US" baseline="-25000">
                  <a:solidFill>
                    <a:srgbClr val="CC0000"/>
                  </a:solidFill>
                </a:rPr>
                <a:t>3</a:t>
              </a:r>
              <a:r>
                <a:rPr lang="en-US">
                  <a:solidFill>
                    <a:srgbClr val="CC0000"/>
                  </a:solidFill>
                </a:rPr>
                <a:t>’</a:t>
              </a:r>
            </a:p>
          </p:txBody>
        </p:sp>
        <p:grpSp>
          <p:nvGrpSpPr>
            <p:cNvPr id="3" name="Group 44"/>
            <p:cNvGrpSpPr>
              <a:grpSpLocks/>
            </p:cNvGrpSpPr>
            <p:nvPr/>
          </p:nvGrpSpPr>
          <p:grpSpPr bwMode="auto">
            <a:xfrm>
              <a:off x="7885114" y="3581400"/>
              <a:ext cx="1716087" cy="612775"/>
              <a:chOff x="6172200" y="2978150"/>
              <a:chExt cx="1716088" cy="612775"/>
            </a:xfrm>
          </p:grpSpPr>
          <p:grpSp>
            <p:nvGrpSpPr>
              <p:cNvPr id="4" name="Group 14"/>
              <p:cNvGrpSpPr>
                <a:grpSpLocks/>
              </p:cNvGrpSpPr>
              <p:nvPr/>
            </p:nvGrpSpPr>
            <p:grpSpPr bwMode="auto">
              <a:xfrm>
                <a:off x="6210300" y="2978150"/>
                <a:ext cx="1677988" cy="612775"/>
                <a:chOff x="1536" y="2400"/>
                <a:chExt cx="1584" cy="624"/>
              </a:xfrm>
            </p:grpSpPr>
            <p:sp>
              <p:nvSpPr>
                <p:cNvPr id="12321" name="Line 15"/>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12322" name="Line 16"/>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12323" name="Line 17"/>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12324" name="Line 18"/>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p>
              </p:txBody>
            </p:sp>
          </p:grpSp>
          <p:sp>
            <p:nvSpPr>
              <p:cNvPr id="12318" name="Text Box 22"/>
              <p:cNvSpPr txBox="1">
                <a:spLocks noChangeArrowheads="1"/>
              </p:cNvSpPr>
              <p:nvPr/>
            </p:nvSpPr>
            <p:spPr bwMode="auto">
              <a:xfrm>
                <a:off x="6172200" y="3135313"/>
                <a:ext cx="1257300" cy="369887"/>
              </a:xfrm>
              <a:prstGeom prst="rect">
                <a:avLst/>
              </a:prstGeom>
              <a:noFill/>
              <a:ln w="9525">
                <a:noFill/>
                <a:miter lim="800000"/>
                <a:headEnd/>
                <a:tailEnd/>
              </a:ln>
            </p:spPr>
            <p:txBody>
              <a:bodyPr>
                <a:spAutoFit/>
              </a:bodyPr>
              <a:lstStyle/>
              <a:p>
                <a:pPr>
                  <a:spcBef>
                    <a:spcPct val="50000"/>
                  </a:spcBef>
                </a:pPr>
                <a:r>
                  <a:rPr lang="en-US"/>
                  <a:t>s,</a:t>
                </a:r>
                <a:r>
                  <a:rPr lang="en-US">
                    <a:sym typeface="Symbol" pitchFamily="18" charset="2"/>
                  </a:rPr>
                  <a:t> (s)</a:t>
                </a:r>
                <a:r>
                  <a:rPr lang="en-US"/>
                  <a:t>,s’</a:t>
                </a:r>
              </a:p>
            </p:txBody>
          </p:sp>
        </p:grpSp>
      </p:grpSp>
      <p:sp>
        <p:nvSpPr>
          <p:cNvPr id="49" name="TextBox 48"/>
          <p:cNvSpPr txBox="1">
            <a:spLocks noChangeArrowheads="1"/>
          </p:cNvSpPr>
          <p:nvPr/>
        </p:nvSpPr>
        <p:spPr bwMode="auto">
          <a:xfrm>
            <a:off x="7391400" y="5705476"/>
            <a:ext cx="3693154" cy="646331"/>
          </a:xfrm>
          <a:prstGeom prst="rect">
            <a:avLst/>
          </a:prstGeom>
          <a:noFill/>
          <a:ln w="9525">
            <a:noFill/>
            <a:miter lim="800000"/>
            <a:headEnd/>
            <a:tailEnd/>
          </a:ln>
        </p:spPr>
        <p:txBody>
          <a:bodyPr wrap="square">
            <a:spAutoFit/>
          </a:bodyPr>
          <a:lstStyle/>
          <a:p>
            <a:r>
              <a:rPr lang="en-US" i="1" dirty="0"/>
              <a:t>Almost!  But we only actually make progress when we move to i+1.</a:t>
            </a:r>
          </a:p>
        </p:txBody>
      </p:sp>
    </p:spTree>
    <p:extLst>
      <p:ext uri="{BB962C8B-B14F-4D97-AF65-F5344CB8AC3E}">
        <p14:creationId xmlns:p14="http://schemas.microsoft.com/office/powerpoint/2010/main" val="3238806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8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t>Temporal-Difference Learning</a:t>
            </a:r>
          </a:p>
        </p:txBody>
      </p:sp>
      <p:sp>
        <p:nvSpPr>
          <p:cNvPr id="13315" name="Rectangle 3"/>
          <p:cNvSpPr>
            <a:spLocks noGrp="1" noChangeArrowheads="1"/>
          </p:cNvSpPr>
          <p:nvPr>
            <p:ph type="body" idx="1"/>
          </p:nvPr>
        </p:nvSpPr>
        <p:spPr>
          <a:xfrm>
            <a:off x="316949" y="2744788"/>
            <a:ext cx="7557052" cy="2819400"/>
          </a:xfrm>
        </p:spPr>
        <p:txBody>
          <a:bodyPr>
            <a:normAutofit fontScale="92500"/>
          </a:bodyPr>
          <a:lstStyle/>
          <a:p>
            <a:r>
              <a:rPr lang="en-US" sz="2000" dirty="0"/>
              <a:t>Big idea: learn from every experience!</a:t>
            </a:r>
          </a:p>
          <a:p>
            <a:pPr lvl="1"/>
            <a:r>
              <a:rPr lang="en-US" sz="1800" dirty="0"/>
              <a:t>Update V(s) each time we experience (</a:t>
            </a:r>
            <a:r>
              <a:rPr lang="en-US" sz="1800" dirty="0" err="1"/>
              <a:t>s,a,s’,r</a:t>
            </a:r>
            <a:r>
              <a:rPr lang="en-US" sz="1800" dirty="0"/>
              <a:t>)</a:t>
            </a:r>
          </a:p>
          <a:p>
            <a:pPr lvl="1"/>
            <a:r>
              <a:rPr lang="en-US" sz="1800" dirty="0"/>
              <a:t>Likely s’ will contribute updates more often</a:t>
            </a:r>
          </a:p>
          <a:p>
            <a:pPr lvl="1">
              <a:buFont typeface="Wingdings" pitchFamily="2" charset="2"/>
              <a:buNone/>
            </a:pPr>
            <a:endParaRPr lang="en-US" sz="1800" dirty="0"/>
          </a:p>
          <a:p>
            <a:r>
              <a:rPr lang="en-US" sz="2000" dirty="0"/>
              <a:t>Temporal difference learning</a:t>
            </a:r>
          </a:p>
          <a:p>
            <a:pPr lvl="1"/>
            <a:r>
              <a:rPr lang="en-US" sz="1800" dirty="0"/>
              <a:t>Policy still fixed!</a:t>
            </a:r>
          </a:p>
          <a:p>
            <a:pPr lvl="1"/>
            <a:r>
              <a:rPr lang="en-US" sz="1800" dirty="0"/>
              <a:t>Move values toward value of whatever successor occurs: running average!</a:t>
            </a:r>
          </a:p>
          <a:p>
            <a:pPr lvl="1"/>
            <a:endParaRPr lang="en-US" sz="1800" dirty="0"/>
          </a:p>
          <a:p>
            <a:pPr lvl="1"/>
            <a:endParaRPr lang="en-US" sz="1800" dirty="0"/>
          </a:p>
          <a:p>
            <a:pPr lvl="1"/>
            <a:endParaRPr lang="en-US" sz="1800" dirty="0"/>
          </a:p>
          <a:p>
            <a:pPr lvl="1"/>
            <a:endParaRPr lang="en-US" sz="1800" dirty="0"/>
          </a:p>
          <a:p>
            <a:endParaRPr lang="en-US" sz="2000" dirty="0"/>
          </a:p>
        </p:txBody>
      </p:sp>
      <p:pic>
        <p:nvPicPr>
          <p:cNvPr id="13316" name="Picture 46" descr="txp_fig"/>
          <p:cNvPicPr>
            <a:picLocks noChangeAspect="1"/>
          </p:cNvPicPr>
          <p:nvPr>
            <p:custDataLst>
              <p:tags r:id="rId1"/>
            </p:custDataLst>
          </p:nvPr>
        </p:nvPicPr>
        <p:blipFill>
          <a:blip r:embed="rId5" cstate="print"/>
          <a:srcRect/>
          <a:stretch>
            <a:fillRect/>
          </a:stretch>
        </p:blipFill>
        <p:spPr bwMode="auto">
          <a:xfrm>
            <a:off x="4727576" y="4694237"/>
            <a:ext cx="4789488" cy="330200"/>
          </a:xfrm>
          <a:prstGeom prst="rect">
            <a:avLst/>
          </a:prstGeom>
          <a:noFill/>
          <a:ln w="9525">
            <a:noFill/>
            <a:miter lim="800000"/>
            <a:headEnd/>
            <a:tailEnd/>
          </a:ln>
        </p:spPr>
      </p:pic>
      <p:pic>
        <p:nvPicPr>
          <p:cNvPr id="28" name="Picture 27" descr="txp_fig"/>
          <p:cNvPicPr>
            <a:picLocks noChangeAspect="1"/>
          </p:cNvPicPr>
          <p:nvPr>
            <p:custDataLst>
              <p:tags r:id="rId2"/>
            </p:custDataLst>
          </p:nvPr>
        </p:nvPicPr>
        <p:blipFill>
          <a:blip r:embed="rId6" cstate="print"/>
          <a:srcRect/>
          <a:stretch>
            <a:fillRect/>
          </a:stretch>
        </p:blipFill>
        <p:spPr bwMode="auto">
          <a:xfrm>
            <a:off x="4724401" y="5334794"/>
            <a:ext cx="5181600" cy="300038"/>
          </a:xfrm>
          <a:prstGeom prst="rect">
            <a:avLst/>
          </a:prstGeom>
          <a:noFill/>
          <a:ln w="9525">
            <a:noFill/>
            <a:miter lim="800000"/>
            <a:headEnd/>
            <a:tailEnd/>
          </a:ln>
        </p:spPr>
      </p:pic>
      <p:sp>
        <p:nvSpPr>
          <p:cNvPr id="13318" name="Slide Number Placeholder 25"/>
          <p:cNvSpPr>
            <a:spLocks noGrp="1"/>
          </p:cNvSpPr>
          <p:nvPr>
            <p:ph type="sldNum" sz="quarter" idx="12"/>
          </p:nvPr>
        </p:nvSpPr>
        <p:spPr>
          <a:noFill/>
        </p:spPr>
        <p:txBody>
          <a:bodyPr/>
          <a:lstStyle/>
          <a:p>
            <a:fld id="{00D83CC5-FB9F-4675-9331-98B0F563E8C5}" type="slidenum">
              <a:rPr lang="en-US" smtClean="0">
                <a:latin typeface="Arial" charset="0"/>
              </a:rPr>
              <a:pPr/>
              <a:t>128</a:t>
            </a:fld>
            <a:endParaRPr lang="en-US">
              <a:latin typeface="Arial" charset="0"/>
            </a:endParaRPr>
          </a:p>
        </p:txBody>
      </p:sp>
      <p:sp>
        <p:nvSpPr>
          <p:cNvPr id="13319" name="AutoShape 7"/>
          <p:cNvSpPr>
            <a:spLocks noChangeArrowheads="1"/>
          </p:cNvSpPr>
          <p:nvPr/>
        </p:nvSpPr>
        <p:spPr bwMode="auto">
          <a:xfrm>
            <a:off x="8988426" y="1966913"/>
            <a:ext cx="246063" cy="196850"/>
          </a:xfrm>
          <a:prstGeom prst="triangle">
            <a:avLst>
              <a:gd name="adj" fmla="val 50000"/>
            </a:avLst>
          </a:prstGeom>
          <a:solidFill>
            <a:srgbClr val="CC0000"/>
          </a:solidFill>
          <a:ln w="9525">
            <a:solidFill>
              <a:schemeClr val="tx1"/>
            </a:solidFill>
            <a:miter lim="800000"/>
            <a:headEnd/>
            <a:tailEnd/>
          </a:ln>
        </p:spPr>
        <p:txBody>
          <a:bodyPr wrap="none" anchor="ctr"/>
          <a:lstStyle/>
          <a:p>
            <a:pPr algn="ctr"/>
            <a:endParaRPr lang="en-US"/>
          </a:p>
        </p:txBody>
      </p:sp>
      <p:sp>
        <p:nvSpPr>
          <p:cNvPr id="13320" name="Line 11"/>
          <p:cNvSpPr>
            <a:spLocks noChangeShapeType="1"/>
          </p:cNvSpPr>
          <p:nvPr/>
        </p:nvSpPr>
        <p:spPr bwMode="auto">
          <a:xfrm flipH="1">
            <a:off x="8743950" y="2171700"/>
            <a:ext cx="368300" cy="573088"/>
          </a:xfrm>
          <a:prstGeom prst="line">
            <a:avLst/>
          </a:prstGeom>
          <a:noFill/>
          <a:ln w="28575">
            <a:solidFill>
              <a:schemeClr val="tx1"/>
            </a:solidFill>
            <a:round/>
            <a:headEnd/>
            <a:tailEnd type="triangle" w="med" len="med"/>
          </a:ln>
        </p:spPr>
        <p:txBody>
          <a:bodyPr/>
          <a:lstStyle/>
          <a:p>
            <a:endParaRPr lang="en-US"/>
          </a:p>
        </p:txBody>
      </p:sp>
      <p:sp>
        <p:nvSpPr>
          <p:cNvPr id="13321" name="Oval 13"/>
          <p:cNvSpPr>
            <a:spLocks noChangeArrowheads="1"/>
          </p:cNvSpPr>
          <p:nvPr/>
        </p:nvSpPr>
        <p:spPr bwMode="auto">
          <a:xfrm>
            <a:off x="8661400" y="2744789"/>
            <a:ext cx="204788" cy="204787"/>
          </a:xfrm>
          <a:prstGeom prst="ellipse">
            <a:avLst/>
          </a:prstGeom>
          <a:solidFill>
            <a:srgbClr val="3333FF"/>
          </a:solidFill>
          <a:ln w="9525">
            <a:solidFill>
              <a:schemeClr val="tx1"/>
            </a:solidFill>
            <a:round/>
            <a:headEnd/>
            <a:tailEnd/>
          </a:ln>
        </p:spPr>
        <p:txBody>
          <a:bodyPr wrap="none" anchor="ctr"/>
          <a:lstStyle/>
          <a:p>
            <a:endParaRPr lang="en-US"/>
          </a:p>
        </p:txBody>
      </p:sp>
      <p:sp>
        <p:nvSpPr>
          <p:cNvPr id="13322" name="Line 17"/>
          <p:cNvSpPr>
            <a:spLocks noChangeShapeType="1"/>
          </p:cNvSpPr>
          <p:nvPr/>
        </p:nvSpPr>
        <p:spPr bwMode="auto">
          <a:xfrm flipH="1">
            <a:off x="8439151" y="2949576"/>
            <a:ext cx="307975" cy="612775"/>
          </a:xfrm>
          <a:prstGeom prst="line">
            <a:avLst/>
          </a:prstGeom>
          <a:noFill/>
          <a:ln w="9525">
            <a:solidFill>
              <a:schemeClr val="bg1"/>
            </a:solidFill>
            <a:prstDash val="dash"/>
            <a:round/>
            <a:headEnd/>
            <a:tailEnd type="triangle" w="med" len="med"/>
          </a:ln>
        </p:spPr>
        <p:txBody>
          <a:bodyPr/>
          <a:lstStyle/>
          <a:p>
            <a:endParaRPr lang="en-US"/>
          </a:p>
        </p:txBody>
      </p:sp>
      <p:sp>
        <p:nvSpPr>
          <p:cNvPr id="13323" name="Line 18"/>
          <p:cNvSpPr>
            <a:spLocks noChangeShapeType="1"/>
          </p:cNvSpPr>
          <p:nvPr/>
        </p:nvSpPr>
        <p:spPr bwMode="auto">
          <a:xfrm>
            <a:off x="8747126" y="2949576"/>
            <a:ext cx="296863" cy="612775"/>
          </a:xfrm>
          <a:prstGeom prst="line">
            <a:avLst/>
          </a:prstGeom>
          <a:noFill/>
          <a:ln w="28575">
            <a:solidFill>
              <a:schemeClr val="tx1"/>
            </a:solidFill>
            <a:round/>
            <a:headEnd/>
            <a:tailEnd type="triangle" w="med" len="med"/>
          </a:ln>
        </p:spPr>
        <p:txBody>
          <a:bodyPr/>
          <a:lstStyle/>
          <a:p>
            <a:endParaRPr lang="en-US"/>
          </a:p>
        </p:txBody>
      </p:sp>
      <p:sp>
        <p:nvSpPr>
          <p:cNvPr id="13324" name="Text Box 19"/>
          <p:cNvSpPr txBox="1">
            <a:spLocks noChangeArrowheads="1"/>
          </p:cNvSpPr>
          <p:nvPr/>
        </p:nvSpPr>
        <p:spPr bwMode="auto">
          <a:xfrm>
            <a:off x="8915400" y="2271713"/>
            <a:ext cx="762000" cy="366712"/>
          </a:xfrm>
          <a:prstGeom prst="rect">
            <a:avLst/>
          </a:prstGeom>
          <a:noFill/>
          <a:ln w="9525">
            <a:noFill/>
            <a:miter lim="800000"/>
            <a:headEnd/>
            <a:tailEnd/>
          </a:ln>
        </p:spPr>
        <p:txBody>
          <a:bodyPr>
            <a:spAutoFit/>
          </a:bodyPr>
          <a:lstStyle/>
          <a:p>
            <a:pPr>
              <a:spcBef>
                <a:spcPct val="50000"/>
              </a:spcBef>
            </a:pPr>
            <a:r>
              <a:rPr lang="en-US">
                <a:solidFill>
                  <a:srgbClr val="CC0000"/>
                </a:solidFill>
                <a:sym typeface="Symbol" pitchFamily="18" charset="2"/>
              </a:rPr>
              <a:t>(s)</a:t>
            </a:r>
            <a:endParaRPr lang="en-US"/>
          </a:p>
        </p:txBody>
      </p:sp>
      <p:sp>
        <p:nvSpPr>
          <p:cNvPr id="13325" name="Text Box 20"/>
          <p:cNvSpPr txBox="1">
            <a:spLocks noChangeArrowheads="1"/>
          </p:cNvSpPr>
          <p:nvPr/>
        </p:nvSpPr>
        <p:spPr bwMode="auto">
          <a:xfrm>
            <a:off x="9220200" y="1828801"/>
            <a:ext cx="204788" cy="366713"/>
          </a:xfrm>
          <a:prstGeom prst="rect">
            <a:avLst/>
          </a:prstGeom>
          <a:noFill/>
          <a:ln w="9525">
            <a:noFill/>
            <a:miter lim="800000"/>
            <a:headEnd/>
            <a:tailEnd/>
          </a:ln>
        </p:spPr>
        <p:txBody>
          <a:bodyPr>
            <a:spAutoFit/>
          </a:bodyPr>
          <a:lstStyle/>
          <a:p>
            <a:pPr>
              <a:spcBef>
                <a:spcPct val="50000"/>
              </a:spcBef>
            </a:pPr>
            <a:r>
              <a:rPr lang="en-US">
                <a:solidFill>
                  <a:srgbClr val="CC0000"/>
                </a:solidFill>
              </a:rPr>
              <a:t>s</a:t>
            </a:r>
          </a:p>
        </p:txBody>
      </p:sp>
      <p:sp>
        <p:nvSpPr>
          <p:cNvPr id="13326" name="Text Box 21"/>
          <p:cNvSpPr txBox="1">
            <a:spLocks noChangeArrowheads="1"/>
          </p:cNvSpPr>
          <p:nvPr/>
        </p:nvSpPr>
        <p:spPr bwMode="auto">
          <a:xfrm>
            <a:off x="8839201" y="2652713"/>
            <a:ext cx="887413" cy="366712"/>
          </a:xfrm>
          <a:prstGeom prst="rect">
            <a:avLst/>
          </a:prstGeom>
          <a:noFill/>
          <a:ln w="9525">
            <a:noFill/>
            <a:miter lim="800000"/>
            <a:headEnd/>
            <a:tailEnd/>
          </a:ln>
        </p:spPr>
        <p:txBody>
          <a:bodyPr>
            <a:spAutoFit/>
          </a:bodyPr>
          <a:lstStyle/>
          <a:p>
            <a:pPr>
              <a:spcBef>
                <a:spcPct val="50000"/>
              </a:spcBef>
            </a:pPr>
            <a:r>
              <a:rPr lang="en-US">
                <a:solidFill>
                  <a:schemeClr val="accent2"/>
                </a:solidFill>
              </a:rPr>
              <a:t>s, </a:t>
            </a:r>
            <a:r>
              <a:rPr lang="en-US">
                <a:solidFill>
                  <a:schemeClr val="accent2"/>
                </a:solidFill>
                <a:sym typeface="Symbol" pitchFamily="18" charset="2"/>
              </a:rPr>
              <a:t>(s)</a:t>
            </a:r>
          </a:p>
        </p:txBody>
      </p:sp>
      <p:sp>
        <p:nvSpPr>
          <p:cNvPr id="13327" name="AutoShape 23"/>
          <p:cNvSpPr>
            <a:spLocks noChangeArrowheads="1"/>
          </p:cNvSpPr>
          <p:nvPr/>
        </p:nvSpPr>
        <p:spPr bwMode="auto">
          <a:xfrm>
            <a:off x="8907464" y="3571876"/>
            <a:ext cx="244475" cy="19526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13328" name="Text Box 24"/>
          <p:cNvSpPr txBox="1">
            <a:spLocks noChangeArrowheads="1"/>
          </p:cNvSpPr>
          <p:nvPr/>
        </p:nvSpPr>
        <p:spPr bwMode="auto">
          <a:xfrm>
            <a:off x="8991601" y="3490914"/>
            <a:ext cx="525463" cy="369887"/>
          </a:xfrm>
          <a:prstGeom prst="rect">
            <a:avLst/>
          </a:prstGeom>
          <a:noFill/>
          <a:ln w="9525">
            <a:noFill/>
            <a:miter lim="800000"/>
            <a:headEnd/>
            <a:tailEnd/>
          </a:ln>
        </p:spPr>
        <p:txBody>
          <a:bodyPr>
            <a:spAutoFit/>
          </a:bodyPr>
          <a:lstStyle/>
          <a:p>
            <a:pPr algn="r" rtl="1">
              <a:spcBef>
                <a:spcPct val="50000"/>
              </a:spcBef>
            </a:pPr>
            <a:r>
              <a:rPr lang="en-US">
                <a:solidFill>
                  <a:srgbClr val="CC0000"/>
                </a:solidFill>
              </a:rPr>
              <a:t>s’</a:t>
            </a:r>
          </a:p>
        </p:txBody>
      </p:sp>
      <p:sp>
        <p:nvSpPr>
          <p:cNvPr id="13329" name="Line 17"/>
          <p:cNvSpPr>
            <a:spLocks noChangeShapeType="1"/>
          </p:cNvSpPr>
          <p:nvPr/>
        </p:nvSpPr>
        <p:spPr bwMode="auto">
          <a:xfrm flipH="1">
            <a:off x="9201151" y="2971801"/>
            <a:ext cx="307975" cy="612775"/>
          </a:xfrm>
          <a:prstGeom prst="line">
            <a:avLst/>
          </a:prstGeom>
          <a:noFill/>
          <a:ln w="9525">
            <a:solidFill>
              <a:schemeClr val="bg1"/>
            </a:solidFill>
            <a:prstDash val="dash"/>
            <a:round/>
            <a:headEnd/>
            <a:tailEnd type="triangle" w="med" len="med"/>
          </a:ln>
        </p:spPr>
        <p:txBody>
          <a:bodyPr/>
          <a:lstStyle/>
          <a:p>
            <a:endParaRPr lang="en-US"/>
          </a:p>
        </p:txBody>
      </p:sp>
      <p:pic>
        <p:nvPicPr>
          <p:cNvPr id="19" name="Picture 6" descr="txp_fig"/>
          <p:cNvPicPr>
            <a:picLocks noChangeAspect="1" noChangeArrowheads="1"/>
          </p:cNvPicPr>
          <p:nvPr>
            <p:custDataLst>
              <p:tags r:id="rId3"/>
            </p:custDataLst>
          </p:nvPr>
        </p:nvPicPr>
        <p:blipFill>
          <a:blip r:embed="rId7" cstate="print"/>
          <a:srcRect/>
          <a:stretch>
            <a:fillRect/>
          </a:stretch>
        </p:blipFill>
        <p:spPr bwMode="auto">
          <a:xfrm>
            <a:off x="4724401" y="6024564"/>
            <a:ext cx="5330825" cy="300037"/>
          </a:xfrm>
          <a:prstGeom prst="rect">
            <a:avLst/>
          </a:prstGeom>
          <a:noFill/>
          <a:ln w="9525">
            <a:noFill/>
            <a:miter lim="800000"/>
            <a:headEnd/>
            <a:tailEnd/>
          </a:ln>
        </p:spPr>
      </p:pic>
      <p:sp>
        <p:nvSpPr>
          <p:cNvPr id="13331" name="TextBox 19"/>
          <p:cNvSpPr txBox="1">
            <a:spLocks noChangeArrowheads="1"/>
          </p:cNvSpPr>
          <p:nvPr/>
        </p:nvSpPr>
        <p:spPr bwMode="auto">
          <a:xfrm>
            <a:off x="2209801" y="4615656"/>
            <a:ext cx="1865313" cy="369887"/>
          </a:xfrm>
          <a:prstGeom prst="rect">
            <a:avLst/>
          </a:prstGeom>
          <a:noFill/>
          <a:ln w="9525">
            <a:noFill/>
            <a:miter lim="800000"/>
            <a:headEnd/>
            <a:tailEnd/>
          </a:ln>
        </p:spPr>
        <p:txBody>
          <a:bodyPr wrap="none">
            <a:spAutoFit/>
          </a:bodyPr>
          <a:lstStyle/>
          <a:p>
            <a:r>
              <a:rPr lang="en-US" b="1" dirty="0"/>
              <a:t>Sample of V(s):</a:t>
            </a:r>
          </a:p>
        </p:txBody>
      </p:sp>
      <p:sp>
        <p:nvSpPr>
          <p:cNvPr id="15380" name="TextBox 21"/>
          <p:cNvSpPr txBox="1">
            <a:spLocks noChangeArrowheads="1"/>
          </p:cNvSpPr>
          <p:nvPr/>
        </p:nvSpPr>
        <p:spPr bwMode="auto">
          <a:xfrm>
            <a:off x="2168524" y="5257800"/>
            <a:ext cx="1825625" cy="369888"/>
          </a:xfrm>
          <a:prstGeom prst="rect">
            <a:avLst/>
          </a:prstGeom>
          <a:noFill/>
          <a:ln w="9525">
            <a:noFill/>
            <a:miter lim="800000"/>
            <a:headEnd/>
            <a:tailEnd/>
          </a:ln>
        </p:spPr>
        <p:txBody>
          <a:bodyPr wrap="none">
            <a:spAutoFit/>
          </a:bodyPr>
          <a:lstStyle/>
          <a:p>
            <a:r>
              <a:rPr lang="en-US" b="1" dirty="0"/>
              <a:t>Update to V(s):</a:t>
            </a:r>
          </a:p>
        </p:txBody>
      </p:sp>
      <p:sp>
        <p:nvSpPr>
          <p:cNvPr id="15381" name="TextBox 22"/>
          <p:cNvSpPr txBox="1">
            <a:spLocks noChangeArrowheads="1"/>
          </p:cNvSpPr>
          <p:nvPr/>
        </p:nvSpPr>
        <p:spPr bwMode="auto">
          <a:xfrm>
            <a:off x="2209801" y="5943600"/>
            <a:ext cx="1698625" cy="369888"/>
          </a:xfrm>
          <a:prstGeom prst="rect">
            <a:avLst/>
          </a:prstGeom>
          <a:noFill/>
          <a:ln w="9525">
            <a:noFill/>
            <a:miter lim="800000"/>
            <a:headEnd/>
            <a:tailEnd/>
          </a:ln>
        </p:spPr>
        <p:txBody>
          <a:bodyPr wrap="none">
            <a:spAutoFit/>
          </a:bodyPr>
          <a:lstStyle/>
          <a:p>
            <a:r>
              <a:rPr lang="en-US" b="1"/>
              <a:t>Same update:</a:t>
            </a:r>
          </a:p>
        </p:txBody>
      </p:sp>
    </p:spTree>
    <p:extLst>
      <p:ext uri="{BB962C8B-B14F-4D97-AF65-F5344CB8AC3E}">
        <p14:creationId xmlns:p14="http://schemas.microsoft.com/office/powerpoint/2010/main" val="2263365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8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38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80" grpId="0"/>
      <p:bldP spid="15381"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t>Exponential Moving Average</a:t>
            </a:r>
          </a:p>
        </p:txBody>
      </p:sp>
      <p:sp>
        <p:nvSpPr>
          <p:cNvPr id="16387" name="Content Placeholder 2"/>
          <p:cNvSpPr>
            <a:spLocks noGrp="1"/>
          </p:cNvSpPr>
          <p:nvPr>
            <p:ph idx="1"/>
          </p:nvPr>
        </p:nvSpPr>
        <p:spPr>
          <a:xfrm>
            <a:off x="2024269" y="2103992"/>
            <a:ext cx="8143461" cy="4051852"/>
          </a:xfrm>
        </p:spPr>
        <p:txBody>
          <a:bodyPr>
            <a:normAutofit fontScale="85000" lnSpcReduction="20000"/>
          </a:bodyPr>
          <a:lstStyle/>
          <a:p>
            <a:r>
              <a:rPr lang="en-US" sz="2400" dirty="0"/>
              <a:t>Exponential moving average </a:t>
            </a:r>
          </a:p>
          <a:p>
            <a:pPr lvl="1"/>
            <a:r>
              <a:rPr lang="en-US" sz="2000" dirty="0"/>
              <a:t>Makes recent samples more important</a:t>
            </a:r>
          </a:p>
          <a:p>
            <a:pPr lvl="1"/>
            <a:endParaRPr lang="en-US" sz="2000" dirty="0"/>
          </a:p>
          <a:p>
            <a:pPr lvl="1"/>
            <a:endParaRPr lang="en-US" sz="2000" dirty="0"/>
          </a:p>
          <a:p>
            <a:pPr lvl="1"/>
            <a:endParaRPr lang="en-US" sz="2000" dirty="0"/>
          </a:p>
          <a:p>
            <a:pPr lvl="1"/>
            <a:endParaRPr lang="en-US" sz="2000" dirty="0"/>
          </a:p>
          <a:p>
            <a:pPr lvl="1"/>
            <a:r>
              <a:rPr lang="en-US" sz="2000" dirty="0"/>
              <a:t>Forgets about the past (distant past values were wrong anyway)</a:t>
            </a:r>
          </a:p>
          <a:p>
            <a:pPr lvl="1"/>
            <a:r>
              <a:rPr lang="en-US" sz="2000" dirty="0"/>
              <a:t>Easy to compute from the running average </a:t>
            </a:r>
          </a:p>
          <a:p>
            <a:pPr>
              <a:buFont typeface="Wingdings" pitchFamily="2" charset="2"/>
              <a:buNone/>
            </a:pPr>
            <a:endParaRPr lang="en-US" sz="2400" dirty="0"/>
          </a:p>
          <a:p>
            <a:endParaRPr lang="en-US" sz="2400" dirty="0"/>
          </a:p>
          <a:p>
            <a:r>
              <a:rPr lang="en-US" sz="2400" dirty="0"/>
              <a:t>Decreasing learning rate can give converging averages</a:t>
            </a:r>
          </a:p>
          <a:p>
            <a:endParaRPr lang="en-US" sz="2400" dirty="0"/>
          </a:p>
        </p:txBody>
      </p:sp>
      <p:sp>
        <p:nvSpPr>
          <p:cNvPr id="14340" name="Slide Number Placeholder 3"/>
          <p:cNvSpPr>
            <a:spLocks noGrp="1"/>
          </p:cNvSpPr>
          <p:nvPr>
            <p:ph type="sldNum" sz="quarter" idx="12"/>
          </p:nvPr>
        </p:nvSpPr>
        <p:spPr>
          <a:noFill/>
        </p:spPr>
        <p:txBody>
          <a:bodyPr/>
          <a:lstStyle/>
          <a:p>
            <a:fld id="{01B8D987-9AA1-4F06-8345-E51F7708CD53}" type="slidenum">
              <a:rPr lang="en-US" smtClean="0">
                <a:latin typeface="Arial" charset="0"/>
              </a:rPr>
              <a:pPr/>
              <a:t>129</a:t>
            </a:fld>
            <a:endParaRPr lang="en-US">
              <a:latin typeface="Arial" charset="0"/>
            </a:endParaRPr>
          </a:p>
        </p:txBody>
      </p:sp>
      <p:pic>
        <p:nvPicPr>
          <p:cNvPr id="16389" name="Picture 2" descr="\\.host\Shared Folders\Shared with PC\exp_moving_avg.png"/>
          <p:cNvPicPr>
            <a:picLocks noChangeAspect="1" noChangeArrowheads="1"/>
          </p:cNvPicPr>
          <p:nvPr/>
        </p:nvPicPr>
        <p:blipFill>
          <a:blip r:embed="rId2" cstate="print"/>
          <a:srcRect/>
          <a:stretch>
            <a:fillRect/>
          </a:stretch>
        </p:blipFill>
        <p:spPr bwMode="auto">
          <a:xfrm>
            <a:off x="2752726" y="2667000"/>
            <a:ext cx="7229475" cy="876300"/>
          </a:xfrm>
          <a:prstGeom prst="rect">
            <a:avLst/>
          </a:prstGeom>
          <a:noFill/>
          <a:ln w="9525">
            <a:noFill/>
            <a:miter lim="800000"/>
            <a:headEnd/>
            <a:tailEnd/>
          </a:ln>
        </p:spPr>
      </p:pic>
      <p:pic>
        <p:nvPicPr>
          <p:cNvPr id="16390" name="Picture 3" descr="\\.host\Shared Folders\Shared with PC\exp_moving_avg_update.png"/>
          <p:cNvPicPr>
            <a:picLocks noChangeAspect="1" noChangeArrowheads="1"/>
          </p:cNvPicPr>
          <p:nvPr/>
        </p:nvPicPr>
        <p:blipFill>
          <a:blip r:embed="rId3" cstate="print"/>
          <a:srcRect/>
          <a:stretch>
            <a:fillRect/>
          </a:stretch>
        </p:blipFill>
        <p:spPr bwMode="auto">
          <a:xfrm>
            <a:off x="3733800" y="4800601"/>
            <a:ext cx="4171950" cy="390525"/>
          </a:xfrm>
          <a:prstGeom prst="rect">
            <a:avLst/>
          </a:prstGeom>
          <a:noFill/>
          <a:ln w="9525">
            <a:noFill/>
            <a:miter lim="800000"/>
            <a:headEnd/>
            <a:tailEnd/>
          </a:ln>
        </p:spPr>
      </p:pic>
    </p:spTree>
    <p:extLst>
      <p:ext uri="{BB962C8B-B14F-4D97-AF65-F5344CB8AC3E}">
        <p14:creationId xmlns:p14="http://schemas.microsoft.com/office/powerpoint/2010/main" val="314187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39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38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24916-2891-384C-8EA2-66A3D63C30E5}"/>
              </a:ext>
            </a:extLst>
          </p:cNvPr>
          <p:cNvSpPr>
            <a:spLocks noGrp="1"/>
          </p:cNvSpPr>
          <p:nvPr>
            <p:ph type="title"/>
          </p:nvPr>
        </p:nvSpPr>
        <p:spPr/>
        <p:txBody>
          <a:bodyPr/>
          <a:lstStyle/>
          <a:p>
            <a:r>
              <a:rPr lang="en-US" b="1" dirty="0"/>
              <a:t>Dynamic Navigation</a:t>
            </a:r>
            <a:endParaRPr lang="en-US" dirty="0"/>
          </a:p>
        </p:txBody>
      </p:sp>
      <p:sp>
        <p:nvSpPr>
          <p:cNvPr id="3" name="Content Placeholder 2">
            <a:extLst>
              <a:ext uri="{FF2B5EF4-FFF2-40B4-BE49-F238E27FC236}">
                <a16:creationId xmlns:a16="http://schemas.microsoft.com/office/drawing/2014/main" id="{FC9D4C5D-DCC2-1147-B5D8-AF52C14EF3C1}"/>
              </a:ext>
            </a:extLst>
          </p:cNvPr>
          <p:cNvSpPr>
            <a:spLocks noGrp="1"/>
          </p:cNvSpPr>
          <p:nvPr>
            <p:ph idx="1"/>
          </p:nvPr>
        </p:nvSpPr>
        <p:spPr>
          <a:xfrm>
            <a:off x="581192" y="2419816"/>
            <a:ext cx="7081419" cy="1595637"/>
          </a:xfrm>
        </p:spPr>
        <p:txBody>
          <a:bodyPr>
            <a:normAutofit/>
          </a:bodyPr>
          <a:lstStyle/>
          <a:p>
            <a:r>
              <a:rPr lang="en-US" sz="2500" dirty="0"/>
              <a:t>Examples</a:t>
            </a:r>
          </a:p>
          <a:p>
            <a:r>
              <a:rPr lang="en-US" sz="2200" dirty="0"/>
              <a:t>Traffic accidents</a:t>
            </a:r>
          </a:p>
          <a:p>
            <a:r>
              <a:rPr lang="en-US" sz="2200" dirty="0"/>
              <a:t>=&gt;  avoid risky traffic situations</a:t>
            </a:r>
          </a:p>
          <a:p>
            <a:endParaRPr lang="en-US" sz="2200" dirty="0"/>
          </a:p>
          <a:p>
            <a:endParaRPr lang="en-US" sz="2200" dirty="0"/>
          </a:p>
        </p:txBody>
      </p:sp>
      <p:sp>
        <p:nvSpPr>
          <p:cNvPr id="6" name="Content Placeholder 2">
            <a:extLst>
              <a:ext uri="{FF2B5EF4-FFF2-40B4-BE49-F238E27FC236}">
                <a16:creationId xmlns:a16="http://schemas.microsoft.com/office/drawing/2014/main" id="{26EF14E8-AAD5-314A-8306-9D3EDD0A76CC}"/>
              </a:ext>
            </a:extLst>
          </p:cNvPr>
          <p:cNvSpPr txBox="1">
            <a:spLocks/>
          </p:cNvSpPr>
          <p:nvPr/>
        </p:nvSpPr>
        <p:spPr>
          <a:xfrm>
            <a:off x="581191" y="4633877"/>
            <a:ext cx="11029616" cy="159563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500" dirty="0"/>
              <a:t>IoT navigation can help them steer clear of </a:t>
            </a:r>
            <a:r>
              <a:rPr lang="en-US" sz="2500" u="sng" dirty="0"/>
              <a:t>congested areas </a:t>
            </a:r>
            <a:r>
              <a:rPr lang="en-US" sz="2500" dirty="0"/>
              <a:t>or spots with </a:t>
            </a:r>
            <a:r>
              <a:rPr lang="en-US" sz="2500" u="sng" dirty="0"/>
              <a:t>high accident rates</a:t>
            </a:r>
            <a:r>
              <a:rPr lang="en-US" sz="2500" dirty="0"/>
              <a:t>.</a:t>
            </a:r>
          </a:p>
        </p:txBody>
      </p:sp>
      <p:pic>
        <p:nvPicPr>
          <p:cNvPr id="8198" name="Picture 6">
            <a:extLst>
              <a:ext uri="{FF2B5EF4-FFF2-40B4-BE49-F238E27FC236}">
                <a16:creationId xmlns:a16="http://schemas.microsoft.com/office/drawing/2014/main" id="{8EB9C81C-FB9F-D046-B79A-F33A34872F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0" y="2012124"/>
            <a:ext cx="38100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5087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a:bodyPr>
          <a:lstStyle/>
          <a:p>
            <a:r>
              <a:rPr lang="en-US" sz="3000" dirty="0"/>
              <a:t>Problems with TD Value Learning</a:t>
            </a:r>
          </a:p>
        </p:txBody>
      </p:sp>
      <p:sp>
        <p:nvSpPr>
          <p:cNvPr id="16387" name="Rectangle 3"/>
          <p:cNvSpPr>
            <a:spLocks noGrp="1" noChangeArrowheads="1"/>
          </p:cNvSpPr>
          <p:nvPr>
            <p:ph type="body" idx="1"/>
          </p:nvPr>
        </p:nvSpPr>
        <p:spPr>
          <a:xfrm>
            <a:off x="1234931" y="1890714"/>
            <a:ext cx="6650182" cy="4800600"/>
          </a:xfrm>
        </p:spPr>
        <p:txBody>
          <a:bodyPr>
            <a:normAutofit fontScale="92500" lnSpcReduction="10000"/>
          </a:bodyPr>
          <a:lstStyle/>
          <a:p>
            <a:r>
              <a:rPr lang="en-US" sz="2400" dirty="0"/>
              <a:t>TD value leaning is a model-free way to do policy evaluation</a:t>
            </a:r>
          </a:p>
          <a:p>
            <a:r>
              <a:rPr lang="en-US" sz="2400" dirty="0"/>
              <a:t>However, if we want to turn values into a (new) policy, we’re sunk:</a:t>
            </a:r>
          </a:p>
          <a:p>
            <a:endParaRPr lang="en-US" sz="2400" dirty="0"/>
          </a:p>
          <a:p>
            <a:endParaRPr lang="en-US" sz="2400" dirty="0"/>
          </a:p>
          <a:p>
            <a:endParaRPr lang="en-US" sz="2400" dirty="0"/>
          </a:p>
          <a:p>
            <a:endParaRPr lang="en-US" sz="2400" dirty="0"/>
          </a:p>
          <a:p>
            <a:endParaRPr lang="en-US" sz="2400" dirty="0"/>
          </a:p>
          <a:p>
            <a:r>
              <a:rPr lang="en-US" sz="2400" dirty="0"/>
              <a:t>Idea: learn Q-values directly</a:t>
            </a:r>
          </a:p>
          <a:p>
            <a:r>
              <a:rPr lang="en-US" sz="2400" dirty="0"/>
              <a:t>Makes action selection model-free too!</a:t>
            </a:r>
          </a:p>
        </p:txBody>
      </p:sp>
      <p:pic>
        <p:nvPicPr>
          <p:cNvPr id="16388" name="Picture 4" descr="txp_fig"/>
          <p:cNvPicPr>
            <a:picLocks noChangeAspect="1" noChangeArrowheads="1"/>
          </p:cNvPicPr>
          <p:nvPr>
            <p:custDataLst>
              <p:tags r:id="rId1"/>
            </p:custDataLst>
          </p:nvPr>
        </p:nvPicPr>
        <p:blipFill>
          <a:blip r:embed="rId4" cstate="print"/>
          <a:srcRect/>
          <a:stretch>
            <a:fillRect/>
          </a:stretch>
        </p:blipFill>
        <p:spPr bwMode="auto">
          <a:xfrm>
            <a:off x="3200401" y="3733800"/>
            <a:ext cx="3406775" cy="450850"/>
          </a:xfrm>
          <a:prstGeom prst="rect">
            <a:avLst/>
          </a:prstGeom>
          <a:noFill/>
          <a:ln w="9525">
            <a:noFill/>
            <a:miter lim="800000"/>
            <a:headEnd/>
            <a:tailEnd/>
          </a:ln>
        </p:spPr>
      </p:pic>
      <p:pic>
        <p:nvPicPr>
          <p:cNvPr id="16389" name="Picture 5" descr="txp_fig"/>
          <p:cNvPicPr>
            <a:picLocks noChangeAspect="1" noChangeArrowheads="1"/>
          </p:cNvPicPr>
          <p:nvPr>
            <p:custDataLst>
              <p:tags r:id="rId2"/>
            </p:custDataLst>
          </p:nvPr>
        </p:nvPicPr>
        <p:blipFill>
          <a:blip r:embed="rId5" cstate="print"/>
          <a:srcRect/>
          <a:stretch>
            <a:fillRect/>
          </a:stretch>
        </p:blipFill>
        <p:spPr bwMode="auto">
          <a:xfrm>
            <a:off x="3206750" y="4483101"/>
            <a:ext cx="5556250" cy="593725"/>
          </a:xfrm>
          <a:prstGeom prst="rect">
            <a:avLst/>
          </a:prstGeom>
          <a:noFill/>
          <a:ln w="9525">
            <a:noFill/>
            <a:miter lim="800000"/>
            <a:headEnd/>
            <a:tailEnd/>
          </a:ln>
        </p:spPr>
      </p:pic>
      <p:grpSp>
        <p:nvGrpSpPr>
          <p:cNvPr id="2" name="Group 6"/>
          <p:cNvGrpSpPr>
            <a:grpSpLocks/>
          </p:cNvGrpSpPr>
          <p:nvPr/>
        </p:nvGrpSpPr>
        <p:grpSpPr bwMode="auto">
          <a:xfrm>
            <a:off x="8745683" y="2189741"/>
            <a:ext cx="2209800" cy="2028825"/>
            <a:chOff x="2400" y="1401"/>
            <a:chExt cx="1392" cy="1278"/>
          </a:xfrm>
        </p:grpSpPr>
        <p:sp>
          <p:nvSpPr>
            <p:cNvPr id="16392" name="AutoShape 7"/>
            <p:cNvSpPr>
              <a:spLocks noChangeArrowheads="1"/>
            </p:cNvSpPr>
            <p:nvPr/>
          </p:nvSpPr>
          <p:spPr bwMode="auto">
            <a:xfrm>
              <a:off x="3070" y="1488"/>
              <a:ext cx="155" cy="124"/>
            </a:xfrm>
            <a:prstGeom prst="triangle">
              <a:avLst>
                <a:gd name="adj" fmla="val 50000"/>
              </a:avLst>
            </a:prstGeom>
            <a:solidFill>
              <a:srgbClr val="CC0000"/>
            </a:solidFill>
            <a:ln w="9525">
              <a:solidFill>
                <a:schemeClr val="tx1"/>
              </a:solidFill>
              <a:miter lim="800000"/>
              <a:headEnd/>
              <a:tailEnd/>
            </a:ln>
          </p:spPr>
          <p:txBody>
            <a:bodyPr wrap="none" anchor="ctr"/>
            <a:lstStyle/>
            <a:p>
              <a:pPr algn="ctr"/>
              <a:endParaRPr lang="en-US"/>
            </a:p>
          </p:txBody>
        </p:sp>
        <p:grpSp>
          <p:nvGrpSpPr>
            <p:cNvPr id="3" name="Group 8"/>
            <p:cNvGrpSpPr>
              <a:grpSpLocks/>
            </p:cNvGrpSpPr>
            <p:nvPr/>
          </p:nvGrpSpPr>
          <p:grpSpPr bwMode="auto">
            <a:xfrm>
              <a:off x="2529" y="1617"/>
              <a:ext cx="1263" cy="361"/>
              <a:chOff x="1584" y="1680"/>
              <a:chExt cx="2352" cy="336"/>
            </a:xfrm>
          </p:grpSpPr>
          <p:sp>
            <p:nvSpPr>
              <p:cNvPr id="16406" name="Line 9"/>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16407" name="Line 10"/>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16408" name="Line 11"/>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16409" name="Line 12"/>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16394" name="Oval 13"/>
            <p:cNvSpPr>
              <a:spLocks noChangeArrowheads="1"/>
            </p:cNvSpPr>
            <p:nvPr/>
          </p:nvSpPr>
          <p:spPr bwMode="auto">
            <a:xfrm>
              <a:off x="2864" y="1978"/>
              <a:ext cx="129" cy="129"/>
            </a:xfrm>
            <a:prstGeom prst="ellipse">
              <a:avLst/>
            </a:prstGeom>
            <a:solidFill>
              <a:srgbClr val="3333FF"/>
            </a:solidFill>
            <a:ln w="9525">
              <a:solidFill>
                <a:schemeClr val="tx1"/>
              </a:solidFill>
              <a:round/>
              <a:headEnd/>
              <a:tailEnd/>
            </a:ln>
          </p:spPr>
          <p:txBody>
            <a:bodyPr wrap="none" anchor="ctr"/>
            <a:lstStyle/>
            <a:p>
              <a:endParaRPr lang="en-US"/>
            </a:p>
          </p:txBody>
        </p:sp>
        <p:grpSp>
          <p:nvGrpSpPr>
            <p:cNvPr id="4" name="Group 14"/>
            <p:cNvGrpSpPr>
              <a:grpSpLocks/>
            </p:cNvGrpSpPr>
            <p:nvPr/>
          </p:nvGrpSpPr>
          <p:grpSpPr bwMode="auto">
            <a:xfrm>
              <a:off x="2400" y="2107"/>
              <a:ext cx="1057" cy="386"/>
              <a:chOff x="1536" y="2400"/>
              <a:chExt cx="1584" cy="624"/>
            </a:xfrm>
          </p:grpSpPr>
          <p:sp>
            <p:nvSpPr>
              <p:cNvPr id="16402" name="Line 15"/>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16403" name="Line 16"/>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16404" name="Line 17"/>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16405" name="Line 18"/>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p>
            </p:txBody>
          </p:sp>
        </p:grpSp>
        <p:sp>
          <p:nvSpPr>
            <p:cNvPr id="16396" name="Text Box 19"/>
            <p:cNvSpPr txBox="1">
              <a:spLocks noChangeArrowheads="1"/>
            </p:cNvSpPr>
            <p:nvPr/>
          </p:nvSpPr>
          <p:spPr bwMode="auto">
            <a:xfrm>
              <a:off x="3024" y="1680"/>
              <a:ext cx="129" cy="231"/>
            </a:xfrm>
            <a:prstGeom prst="rect">
              <a:avLst/>
            </a:prstGeom>
            <a:noFill/>
            <a:ln w="9525">
              <a:noFill/>
              <a:miter lim="800000"/>
              <a:headEnd/>
              <a:tailEnd/>
            </a:ln>
          </p:spPr>
          <p:txBody>
            <a:bodyPr>
              <a:spAutoFit/>
            </a:bodyPr>
            <a:lstStyle/>
            <a:p>
              <a:pPr>
                <a:spcBef>
                  <a:spcPct val="50000"/>
                </a:spcBef>
              </a:pPr>
              <a:r>
                <a:rPr lang="en-US"/>
                <a:t>a</a:t>
              </a:r>
            </a:p>
          </p:txBody>
        </p:sp>
        <p:sp>
          <p:nvSpPr>
            <p:cNvPr id="16397" name="Text Box 20"/>
            <p:cNvSpPr txBox="1">
              <a:spLocks noChangeArrowheads="1"/>
            </p:cNvSpPr>
            <p:nvPr/>
          </p:nvSpPr>
          <p:spPr bwMode="auto">
            <a:xfrm>
              <a:off x="3216" y="1401"/>
              <a:ext cx="129" cy="231"/>
            </a:xfrm>
            <a:prstGeom prst="rect">
              <a:avLst/>
            </a:prstGeom>
            <a:noFill/>
            <a:ln w="9525">
              <a:noFill/>
              <a:miter lim="800000"/>
              <a:headEnd/>
              <a:tailEnd/>
            </a:ln>
          </p:spPr>
          <p:txBody>
            <a:bodyPr>
              <a:spAutoFit/>
            </a:bodyPr>
            <a:lstStyle/>
            <a:p>
              <a:pPr>
                <a:spcBef>
                  <a:spcPct val="50000"/>
                </a:spcBef>
              </a:pPr>
              <a:r>
                <a:rPr lang="en-US">
                  <a:solidFill>
                    <a:srgbClr val="CC0000"/>
                  </a:solidFill>
                </a:rPr>
                <a:t>s</a:t>
              </a:r>
            </a:p>
          </p:txBody>
        </p:sp>
        <p:sp>
          <p:nvSpPr>
            <p:cNvPr id="16398" name="Text Box 21"/>
            <p:cNvSpPr txBox="1">
              <a:spLocks noChangeArrowheads="1"/>
            </p:cNvSpPr>
            <p:nvPr/>
          </p:nvSpPr>
          <p:spPr bwMode="auto">
            <a:xfrm>
              <a:off x="2976" y="1920"/>
              <a:ext cx="559" cy="231"/>
            </a:xfrm>
            <a:prstGeom prst="rect">
              <a:avLst/>
            </a:prstGeom>
            <a:noFill/>
            <a:ln w="9525">
              <a:noFill/>
              <a:miter lim="800000"/>
              <a:headEnd/>
              <a:tailEnd/>
            </a:ln>
          </p:spPr>
          <p:txBody>
            <a:bodyPr>
              <a:spAutoFit/>
            </a:bodyPr>
            <a:lstStyle/>
            <a:p>
              <a:pPr>
                <a:spcBef>
                  <a:spcPct val="50000"/>
                </a:spcBef>
              </a:pPr>
              <a:r>
                <a:rPr lang="en-US">
                  <a:solidFill>
                    <a:srgbClr val="3333FF"/>
                  </a:solidFill>
                </a:rPr>
                <a:t>s, a</a:t>
              </a:r>
            </a:p>
          </p:txBody>
        </p:sp>
        <p:sp>
          <p:nvSpPr>
            <p:cNvPr id="16399" name="Text Box 22"/>
            <p:cNvSpPr txBox="1">
              <a:spLocks noChangeArrowheads="1"/>
            </p:cNvSpPr>
            <p:nvPr/>
          </p:nvSpPr>
          <p:spPr bwMode="auto">
            <a:xfrm>
              <a:off x="2616" y="2261"/>
              <a:ext cx="504" cy="231"/>
            </a:xfrm>
            <a:prstGeom prst="rect">
              <a:avLst/>
            </a:prstGeom>
            <a:noFill/>
            <a:ln w="9525">
              <a:noFill/>
              <a:miter lim="800000"/>
              <a:headEnd/>
              <a:tailEnd/>
            </a:ln>
          </p:spPr>
          <p:txBody>
            <a:bodyPr>
              <a:spAutoFit/>
            </a:bodyPr>
            <a:lstStyle/>
            <a:p>
              <a:pPr>
                <a:spcBef>
                  <a:spcPct val="50000"/>
                </a:spcBef>
              </a:pPr>
              <a:r>
                <a:rPr lang="en-US"/>
                <a:t>s,a,s’</a:t>
              </a:r>
            </a:p>
          </p:txBody>
        </p:sp>
        <p:sp>
          <p:nvSpPr>
            <p:cNvPr id="16400" name="AutoShape 23"/>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16401" name="Text Box 24"/>
            <p:cNvSpPr txBox="1">
              <a:spLocks noChangeArrowheads="1"/>
            </p:cNvSpPr>
            <p:nvPr/>
          </p:nvSpPr>
          <p:spPr bwMode="auto">
            <a:xfrm>
              <a:off x="3173" y="2448"/>
              <a:ext cx="235" cy="231"/>
            </a:xfrm>
            <a:prstGeom prst="rect">
              <a:avLst/>
            </a:prstGeom>
            <a:noFill/>
            <a:ln w="9525">
              <a:noFill/>
              <a:miter lim="800000"/>
              <a:headEnd/>
              <a:tailEnd/>
            </a:ln>
          </p:spPr>
          <p:txBody>
            <a:bodyPr>
              <a:spAutoFit/>
            </a:bodyPr>
            <a:lstStyle/>
            <a:p>
              <a:pPr algn="r" rtl="1">
                <a:spcBef>
                  <a:spcPct val="50000"/>
                </a:spcBef>
              </a:pPr>
              <a:r>
                <a:rPr lang="en-US">
                  <a:solidFill>
                    <a:srgbClr val="CC0000"/>
                  </a:solidFill>
                </a:rPr>
                <a:t>s’</a:t>
              </a:r>
            </a:p>
          </p:txBody>
        </p:sp>
      </p:grpSp>
      <p:sp>
        <p:nvSpPr>
          <p:cNvPr id="16391" name="Slide Number Placeholder 24"/>
          <p:cNvSpPr>
            <a:spLocks noGrp="1"/>
          </p:cNvSpPr>
          <p:nvPr>
            <p:ph type="sldNum" sz="quarter" idx="12"/>
          </p:nvPr>
        </p:nvSpPr>
        <p:spPr>
          <a:noFill/>
        </p:spPr>
        <p:txBody>
          <a:bodyPr/>
          <a:lstStyle/>
          <a:p>
            <a:fld id="{B17EA2B1-C943-4925-82E5-4FC85CD9F0A6}" type="slidenum">
              <a:rPr lang="en-US" smtClean="0">
                <a:latin typeface="Arial" charset="0"/>
              </a:rPr>
              <a:pPr/>
              <a:t>130</a:t>
            </a:fld>
            <a:endParaRPr lang="en-US">
              <a:latin typeface="Arial" charset="0"/>
            </a:endParaRPr>
          </a:p>
        </p:txBody>
      </p:sp>
    </p:spTree>
    <p:extLst>
      <p:ext uri="{BB962C8B-B14F-4D97-AF65-F5344CB8AC3E}">
        <p14:creationId xmlns:p14="http://schemas.microsoft.com/office/powerpoint/2010/main" val="269160925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t>Active Learning</a:t>
            </a:r>
          </a:p>
        </p:txBody>
      </p:sp>
      <p:sp>
        <p:nvSpPr>
          <p:cNvPr id="18435" name="Rectangle 3"/>
          <p:cNvSpPr>
            <a:spLocks noGrp="1" noChangeArrowheads="1"/>
          </p:cNvSpPr>
          <p:nvPr>
            <p:ph type="body" idx="1"/>
          </p:nvPr>
        </p:nvSpPr>
        <p:spPr>
          <a:xfrm>
            <a:off x="1431235" y="2226364"/>
            <a:ext cx="8550965" cy="4022035"/>
          </a:xfrm>
        </p:spPr>
        <p:txBody>
          <a:bodyPr>
            <a:normAutofit fontScale="92500" lnSpcReduction="20000"/>
          </a:bodyPr>
          <a:lstStyle/>
          <a:p>
            <a:pPr>
              <a:lnSpc>
                <a:spcPct val="90000"/>
              </a:lnSpc>
            </a:pPr>
            <a:r>
              <a:rPr lang="en-US" sz="2400" dirty="0"/>
              <a:t>Full reinforcement learning</a:t>
            </a:r>
          </a:p>
          <a:p>
            <a:pPr lvl="1">
              <a:lnSpc>
                <a:spcPct val="90000"/>
              </a:lnSpc>
            </a:pPr>
            <a:r>
              <a:rPr lang="en-US" sz="2000" dirty="0"/>
              <a:t>You don’t know the transitions T(</a:t>
            </a:r>
            <a:r>
              <a:rPr lang="en-US" sz="2000" dirty="0" err="1"/>
              <a:t>s,a,s</a:t>
            </a:r>
            <a:r>
              <a:rPr lang="en-US" sz="2000" dirty="0"/>
              <a:t>’)</a:t>
            </a:r>
          </a:p>
          <a:p>
            <a:pPr lvl="1">
              <a:lnSpc>
                <a:spcPct val="90000"/>
              </a:lnSpc>
            </a:pPr>
            <a:r>
              <a:rPr lang="en-US" sz="2000" dirty="0"/>
              <a:t>You don’t know the rewards R(</a:t>
            </a:r>
            <a:r>
              <a:rPr lang="en-US" sz="2000" dirty="0" err="1"/>
              <a:t>s,a,s</a:t>
            </a:r>
            <a:r>
              <a:rPr lang="en-US" sz="2000" dirty="0"/>
              <a:t>’)</a:t>
            </a:r>
          </a:p>
          <a:p>
            <a:pPr lvl="1">
              <a:lnSpc>
                <a:spcPct val="90000"/>
              </a:lnSpc>
            </a:pPr>
            <a:r>
              <a:rPr lang="en-US" sz="2000" dirty="0"/>
              <a:t>You can choose any actions you like</a:t>
            </a:r>
            <a:endParaRPr lang="en-US" sz="2000" dirty="0">
              <a:sym typeface="Symbol" pitchFamily="18" charset="2"/>
            </a:endParaRPr>
          </a:p>
          <a:p>
            <a:pPr lvl="1">
              <a:lnSpc>
                <a:spcPct val="90000"/>
              </a:lnSpc>
            </a:pPr>
            <a:r>
              <a:rPr lang="en-US" sz="2000" dirty="0">
                <a:solidFill>
                  <a:srgbClr val="CC0000"/>
                </a:solidFill>
              </a:rPr>
              <a:t>Goal: learn the optimal policy</a:t>
            </a:r>
          </a:p>
          <a:p>
            <a:pPr lvl="1">
              <a:lnSpc>
                <a:spcPct val="90000"/>
              </a:lnSpc>
            </a:pPr>
            <a:r>
              <a:rPr lang="en-US" sz="2000" dirty="0"/>
              <a:t>… what value iteration did!</a:t>
            </a:r>
          </a:p>
          <a:p>
            <a:pPr lvl="1">
              <a:lnSpc>
                <a:spcPct val="90000"/>
              </a:lnSpc>
            </a:pPr>
            <a:endParaRPr lang="en-US" sz="2000" dirty="0"/>
          </a:p>
          <a:p>
            <a:pPr>
              <a:lnSpc>
                <a:spcPct val="90000"/>
              </a:lnSpc>
            </a:pPr>
            <a:r>
              <a:rPr lang="en-US" sz="2400" dirty="0"/>
              <a:t>In this case:</a:t>
            </a:r>
          </a:p>
          <a:p>
            <a:pPr lvl="1">
              <a:lnSpc>
                <a:spcPct val="90000"/>
              </a:lnSpc>
            </a:pPr>
            <a:r>
              <a:rPr lang="en-US" sz="2000" dirty="0"/>
              <a:t>Learner makes choices!</a:t>
            </a:r>
          </a:p>
          <a:p>
            <a:pPr lvl="1">
              <a:lnSpc>
                <a:spcPct val="90000"/>
              </a:lnSpc>
            </a:pPr>
            <a:r>
              <a:rPr lang="en-US" sz="2000" dirty="0"/>
              <a:t>Fundamental tradeoff: exploration vs. exploitation</a:t>
            </a:r>
          </a:p>
          <a:p>
            <a:pPr lvl="1">
              <a:lnSpc>
                <a:spcPct val="90000"/>
              </a:lnSpc>
            </a:pPr>
            <a:r>
              <a:rPr lang="en-US" sz="2000" dirty="0"/>
              <a:t>This is NOT offline planning!  You actually take actions in the world and find out what happens…</a:t>
            </a:r>
          </a:p>
        </p:txBody>
      </p:sp>
      <p:pic>
        <p:nvPicPr>
          <p:cNvPr id="18436" name="Picture 4"/>
          <p:cNvPicPr>
            <a:picLocks noChangeAspect="1" noChangeArrowheads="1"/>
          </p:cNvPicPr>
          <p:nvPr/>
        </p:nvPicPr>
        <p:blipFill>
          <a:blip r:embed="rId2" cstate="print"/>
          <a:srcRect/>
          <a:stretch>
            <a:fillRect/>
          </a:stretch>
        </p:blipFill>
        <p:spPr bwMode="auto">
          <a:xfrm>
            <a:off x="8106487" y="2401023"/>
            <a:ext cx="2163763" cy="1665287"/>
          </a:xfrm>
          <a:prstGeom prst="rect">
            <a:avLst/>
          </a:prstGeom>
          <a:noFill/>
          <a:ln w="9525">
            <a:noFill/>
            <a:miter lim="800000"/>
            <a:headEnd/>
            <a:tailEnd/>
          </a:ln>
        </p:spPr>
      </p:pic>
      <p:sp>
        <p:nvSpPr>
          <p:cNvPr id="18437" name="Slide Number Placeholder 4"/>
          <p:cNvSpPr>
            <a:spLocks noGrp="1"/>
          </p:cNvSpPr>
          <p:nvPr>
            <p:ph type="sldNum" sz="quarter" idx="12"/>
          </p:nvPr>
        </p:nvSpPr>
        <p:spPr>
          <a:noFill/>
        </p:spPr>
        <p:txBody>
          <a:bodyPr/>
          <a:lstStyle/>
          <a:p>
            <a:fld id="{1C1B738F-4C25-4F31-B7A6-347CC922CAD5}" type="slidenum">
              <a:rPr lang="en-US" smtClean="0">
                <a:latin typeface="Arial" charset="0"/>
              </a:rPr>
              <a:pPr/>
              <a:t>131</a:t>
            </a:fld>
            <a:endParaRPr lang="en-US">
              <a:latin typeface="Arial" charset="0"/>
            </a:endParaRPr>
          </a:p>
        </p:txBody>
      </p:sp>
    </p:spTree>
    <p:extLst>
      <p:ext uri="{BB962C8B-B14F-4D97-AF65-F5344CB8AC3E}">
        <p14:creationId xmlns:p14="http://schemas.microsoft.com/office/powerpoint/2010/main" val="224736781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Model free learning: Q-Learning</a:t>
            </a:r>
          </a:p>
        </p:txBody>
      </p:sp>
      <p:sp>
        <p:nvSpPr>
          <p:cNvPr id="1810435" name="Rectangle 3"/>
          <p:cNvSpPr>
            <a:spLocks noGrp="1" noChangeArrowheads="1"/>
          </p:cNvSpPr>
          <p:nvPr>
            <p:ph type="body" idx="1"/>
          </p:nvPr>
        </p:nvSpPr>
        <p:spPr>
          <a:xfrm>
            <a:off x="1431235" y="1903082"/>
            <a:ext cx="8779565" cy="4070682"/>
          </a:xfrm>
        </p:spPr>
        <p:txBody>
          <a:bodyPr>
            <a:normAutofit fontScale="92500" lnSpcReduction="20000"/>
          </a:bodyPr>
          <a:lstStyle/>
          <a:p>
            <a:r>
              <a:rPr lang="en-US" sz="2800"/>
              <a:t>Q-Learning: sample-based Q-value iteration</a:t>
            </a:r>
          </a:p>
          <a:p>
            <a:r>
              <a:rPr lang="en-US" sz="2800"/>
              <a:t>Learn Q*(s,a) values</a:t>
            </a:r>
          </a:p>
          <a:p>
            <a:pPr lvl="1"/>
            <a:r>
              <a:rPr lang="en-US" sz="2400"/>
              <a:t>Receive a sample (s,a,s’,r)</a:t>
            </a:r>
          </a:p>
          <a:p>
            <a:pPr lvl="1"/>
            <a:r>
              <a:rPr lang="en-US" sz="2400"/>
              <a:t>Consider your old estimate:</a:t>
            </a:r>
          </a:p>
          <a:p>
            <a:pPr lvl="1"/>
            <a:r>
              <a:rPr lang="en-US" sz="2400"/>
              <a:t>Consider your new sample estimate:</a:t>
            </a:r>
          </a:p>
          <a:p>
            <a:endParaRPr lang="en-US" sz="2800"/>
          </a:p>
          <a:p>
            <a:pPr lvl="1"/>
            <a:endParaRPr lang="en-US" sz="2400"/>
          </a:p>
          <a:p>
            <a:pPr lvl="2"/>
            <a:endParaRPr lang="en-US" sz="2000"/>
          </a:p>
          <a:p>
            <a:pPr lvl="2"/>
            <a:endParaRPr lang="en-US"/>
          </a:p>
          <a:p>
            <a:pPr lvl="1"/>
            <a:r>
              <a:rPr lang="en-US" sz="2400"/>
              <a:t>Incorporate the new estimate into a running average:</a:t>
            </a:r>
          </a:p>
        </p:txBody>
      </p:sp>
      <p:pic>
        <p:nvPicPr>
          <p:cNvPr id="20484" name="Picture 4" descr="txp_fig"/>
          <p:cNvPicPr>
            <a:picLocks noChangeAspect="1" noChangeArrowheads="1"/>
          </p:cNvPicPr>
          <p:nvPr>
            <p:custDataLst>
              <p:tags r:id="rId1"/>
            </p:custDataLst>
          </p:nvPr>
        </p:nvPicPr>
        <p:blipFill>
          <a:blip r:embed="rId6" cstate="print"/>
          <a:srcRect/>
          <a:stretch>
            <a:fillRect/>
          </a:stretch>
        </p:blipFill>
        <p:spPr bwMode="auto">
          <a:xfrm>
            <a:off x="7875104" y="1968247"/>
            <a:ext cx="825500" cy="258762"/>
          </a:xfrm>
          <a:prstGeom prst="rect">
            <a:avLst/>
          </a:prstGeom>
          <a:noFill/>
          <a:ln w="9525">
            <a:noFill/>
            <a:miter lim="800000"/>
            <a:headEnd/>
            <a:tailEnd/>
          </a:ln>
        </p:spPr>
      </p:pic>
      <p:pic>
        <p:nvPicPr>
          <p:cNvPr id="1810441" name="Picture 9" descr="txp_fig"/>
          <p:cNvPicPr>
            <a:picLocks noChangeAspect="1" noChangeArrowheads="1"/>
          </p:cNvPicPr>
          <p:nvPr>
            <p:custDataLst>
              <p:tags r:id="rId2"/>
            </p:custDataLst>
          </p:nvPr>
        </p:nvPicPr>
        <p:blipFill>
          <a:blip r:embed="rId7" cstate="print"/>
          <a:srcRect/>
          <a:stretch>
            <a:fillRect/>
          </a:stretch>
        </p:blipFill>
        <p:spPr bwMode="auto">
          <a:xfrm>
            <a:off x="3099594" y="4151114"/>
            <a:ext cx="6535738" cy="657225"/>
          </a:xfrm>
          <a:prstGeom prst="rect">
            <a:avLst/>
          </a:prstGeom>
          <a:noFill/>
          <a:ln w="9525" algn="in">
            <a:noFill/>
            <a:miter lim="800000"/>
            <a:headEnd/>
            <a:tailEnd/>
          </a:ln>
        </p:spPr>
      </p:pic>
      <p:pic>
        <p:nvPicPr>
          <p:cNvPr id="1810440" name="Picture 8" descr="txp_fig"/>
          <p:cNvPicPr>
            <a:picLocks noChangeAspect="1" noChangeArrowheads="1"/>
          </p:cNvPicPr>
          <p:nvPr>
            <p:custDataLst>
              <p:tags r:id="rId3"/>
            </p:custDataLst>
          </p:nvPr>
        </p:nvPicPr>
        <p:blipFill>
          <a:blip r:embed="rId8" cstate="print"/>
          <a:srcRect/>
          <a:stretch>
            <a:fillRect/>
          </a:stretch>
        </p:blipFill>
        <p:spPr bwMode="auto">
          <a:xfrm>
            <a:off x="3521076" y="6172201"/>
            <a:ext cx="5692775" cy="315913"/>
          </a:xfrm>
          <a:prstGeom prst="rect">
            <a:avLst/>
          </a:prstGeom>
          <a:noFill/>
          <a:ln w="9525" algn="in">
            <a:noFill/>
            <a:miter lim="800000"/>
            <a:headEnd/>
            <a:tailEnd/>
          </a:ln>
        </p:spPr>
      </p:pic>
      <p:pic>
        <p:nvPicPr>
          <p:cNvPr id="1810439" name="Picture 7" descr="txp_fig"/>
          <p:cNvPicPr>
            <a:picLocks noChangeAspect="1" noChangeArrowheads="1"/>
          </p:cNvPicPr>
          <p:nvPr>
            <p:custDataLst>
              <p:tags r:id="rId4"/>
            </p:custDataLst>
          </p:nvPr>
        </p:nvPicPr>
        <p:blipFill>
          <a:blip r:embed="rId9" cstate="print"/>
          <a:srcRect/>
          <a:stretch>
            <a:fillRect/>
          </a:stretch>
        </p:blipFill>
        <p:spPr bwMode="auto">
          <a:xfrm>
            <a:off x="3505201" y="4819650"/>
            <a:ext cx="4525963" cy="438150"/>
          </a:xfrm>
          <a:prstGeom prst="rect">
            <a:avLst/>
          </a:prstGeom>
          <a:noFill/>
          <a:ln w="9525">
            <a:noFill/>
            <a:miter lim="800000"/>
            <a:headEnd/>
            <a:tailEnd/>
          </a:ln>
        </p:spPr>
      </p:pic>
      <p:sp>
        <p:nvSpPr>
          <p:cNvPr id="20489" name="Slide Number Placeholder 8"/>
          <p:cNvSpPr>
            <a:spLocks noGrp="1"/>
          </p:cNvSpPr>
          <p:nvPr>
            <p:ph type="sldNum" sz="quarter" idx="12"/>
          </p:nvPr>
        </p:nvSpPr>
        <p:spPr>
          <a:noFill/>
        </p:spPr>
        <p:txBody>
          <a:bodyPr/>
          <a:lstStyle/>
          <a:p>
            <a:fld id="{56AD8694-83CF-421B-922D-160091B51771}" type="slidenum">
              <a:rPr lang="en-US" smtClean="0">
                <a:latin typeface="Arial" charset="0"/>
              </a:rPr>
              <a:pPr/>
              <a:t>132</a:t>
            </a:fld>
            <a:endParaRPr lang="en-US">
              <a:latin typeface="Arial" charset="0"/>
            </a:endParaRPr>
          </a:p>
        </p:txBody>
      </p:sp>
      <p:sp>
        <p:nvSpPr>
          <p:cNvPr id="9" name="Oval 8"/>
          <p:cNvSpPr/>
          <p:nvPr/>
        </p:nvSpPr>
        <p:spPr>
          <a:xfrm>
            <a:off x="3124200" y="5985075"/>
            <a:ext cx="6553200" cy="685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947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04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104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10435">
                                            <p:txEl>
                                              <p:pRg st="9"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104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Q-Learning Properties</a:t>
            </a:r>
          </a:p>
        </p:txBody>
      </p:sp>
      <p:sp>
        <p:nvSpPr>
          <p:cNvPr id="21507" name="Rectangle 3"/>
          <p:cNvSpPr>
            <a:spLocks noGrp="1" noChangeArrowheads="1"/>
          </p:cNvSpPr>
          <p:nvPr>
            <p:ph type="body" idx="1"/>
          </p:nvPr>
        </p:nvSpPr>
        <p:spPr>
          <a:xfrm>
            <a:off x="304799" y="1751083"/>
            <a:ext cx="10442713" cy="3062289"/>
          </a:xfrm>
        </p:spPr>
        <p:txBody>
          <a:bodyPr>
            <a:normAutofit fontScale="92500" lnSpcReduction="20000"/>
          </a:bodyPr>
          <a:lstStyle/>
          <a:p>
            <a:r>
              <a:rPr lang="en-US" sz="2400" dirty="0"/>
              <a:t>Amazing result: Q-learning converges to optimal policy</a:t>
            </a:r>
          </a:p>
          <a:p>
            <a:pPr lvl="1"/>
            <a:r>
              <a:rPr lang="en-US" sz="2000" dirty="0"/>
              <a:t>If you explore enough</a:t>
            </a:r>
          </a:p>
          <a:p>
            <a:pPr lvl="1"/>
            <a:r>
              <a:rPr lang="en-US" sz="2000" dirty="0"/>
              <a:t>If you make the learning rate small enough</a:t>
            </a:r>
          </a:p>
          <a:p>
            <a:pPr lvl="1"/>
            <a:r>
              <a:rPr lang="en-US" sz="2000" dirty="0"/>
              <a:t>… but not decrease it too quickly!</a:t>
            </a:r>
          </a:p>
          <a:p>
            <a:pPr lvl="1"/>
            <a:r>
              <a:rPr lang="en-US" sz="2000" dirty="0"/>
              <a:t>Basically doesn’t matter how you select actions (!)</a:t>
            </a:r>
          </a:p>
          <a:p>
            <a:pPr lvl="3"/>
            <a:endParaRPr lang="en-US" sz="1600" dirty="0"/>
          </a:p>
          <a:p>
            <a:r>
              <a:rPr lang="en-US" sz="2400" dirty="0"/>
              <a:t>Neat property: off-policy learning</a:t>
            </a:r>
          </a:p>
          <a:p>
            <a:pPr lvl="1"/>
            <a:r>
              <a:rPr lang="en-US" sz="2000" dirty="0"/>
              <a:t>learn optimal policy without following it (some caveats)</a:t>
            </a:r>
          </a:p>
        </p:txBody>
      </p:sp>
      <p:graphicFrame>
        <p:nvGraphicFramePr>
          <p:cNvPr id="1812484" name="Group 4"/>
          <p:cNvGraphicFramePr>
            <a:graphicFrameLocks noGrp="1"/>
          </p:cNvGraphicFramePr>
          <p:nvPr/>
        </p:nvGraphicFramePr>
        <p:xfrm>
          <a:off x="3352800" y="5029201"/>
          <a:ext cx="1981200" cy="1524000"/>
        </p:xfrm>
        <a:graphic>
          <a:graphicData uri="http://schemas.openxmlformats.org/drawingml/2006/table">
            <a:tbl>
              <a:tblPr/>
              <a:tblGrid>
                <a:gridCol w="282575">
                  <a:extLst>
                    <a:ext uri="{9D8B030D-6E8A-4147-A177-3AD203B41FA5}">
                      <a16:colId xmlns:a16="http://schemas.microsoft.com/office/drawing/2014/main" val="20000"/>
                    </a:ext>
                  </a:extLst>
                </a:gridCol>
                <a:gridCol w="284163">
                  <a:extLst>
                    <a:ext uri="{9D8B030D-6E8A-4147-A177-3AD203B41FA5}">
                      <a16:colId xmlns:a16="http://schemas.microsoft.com/office/drawing/2014/main" val="20001"/>
                    </a:ext>
                  </a:extLst>
                </a:gridCol>
                <a:gridCol w="282575">
                  <a:extLst>
                    <a:ext uri="{9D8B030D-6E8A-4147-A177-3AD203B41FA5}">
                      <a16:colId xmlns:a16="http://schemas.microsoft.com/office/drawing/2014/main" val="20002"/>
                    </a:ext>
                  </a:extLst>
                </a:gridCol>
                <a:gridCol w="282575">
                  <a:extLst>
                    <a:ext uri="{9D8B030D-6E8A-4147-A177-3AD203B41FA5}">
                      <a16:colId xmlns:a16="http://schemas.microsoft.com/office/drawing/2014/main" val="20003"/>
                    </a:ext>
                  </a:extLst>
                </a:gridCol>
                <a:gridCol w="282575">
                  <a:extLst>
                    <a:ext uri="{9D8B030D-6E8A-4147-A177-3AD203B41FA5}">
                      <a16:colId xmlns:a16="http://schemas.microsoft.com/office/drawing/2014/main" val="20004"/>
                    </a:ext>
                  </a:extLst>
                </a:gridCol>
                <a:gridCol w="284162">
                  <a:extLst>
                    <a:ext uri="{9D8B030D-6E8A-4147-A177-3AD203B41FA5}">
                      <a16:colId xmlns:a16="http://schemas.microsoft.com/office/drawing/2014/main" val="20005"/>
                    </a:ext>
                  </a:extLst>
                </a:gridCol>
                <a:gridCol w="282575">
                  <a:extLst>
                    <a:ext uri="{9D8B030D-6E8A-4147-A177-3AD203B41FA5}">
                      <a16:colId xmlns:a16="http://schemas.microsoft.com/office/drawing/2014/main" val="20006"/>
                    </a:ext>
                  </a:extLst>
                </a:gridCol>
              </a:tblGrid>
              <a:tr h="147638">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47638">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46050">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47638">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400" b="0" i="0" u="none" strike="noStrike" cap="none" normalizeH="0" baseline="0">
                          <a:ln>
                            <a:noFill/>
                          </a:ln>
                          <a:solidFill>
                            <a:schemeClr val="accent2"/>
                          </a:solidFill>
                          <a:effectLst/>
                          <a:latin typeface="Arial" charset="0"/>
                        </a:rPr>
                        <a: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400" b="0" i="0" u="none" strike="noStrike" cap="none" normalizeH="0" baseline="0">
                          <a:ln>
                            <a:noFill/>
                          </a:ln>
                          <a:solidFill>
                            <a:schemeClr val="accent2"/>
                          </a:solidFill>
                          <a:effectLst/>
                          <a:latin typeface="Arial" charset="0"/>
                        </a:rPr>
                        <a:t>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47638">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0000"/>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0000"/>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0000"/>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0000"/>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0000"/>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0000"/>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0000"/>
                    </a:solidFill>
                  </a:tcPr>
                </a:tc>
                <a:extLst>
                  <a:ext uri="{0D108BD9-81ED-4DB2-BD59-A6C34878D82A}">
                    <a16:rowId xmlns:a16="http://schemas.microsoft.com/office/drawing/2014/main" val="10004"/>
                  </a:ext>
                </a:extLst>
              </a:tr>
            </a:tbl>
          </a:graphicData>
        </a:graphic>
      </p:graphicFrame>
      <p:sp>
        <p:nvSpPr>
          <p:cNvPr id="21558" name="Line 54"/>
          <p:cNvSpPr>
            <a:spLocks noChangeShapeType="1"/>
          </p:cNvSpPr>
          <p:nvPr/>
        </p:nvSpPr>
        <p:spPr bwMode="auto">
          <a:xfrm>
            <a:off x="3581400" y="6088063"/>
            <a:ext cx="1524000" cy="0"/>
          </a:xfrm>
          <a:prstGeom prst="line">
            <a:avLst/>
          </a:prstGeom>
          <a:noFill/>
          <a:ln w="25400">
            <a:solidFill>
              <a:schemeClr val="tx1"/>
            </a:solidFill>
            <a:round/>
            <a:headEnd/>
            <a:tailEnd type="triangle" w="lg" len="med"/>
          </a:ln>
        </p:spPr>
        <p:txBody>
          <a:bodyPr/>
          <a:lstStyle/>
          <a:p>
            <a:endParaRPr lang="en-US"/>
          </a:p>
        </p:txBody>
      </p:sp>
      <p:graphicFrame>
        <p:nvGraphicFramePr>
          <p:cNvPr id="1812535" name="Group 55"/>
          <p:cNvGraphicFramePr>
            <a:graphicFrameLocks noGrp="1"/>
          </p:cNvGraphicFramePr>
          <p:nvPr/>
        </p:nvGraphicFramePr>
        <p:xfrm>
          <a:off x="6781800" y="5021264"/>
          <a:ext cx="1981200" cy="1524000"/>
        </p:xfrm>
        <a:graphic>
          <a:graphicData uri="http://schemas.openxmlformats.org/drawingml/2006/table">
            <a:tbl>
              <a:tblPr/>
              <a:tblGrid>
                <a:gridCol w="282575">
                  <a:extLst>
                    <a:ext uri="{9D8B030D-6E8A-4147-A177-3AD203B41FA5}">
                      <a16:colId xmlns:a16="http://schemas.microsoft.com/office/drawing/2014/main" val="20000"/>
                    </a:ext>
                  </a:extLst>
                </a:gridCol>
                <a:gridCol w="284163">
                  <a:extLst>
                    <a:ext uri="{9D8B030D-6E8A-4147-A177-3AD203B41FA5}">
                      <a16:colId xmlns:a16="http://schemas.microsoft.com/office/drawing/2014/main" val="20001"/>
                    </a:ext>
                  </a:extLst>
                </a:gridCol>
                <a:gridCol w="282575">
                  <a:extLst>
                    <a:ext uri="{9D8B030D-6E8A-4147-A177-3AD203B41FA5}">
                      <a16:colId xmlns:a16="http://schemas.microsoft.com/office/drawing/2014/main" val="20002"/>
                    </a:ext>
                  </a:extLst>
                </a:gridCol>
                <a:gridCol w="282575">
                  <a:extLst>
                    <a:ext uri="{9D8B030D-6E8A-4147-A177-3AD203B41FA5}">
                      <a16:colId xmlns:a16="http://schemas.microsoft.com/office/drawing/2014/main" val="20003"/>
                    </a:ext>
                  </a:extLst>
                </a:gridCol>
                <a:gridCol w="282575">
                  <a:extLst>
                    <a:ext uri="{9D8B030D-6E8A-4147-A177-3AD203B41FA5}">
                      <a16:colId xmlns:a16="http://schemas.microsoft.com/office/drawing/2014/main" val="20004"/>
                    </a:ext>
                  </a:extLst>
                </a:gridCol>
                <a:gridCol w="284162">
                  <a:extLst>
                    <a:ext uri="{9D8B030D-6E8A-4147-A177-3AD203B41FA5}">
                      <a16:colId xmlns:a16="http://schemas.microsoft.com/office/drawing/2014/main" val="20005"/>
                    </a:ext>
                  </a:extLst>
                </a:gridCol>
                <a:gridCol w="282575">
                  <a:extLst>
                    <a:ext uri="{9D8B030D-6E8A-4147-A177-3AD203B41FA5}">
                      <a16:colId xmlns:a16="http://schemas.microsoft.com/office/drawing/2014/main" val="20006"/>
                    </a:ext>
                  </a:extLst>
                </a:gridCol>
              </a:tblGrid>
              <a:tr h="147638">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47638">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46050">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47638">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400" b="0" i="0" u="none" strike="noStrike" cap="none" normalizeH="0" baseline="0">
                          <a:ln>
                            <a:noFill/>
                          </a:ln>
                          <a:solidFill>
                            <a:schemeClr val="accent2"/>
                          </a:solidFill>
                          <a:effectLst/>
                          <a:latin typeface="Arial" charset="0"/>
                        </a:rPr>
                        <a: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400" b="0" i="0" u="none" strike="noStrike" cap="none" normalizeH="0" baseline="0">
                          <a:ln>
                            <a:noFill/>
                          </a:ln>
                          <a:solidFill>
                            <a:schemeClr val="accent2"/>
                          </a:solidFill>
                          <a:effectLst/>
                          <a:latin typeface="Arial" charset="0"/>
                        </a:rPr>
                        <a:t>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47638">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0000"/>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0000"/>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0000"/>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0000"/>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0000"/>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0000"/>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0000"/>
                    </a:solidFill>
                  </a:tcPr>
                </a:tc>
                <a:extLst>
                  <a:ext uri="{0D108BD9-81ED-4DB2-BD59-A6C34878D82A}">
                    <a16:rowId xmlns:a16="http://schemas.microsoft.com/office/drawing/2014/main" val="10004"/>
                  </a:ext>
                </a:extLst>
              </a:tr>
            </a:tbl>
          </a:graphicData>
        </a:graphic>
      </p:graphicFrame>
      <p:sp>
        <p:nvSpPr>
          <p:cNvPr id="21609" name="Freeform 105"/>
          <p:cNvSpPr>
            <a:spLocks/>
          </p:cNvSpPr>
          <p:nvPr/>
        </p:nvSpPr>
        <p:spPr bwMode="auto">
          <a:xfrm>
            <a:off x="6934200" y="5478463"/>
            <a:ext cx="1676400" cy="457200"/>
          </a:xfrm>
          <a:custGeom>
            <a:avLst/>
            <a:gdLst>
              <a:gd name="T0" fmla="*/ 0 w 1056"/>
              <a:gd name="T1" fmla="*/ 2147483647 h 288"/>
              <a:gd name="T2" fmla="*/ 0 w 1056"/>
              <a:gd name="T3" fmla="*/ 0 h 288"/>
              <a:gd name="T4" fmla="*/ 2147483647 w 1056"/>
              <a:gd name="T5" fmla="*/ 0 h 288"/>
              <a:gd name="T6" fmla="*/ 2147483647 w 1056"/>
              <a:gd name="T7" fmla="*/ 2147483647 h 288"/>
              <a:gd name="T8" fmla="*/ 0 60000 65536"/>
              <a:gd name="T9" fmla="*/ 0 60000 65536"/>
              <a:gd name="T10" fmla="*/ 0 60000 65536"/>
              <a:gd name="T11" fmla="*/ 0 60000 65536"/>
              <a:gd name="T12" fmla="*/ 0 w 1056"/>
              <a:gd name="T13" fmla="*/ 0 h 288"/>
              <a:gd name="T14" fmla="*/ 1056 w 1056"/>
              <a:gd name="T15" fmla="*/ 288 h 288"/>
            </a:gdLst>
            <a:ahLst/>
            <a:cxnLst>
              <a:cxn ang="T8">
                <a:pos x="T0" y="T1"/>
              </a:cxn>
              <a:cxn ang="T9">
                <a:pos x="T2" y="T3"/>
              </a:cxn>
              <a:cxn ang="T10">
                <a:pos x="T4" y="T5"/>
              </a:cxn>
              <a:cxn ang="T11">
                <a:pos x="T6" y="T7"/>
              </a:cxn>
            </a:cxnLst>
            <a:rect l="T12" t="T13" r="T14" b="T15"/>
            <a:pathLst>
              <a:path w="1056" h="288">
                <a:moveTo>
                  <a:pt x="0" y="288"/>
                </a:moveTo>
                <a:lnTo>
                  <a:pt x="0" y="0"/>
                </a:lnTo>
                <a:lnTo>
                  <a:pt x="1056" y="0"/>
                </a:lnTo>
                <a:lnTo>
                  <a:pt x="1056" y="288"/>
                </a:lnTo>
              </a:path>
            </a:pathLst>
          </a:custGeom>
          <a:noFill/>
          <a:ln w="25400">
            <a:solidFill>
              <a:schemeClr val="tx1"/>
            </a:solidFill>
            <a:round/>
            <a:headEnd/>
            <a:tailEnd type="triangle" w="lg" len="med"/>
          </a:ln>
        </p:spPr>
        <p:txBody>
          <a:bodyPr/>
          <a:lstStyle/>
          <a:p>
            <a:endParaRPr lang="en-US"/>
          </a:p>
        </p:txBody>
      </p:sp>
      <p:sp>
        <p:nvSpPr>
          <p:cNvPr id="21611" name="Slide Number Placeholder 8"/>
          <p:cNvSpPr>
            <a:spLocks noGrp="1"/>
          </p:cNvSpPr>
          <p:nvPr>
            <p:ph type="sldNum" sz="quarter" idx="12"/>
          </p:nvPr>
        </p:nvSpPr>
        <p:spPr>
          <a:noFill/>
        </p:spPr>
        <p:txBody>
          <a:bodyPr/>
          <a:lstStyle/>
          <a:p>
            <a:fld id="{8937CB9E-9805-4059-91AE-26119881C9D6}" type="slidenum">
              <a:rPr lang="en-US" smtClean="0">
                <a:latin typeface="Arial" charset="0"/>
              </a:rPr>
              <a:pPr/>
              <a:t>133</a:t>
            </a:fld>
            <a:endParaRPr lang="en-US">
              <a:latin typeface="Arial" charset="0"/>
            </a:endParaRPr>
          </a:p>
        </p:txBody>
      </p:sp>
    </p:spTree>
    <p:extLst>
      <p:ext uri="{BB962C8B-B14F-4D97-AF65-F5344CB8AC3E}">
        <p14:creationId xmlns:p14="http://schemas.microsoft.com/office/powerpoint/2010/main" val="179616898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Exploration / Exploitation</a:t>
            </a:r>
          </a:p>
        </p:txBody>
      </p:sp>
      <p:sp>
        <p:nvSpPr>
          <p:cNvPr id="22531" name="Rectangle 3"/>
          <p:cNvSpPr>
            <a:spLocks noGrp="1" noChangeArrowheads="1"/>
          </p:cNvSpPr>
          <p:nvPr>
            <p:ph type="body" idx="1"/>
          </p:nvPr>
        </p:nvSpPr>
        <p:spPr>
          <a:xfrm>
            <a:off x="443346" y="1551710"/>
            <a:ext cx="10316215" cy="5690000"/>
          </a:xfrm>
        </p:spPr>
        <p:txBody>
          <a:bodyPr>
            <a:normAutofit/>
          </a:bodyPr>
          <a:lstStyle/>
          <a:p>
            <a:pPr>
              <a:lnSpc>
                <a:spcPct val="90000"/>
              </a:lnSpc>
            </a:pPr>
            <a:r>
              <a:rPr lang="en-US" sz="2000" dirty="0"/>
              <a:t>Several schemes for forcing exploration</a:t>
            </a:r>
          </a:p>
          <a:p>
            <a:pPr lvl="1">
              <a:lnSpc>
                <a:spcPct val="90000"/>
              </a:lnSpc>
            </a:pPr>
            <a:r>
              <a:rPr lang="en-US" sz="2000" dirty="0"/>
              <a:t>Simplest: random actions (</a:t>
            </a:r>
            <a:r>
              <a:rPr lang="en-US" sz="2000" dirty="0">
                <a:sym typeface="Symbol" pitchFamily="18" charset="2"/>
              </a:rPr>
              <a:t> greedy)</a:t>
            </a:r>
            <a:endParaRPr lang="en-US" sz="2000" dirty="0"/>
          </a:p>
          <a:p>
            <a:pPr lvl="2">
              <a:lnSpc>
                <a:spcPct val="90000"/>
              </a:lnSpc>
            </a:pPr>
            <a:r>
              <a:rPr lang="en-US" sz="2000" dirty="0"/>
              <a:t>Every time step, flip a coin</a:t>
            </a:r>
          </a:p>
          <a:p>
            <a:pPr lvl="2">
              <a:lnSpc>
                <a:spcPct val="90000"/>
              </a:lnSpc>
            </a:pPr>
            <a:r>
              <a:rPr lang="en-US" sz="2000" dirty="0"/>
              <a:t>With probability </a:t>
            </a:r>
            <a:r>
              <a:rPr lang="en-US" sz="2000" dirty="0">
                <a:sym typeface="Symbol" pitchFamily="18" charset="2"/>
              </a:rPr>
              <a:t>, act randomly</a:t>
            </a:r>
          </a:p>
          <a:p>
            <a:pPr lvl="2">
              <a:lnSpc>
                <a:spcPct val="90000"/>
              </a:lnSpc>
            </a:pPr>
            <a:r>
              <a:rPr lang="en-US" sz="2000" dirty="0"/>
              <a:t>With probability 1-</a:t>
            </a:r>
            <a:r>
              <a:rPr lang="en-US" sz="2000" dirty="0">
                <a:sym typeface="Symbol" pitchFamily="18" charset="2"/>
              </a:rPr>
              <a:t>, act according to current policy</a:t>
            </a:r>
          </a:p>
          <a:p>
            <a:pPr lvl="2">
              <a:lnSpc>
                <a:spcPct val="90000"/>
              </a:lnSpc>
            </a:pPr>
            <a:endParaRPr lang="en-US" sz="2000" dirty="0">
              <a:sym typeface="Symbol" pitchFamily="18" charset="2"/>
            </a:endParaRPr>
          </a:p>
          <a:p>
            <a:pPr lvl="1">
              <a:lnSpc>
                <a:spcPct val="90000"/>
              </a:lnSpc>
            </a:pPr>
            <a:r>
              <a:rPr lang="en-US" sz="2000" dirty="0">
                <a:sym typeface="Symbol" pitchFamily="18" charset="2"/>
              </a:rPr>
              <a:t>Problems with random actions?</a:t>
            </a:r>
          </a:p>
          <a:p>
            <a:pPr lvl="2">
              <a:lnSpc>
                <a:spcPct val="90000"/>
              </a:lnSpc>
            </a:pPr>
            <a:r>
              <a:rPr lang="en-US" sz="2000" dirty="0">
                <a:sym typeface="Symbol" pitchFamily="18" charset="2"/>
              </a:rPr>
              <a:t>You do explore the space, but keep thrashing around once learning is done</a:t>
            </a:r>
          </a:p>
          <a:p>
            <a:pPr lvl="2">
              <a:lnSpc>
                <a:spcPct val="90000"/>
              </a:lnSpc>
            </a:pPr>
            <a:r>
              <a:rPr lang="en-US" sz="2000" dirty="0">
                <a:sym typeface="Symbol" pitchFamily="18" charset="2"/>
              </a:rPr>
              <a:t>One solution: lower  over time</a:t>
            </a:r>
          </a:p>
          <a:p>
            <a:pPr lvl="2">
              <a:lnSpc>
                <a:spcPct val="90000"/>
              </a:lnSpc>
            </a:pPr>
            <a:r>
              <a:rPr lang="en-US" sz="2000" dirty="0">
                <a:sym typeface="Symbol" pitchFamily="18" charset="2"/>
              </a:rPr>
              <a:t>Another solution: exploration functions</a:t>
            </a:r>
          </a:p>
          <a:p>
            <a:pPr>
              <a:lnSpc>
                <a:spcPct val="90000"/>
              </a:lnSpc>
            </a:pPr>
            <a:endParaRPr lang="en-US" sz="2000" dirty="0">
              <a:sym typeface="Symbol" pitchFamily="18" charset="2"/>
            </a:endParaRPr>
          </a:p>
        </p:txBody>
      </p:sp>
      <p:sp>
        <p:nvSpPr>
          <p:cNvPr id="22532" name="Slide Number Placeholder 4"/>
          <p:cNvSpPr>
            <a:spLocks noGrp="1"/>
          </p:cNvSpPr>
          <p:nvPr>
            <p:ph type="sldNum" sz="quarter" idx="12"/>
          </p:nvPr>
        </p:nvSpPr>
        <p:spPr>
          <a:noFill/>
        </p:spPr>
        <p:txBody>
          <a:bodyPr/>
          <a:lstStyle/>
          <a:p>
            <a:fld id="{D3D4A76E-BD6B-4832-9BDD-34C3BA2AD942}" type="slidenum">
              <a:rPr lang="en-US" smtClean="0">
                <a:latin typeface="Arial" charset="0"/>
              </a:rPr>
              <a:pPr/>
              <a:t>134</a:t>
            </a:fld>
            <a:endParaRPr lang="en-US">
              <a:latin typeface="Arial" charset="0"/>
            </a:endParaRPr>
          </a:p>
        </p:txBody>
      </p:sp>
    </p:spTree>
    <p:extLst>
      <p:ext uri="{BB962C8B-B14F-4D97-AF65-F5344CB8AC3E}">
        <p14:creationId xmlns:p14="http://schemas.microsoft.com/office/powerpoint/2010/main" val="104142431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lstStyle/>
          <a:p>
            <a:r>
              <a:rPr lang="en-US"/>
              <a:t>Q-Learning</a:t>
            </a:r>
          </a:p>
        </p:txBody>
      </p:sp>
      <p:sp>
        <p:nvSpPr>
          <p:cNvPr id="2052" name="Rectangle 3"/>
          <p:cNvSpPr>
            <a:spLocks noGrp="1" noChangeArrowheads="1"/>
          </p:cNvSpPr>
          <p:nvPr>
            <p:ph type="body" idx="1"/>
          </p:nvPr>
        </p:nvSpPr>
        <p:spPr/>
        <p:txBody>
          <a:bodyPr/>
          <a:lstStyle/>
          <a:p>
            <a:r>
              <a:rPr lang="en-US"/>
              <a:t>Q-learning produces tables of q-values:</a:t>
            </a:r>
          </a:p>
        </p:txBody>
      </p:sp>
      <p:graphicFrame>
        <p:nvGraphicFramePr>
          <p:cNvPr id="2050" name="Object 2"/>
          <p:cNvGraphicFramePr>
            <a:graphicFrameLocks noChangeAspect="1"/>
          </p:cNvGraphicFramePr>
          <p:nvPr>
            <p:extLst>
              <p:ext uri="{D42A27DB-BD31-4B8C-83A1-F6EECF244321}">
                <p14:modId xmlns:p14="http://schemas.microsoft.com/office/powerpoint/2010/main" val="3219189191"/>
              </p:ext>
            </p:extLst>
          </p:nvPr>
        </p:nvGraphicFramePr>
        <p:xfrm>
          <a:off x="5047421" y="2274724"/>
          <a:ext cx="4762500" cy="4046538"/>
        </p:xfrm>
        <a:graphic>
          <a:graphicData uri="http://schemas.openxmlformats.org/presentationml/2006/ole">
            <mc:AlternateContent xmlns:mc="http://schemas.openxmlformats.org/markup-compatibility/2006">
              <mc:Choice xmlns:v="urn:schemas-microsoft-com:vml" Requires="v">
                <p:oleObj spid="_x0000_s2145" name="Photo Editor Photo" r:id="rId3" imgW="4762913" imgH="4046571" progId="">
                  <p:embed/>
                </p:oleObj>
              </mc:Choice>
              <mc:Fallback>
                <p:oleObj name="Photo Editor Photo" r:id="rId3" imgW="4762913" imgH="4046571" progId="">
                  <p:embed/>
                  <p:pic>
                    <p:nvPicPr>
                      <p:cNvPr id="205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7421" y="2274724"/>
                        <a:ext cx="4762500" cy="40465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054" name="Slide Number Placeholder 5"/>
          <p:cNvSpPr>
            <a:spLocks noGrp="1"/>
          </p:cNvSpPr>
          <p:nvPr>
            <p:ph type="sldNum" sz="quarter" idx="12"/>
          </p:nvPr>
        </p:nvSpPr>
        <p:spPr>
          <a:noFill/>
        </p:spPr>
        <p:txBody>
          <a:bodyPr/>
          <a:lstStyle/>
          <a:p>
            <a:fld id="{ACF55B75-0BD0-4B76-9962-71A2DF996E52}" type="slidenum">
              <a:rPr lang="en-US" smtClean="0">
                <a:latin typeface="Arial" charset="0"/>
              </a:rPr>
              <a:pPr/>
              <a:t>135</a:t>
            </a:fld>
            <a:endParaRPr lang="en-US">
              <a:latin typeface="Arial" charset="0"/>
            </a:endParaRPr>
          </a:p>
        </p:txBody>
      </p:sp>
    </p:spTree>
    <p:extLst>
      <p:ext uri="{BB962C8B-B14F-4D97-AF65-F5344CB8AC3E}">
        <p14:creationId xmlns:p14="http://schemas.microsoft.com/office/powerpoint/2010/main" val="42424802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Learning from demonstration</a:t>
            </a:r>
          </a:p>
        </p:txBody>
      </p:sp>
      <p:sp>
        <p:nvSpPr>
          <p:cNvPr id="3" name="Content Placeholder 2"/>
          <p:cNvSpPr>
            <a:spLocks noGrp="1"/>
          </p:cNvSpPr>
          <p:nvPr>
            <p:ph idx="1"/>
          </p:nvPr>
        </p:nvSpPr>
        <p:spPr/>
        <p:txBody>
          <a:bodyPr>
            <a:normAutofit/>
          </a:bodyPr>
          <a:lstStyle/>
          <a:p>
            <a:r>
              <a:rPr lang="en-US" sz="2200" dirty="0"/>
              <a:t>Humans are working models of control and policy learning</a:t>
            </a:r>
          </a:p>
          <a:p>
            <a:r>
              <a:rPr lang="en-US" sz="2200" dirty="0"/>
              <a:t>Leverage human tutelage and/or performance to build robot controllers</a:t>
            </a:r>
          </a:p>
          <a:p>
            <a:endParaRPr lang="en-US" sz="2200" dirty="0"/>
          </a:p>
          <a:p>
            <a:r>
              <a:rPr lang="en-US" sz="2200" dirty="0"/>
              <a:t>Can involve supervised, unsupervised and/or reinforcement learning</a:t>
            </a:r>
          </a:p>
          <a:p>
            <a:pPr marL="0" indent="0">
              <a:buNone/>
            </a:pPr>
            <a:endParaRPr lang="en-US" sz="2200" dirty="0"/>
          </a:p>
          <a:p>
            <a:r>
              <a:rPr lang="en-US" sz="2200" dirty="0"/>
              <a:t>Video</a:t>
            </a:r>
          </a:p>
          <a:p>
            <a:endParaRPr lang="en-US" sz="2200" dirty="0"/>
          </a:p>
          <a:p>
            <a:endParaRPr lang="en-US" sz="2200" dirty="0"/>
          </a:p>
        </p:txBody>
      </p:sp>
    </p:spTree>
    <p:extLst>
      <p:ext uri="{BB962C8B-B14F-4D97-AF65-F5344CB8AC3E}">
        <p14:creationId xmlns:p14="http://schemas.microsoft.com/office/powerpoint/2010/main" val="19725526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DC321-A117-D643-85AB-06334B3BB46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F4C8580-FBA8-E74E-A9B0-EF6BFA5C896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0171149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DC321-A117-D643-85AB-06334B3BB46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F4C8580-FBA8-E74E-A9B0-EF6BFA5C896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450158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sz="3600"/>
              <a:t>The Story So Far: MDPs and RL</a:t>
            </a:r>
          </a:p>
        </p:txBody>
      </p:sp>
      <p:sp>
        <p:nvSpPr>
          <p:cNvPr id="24579" name="Content Placeholder 2"/>
          <p:cNvSpPr>
            <a:spLocks noGrp="1"/>
          </p:cNvSpPr>
          <p:nvPr>
            <p:ph idx="1"/>
          </p:nvPr>
        </p:nvSpPr>
        <p:spPr>
          <a:xfrm>
            <a:off x="304800" y="2650434"/>
            <a:ext cx="7010400" cy="3978965"/>
          </a:xfrm>
        </p:spPr>
        <p:txBody>
          <a:bodyPr>
            <a:normAutofit fontScale="92500" lnSpcReduction="10000"/>
          </a:bodyPr>
          <a:lstStyle/>
          <a:p>
            <a:r>
              <a:rPr lang="en-US" sz="2400" dirty="0"/>
              <a:t>If we know the MDP</a:t>
            </a:r>
          </a:p>
          <a:p>
            <a:pPr lvl="1"/>
            <a:r>
              <a:rPr lang="en-US" sz="2000" dirty="0"/>
              <a:t>Compute V*, Q*, </a:t>
            </a:r>
            <a:r>
              <a:rPr lang="en-US" sz="2000" dirty="0">
                <a:sym typeface="Symbol" pitchFamily="18" charset="2"/>
              </a:rPr>
              <a:t>* exactly</a:t>
            </a:r>
          </a:p>
          <a:p>
            <a:pPr lvl="1"/>
            <a:r>
              <a:rPr lang="en-US" sz="2000" dirty="0">
                <a:sym typeface="Symbol" pitchFamily="18" charset="2"/>
              </a:rPr>
              <a:t>Evaluate a fixed policy </a:t>
            </a:r>
          </a:p>
          <a:p>
            <a:endParaRPr lang="en-US" sz="2400" dirty="0"/>
          </a:p>
          <a:p>
            <a:r>
              <a:rPr lang="en-US" sz="2400" dirty="0"/>
              <a:t>If we don’t know the MDP</a:t>
            </a:r>
          </a:p>
          <a:p>
            <a:pPr lvl="1"/>
            <a:r>
              <a:rPr lang="en-US" sz="2000" dirty="0"/>
              <a:t>We can estimate the MDP then solve</a:t>
            </a:r>
          </a:p>
          <a:p>
            <a:pPr lvl="1"/>
            <a:endParaRPr lang="en-US" sz="2000" dirty="0"/>
          </a:p>
          <a:p>
            <a:pPr lvl="1"/>
            <a:r>
              <a:rPr lang="en-US" sz="2000" dirty="0"/>
              <a:t>We can estimate V for a fixed policy </a:t>
            </a:r>
            <a:r>
              <a:rPr lang="en-US" sz="2000" dirty="0">
                <a:sym typeface="Symbol" pitchFamily="18" charset="2"/>
              </a:rPr>
              <a:t></a:t>
            </a:r>
            <a:endParaRPr lang="en-US" sz="2000" dirty="0"/>
          </a:p>
          <a:p>
            <a:pPr lvl="1"/>
            <a:r>
              <a:rPr lang="en-US" sz="2000" dirty="0"/>
              <a:t>We can estimate Q*(</a:t>
            </a:r>
            <a:r>
              <a:rPr lang="en-US" sz="2000" dirty="0" err="1"/>
              <a:t>s,a</a:t>
            </a:r>
            <a:r>
              <a:rPr lang="en-US" sz="2000" dirty="0"/>
              <a:t>) for the optimal policy while executing an exploration policy</a:t>
            </a:r>
          </a:p>
        </p:txBody>
      </p:sp>
      <p:sp>
        <p:nvSpPr>
          <p:cNvPr id="24580" name="Slide Number Placeholder 3"/>
          <p:cNvSpPr>
            <a:spLocks noGrp="1"/>
          </p:cNvSpPr>
          <p:nvPr>
            <p:ph type="sldNum" sz="quarter" idx="12"/>
          </p:nvPr>
        </p:nvSpPr>
        <p:spPr>
          <a:noFill/>
        </p:spPr>
        <p:txBody>
          <a:bodyPr/>
          <a:lstStyle/>
          <a:p>
            <a:fld id="{5BEE73DD-C45A-4EF0-AC07-A43B8089C599}" type="slidenum">
              <a:rPr lang="en-US" smtClean="0">
                <a:latin typeface="Arial" charset="0"/>
              </a:rPr>
              <a:pPr/>
              <a:t>139</a:t>
            </a:fld>
            <a:endParaRPr lang="en-US">
              <a:latin typeface="Arial" charset="0"/>
            </a:endParaRPr>
          </a:p>
        </p:txBody>
      </p:sp>
      <p:sp>
        <p:nvSpPr>
          <p:cNvPr id="5" name="Content Placeholder 2"/>
          <p:cNvSpPr txBox="1">
            <a:spLocks/>
          </p:cNvSpPr>
          <p:nvPr/>
        </p:nvSpPr>
        <p:spPr bwMode="auto">
          <a:xfrm>
            <a:off x="7296264" y="2689846"/>
            <a:ext cx="4091609" cy="3852699"/>
          </a:xfrm>
          <a:prstGeom prst="rect">
            <a:avLst/>
          </a:prstGeom>
          <a:noFill/>
          <a:ln w="9525">
            <a:noFill/>
            <a:miter lim="800000"/>
            <a:headEnd/>
            <a:tailEnd/>
          </a:ln>
        </p:spPr>
        <p:txBody>
          <a:bodyPr/>
          <a:lstStyle/>
          <a:p>
            <a:pPr marL="342900" indent="-342900" eaLnBrk="0" hangingPunct="0">
              <a:spcBef>
                <a:spcPct val="20000"/>
              </a:spcBef>
              <a:buClr>
                <a:schemeClr val="accent2"/>
              </a:buClr>
              <a:buFont typeface="Wingdings" pitchFamily="2" charset="2"/>
              <a:buChar char="§"/>
              <a:defRPr/>
            </a:pPr>
            <a:r>
              <a:rPr lang="en-US" sz="2400" kern="0" dirty="0">
                <a:solidFill>
                  <a:schemeClr val="accent2"/>
                </a:solidFill>
              </a:rPr>
              <a:t>Model-based DPs</a:t>
            </a:r>
          </a:p>
          <a:p>
            <a:pPr marL="800100" lvl="1" indent="-342900" eaLnBrk="0" hangingPunct="0">
              <a:spcBef>
                <a:spcPct val="20000"/>
              </a:spcBef>
              <a:buClr>
                <a:schemeClr val="accent2"/>
              </a:buClr>
              <a:buFont typeface="Wingdings" pitchFamily="2" charset="2"/>
              <a:buChar char="§"/>
              <a:defRPr/>
            </a:pPr>
            <a:r>
              <a:rPr lang="en-US" sz="2000" kern="0" dirty="0"/>
              <a:t>Value and policy Iteration</a:t>
            </a:r>
          </a:p>
          <a:p>
            <a:pPr marL="800100" lvl="1" indent="-342900" eaLnBrk="0" hangingPunct="0">
              <a:spcBef>
                <a:spcPct val="20000"/>
              </a:spcBef>
              <a:buClr>
                <a:schemeClr val="accent2"/>
              </a:buClr>
              <a:buFont typeface="Wingdings" pitchFamily="2" charset="2"/>
              <a:buChar char="§"/>
              <a:defRPr/>
            </a:pPr>
            <a:r>
              <a:rPr lang="en-US" sz="2000" kern="0" dirty="0"/>
              <a:t>Policy evaluation</a:t>
            </a:r>
          </a:p>
          <a:p>
            <a:pPr marL="342900" indent="-342900" eaLnBrk="0" hangingPunct="0">
              <a:spcBef>
                <a:spcPct val="20000"/>
              </a:spcBef>
              <a:buClr>
                <a:schemeClr val="accent2"/>
              </a:buClr>
              <a:buFont typeface="Wingdings" pitchFamily="2" charset="2"/>
              <a:buChar char="§"/>
              <a:defRPr/>
            </a:pPr>
            <a:endParaRPr lang="en-US" sz="2400" kern="0" dirty="0">
              <a:solidFill>
                <a:schemeClr val="accent2"/>
              </a:solidFill>
            </a:endParaRPr>
          </a:p>
          <a:p>
            <a:pPr marL="342900" indent="-342900" eaLnBrk="0" hangingPunct="0">
              <a:spcBef>
                <a:spcPct val="20000"/>
              </a:spcBef>
              <a:buClr>
                <a:schemeClr val="accent2"/>
              </a:buClr>
              <a:buFont typeface="Wingdings" pitchFamily="2" charset="2"/>
              <a:buChar char="§"/>
              <a:defRPr/>
            </a:pPr>
            <a:endParaRPr lang="en-US" sz="2400" kern="0" dirty="0">
              <a:solidFill>
                <a:schemeClr val="accent2"/>
              </a:solidFill>
            </a:endParaRPr>
          </a:p>
          <a:p>
            <a:pPr marL="342900" indent="-342900" eaLnBrk="0" hangingPunct="0">
              <a:spcBef>
                <a:spcPct val="20000"/>
              </a:spcBef>
              <a:buClr>
                <a:schemeClr val="accent2"/>
              </a:buClr>
              <a:buFont typeface="Wingdings" pitchFamily="2" charset="2"/>
              <a:buChar char="§"/>
              <a:defRPr/>
            </a:pPr>
            <a:r>
              <a:rPr lang="en-US" sz="2400" kern="0" dirty="0">
                <a:solidFill>
                  <a:schemeClr val="accent2"/>
                </a:solidFill>
              </a:rPr>
              <a:t>Model-based RL</a:t>
            </a:r>
          </a:p>
          <a:p>
            <a:pPr marL="342900" indent="-342900" eaLnBrk="0" hangingPunct="0">
              <a:spcBef>
                <a:spcPct val="20000"/>
              </a:spcBef>
              <a:buClr>
                <a:schemeClr val="accent2"/>
              </a:buClr>
              <a:buFont typeface="Wingdings" pitchFamily="2" charset="2"/>
              <a:buChar char="§"/>
              <a:defRPr/>
            </a:pPr>
            <a:endParaRPr lang="en-US" sz="2400" kern="0" dirty="0">
              <a:solidFill>
                <a:schemeClr val="accent2"/>
              </a:solidFill>
            </a:endParaRPr>
          </a:p>
          <a:p>
            <a:pPr marL="342900" indent="-342900" eaLnBrk="0" hangingPunct="0">
              <a:spcBef>
                <a:spcPct val="20000"/>
              </a:spcBef>
              <a:buClr>
                <a:schemeClr val="accent2"/>
              </a:buClr>
              <a:buFont typeface="Wingdings" pitchFamily="2" charset="2"/>
              <a:buChar char="§"/>
              <a:defRPr/>
            </a:pPr>
            <a:r>
              <a:rPr lang="en-US" sz="2400" kern="0" dirty="0">
                <a:solidFill>
                  <a:schemeClr val="accent2"/>
                </a:solidFill>
              </a:rPr>
              <a:t>Model-free RL:</a:t>
            </a:r>
          </a:p>
          <a:p>
            <a:pPr marL="800100" lvl="1" indent="-342900" eaLnBrk="0" hangingPunct="0">
              <a:spcBef>
                <a:spcPct val="20000"/>
              </a:spcBef>
              <a:buClr>
                <a:schemeClr val="accent2"/>
              </a:buClr>
              <a:buFont typeface="Wingdings" pitchFamily="2" charset="2"/>
              <a:buChar char="§"/>
              <a:defRPr/>
            </a:pPr>
            <a:r>
              <a:rPr lang="en-US" sz="2000" kern="0" dirty="0"/>
              <a:t>Value learning</a:t>
            </a:r>
          </a:p>
          <a:p>
            <a:pPr marL="800100" lvl="1" indent="-342900" eaLnBrk="0" hangingPunct="0">
              <a:spcBef>
                <a:spcPct val="20000"/>
              </a:spcBef>
              <a:buClr>
                <a:schemeClr val="accent2"/>
              </a:buClr>
              <a:buFont typeface="Wingdings" pitchFamily="2" charset="2"/>
              <a:buChar char="§"/>
              <a:defRPr/>
            </a:pPr>
            <a:r>
              <a:rPr lang="en-US" sz="2000" kern="0" dirty="0"/>
              <a:t>Q-learning</a:t>
            </a:r>
          </a:p>
        </p:txBody>
      </p:sp>
      <p:sp>
        <p:nvSpPr>
          <p:cNvPr id="24582" name="TextBox 5"/>
          <p:cNvSpPr txBox="1">
            <a:spLocks noChangeArrowheads="1"/>
          </p:cNvSpPr>
          <p:nvPr/>
        </p:nvSpPr>
        <p:spPr bwMode="auto">
          <a:xfrm>
            <a:off x="581192" y="1914973"/>
            <a:ext cx="4194175" cy="461963"/>
          </a:xfrm>
          <a:prstGeom prst="rect">
            <a:avLst/>
          </a:prstGeom>
          <a:noFill/>
          <a:ln w="9525">
            <a:noFill/>
            <a:miter lim="800000"/>
            <a:headEnd/>
            <a:tailEnd/>
          </a:ln>
        </p:spPr>
        <p:txBody>
          <a:bodyPr wrap="none">
            <a:spAutoFit/>
          </a:bodyPr>
          <a:lstStyle/>
          <a:p>
            <a:r>
              <a:rPr lang="en-US" sz="2400" b="1" dirty="0"/>
              <a:t>Things we know how to do:</a:t>
            </a:r>
          </a:p>
        </p:txBody>
      </p:sp>
      <p:sp>
        <p:nvSpPr>
          <p:cNvPr id="24583" name="TextBox 6"/>
          <p:cNvSpPr txBox="1">
            <a:spLocks noChangeArrowheads="1"/>
          </p:cNvSpPr>
          <p:nvPr/>
        </p:nvSpPr>
        <p:spPr bwMode="auto">
          <a:xfrm>
            <a:off x="7315200" y="1886850"/>
            <a:ext cx="1865126" cy="461665"/>
          </a:xfrm>
          <a:prstGeom prst="rect">
            <a:avLst/>
          </a:prstGeom>
          <a:noFill/>
          <a:ln w="9525">
            <a:noFill/>
            <a:miter lim="800000"/>
            <a:headEnd/>
            <a:tailEnd/>
          </a:ln>
        </p:spPr>
        <p:txBody>
          <a:bodyPr wrap="none">
            <a:spAutoFit/>
          </a:bodyPr>
          <a:lstStyle/>
          <a:p>
            <a:r>
              <a:rPr lang="en-US" sz="2400" b="1" dirty="0"/>
              <a:t>Techniques:</a:t>
            </a:r>
          </a:p>
        </p:txBody>
      </p:sp>
    </p:spTree>
    <p:extLst>
      <p:ext uri="{BB962C8B-B14F-4D97-AF65-F5344CB8AC3E}">
        <p14:creationId xmlns:p14="http://schemas.microsoft.com/office/powerpoint/2010/main" val="1782003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F11A0-27FD-4F48-A998-043242FA8EEC}"/>
              </a:ext>
            </a:extLst>
          </p:cNvPr>
          <p:cNvSpPr>
            <a:spLocks noGrp="1"/>
          </p:cNvSpPr>
          <p:nvPr>
            <p:ph type="title"/>
          </p:nvPr>
        </p:nvSpPr>
        <p:spPr/>
        <p:txBody>
          <a:bodyPr/>
          <a:lstStyle/>
          <a:p>
            <a:r>
              <a:rPr lang="en-US" b="1" dirty="0"/>
              <a:t>Dynamic Navigation</a:t>
            </a:r>
            <a:endParaRPr lang="en-US" dirty="0"/>
          </a:p>
        </p:txBody>
      </p:sp>
      <p:sp>
        <p:nvSpPr>
          <p:cNvPr id="3" name="Content Placeholder 2">
            <a:extLst>
              <a:ext uri="{FF2B5EF4-FFF2-40B4-BE49-F238E27FC236}">
                <a16:creationId xmlns:a16="http://schemas.microsoft.com/office/drawing/2014/main" id="{108DA907-E178-E041-868F-8766528369CC}"/>
              </a:ext>
            </a:extLst>
          </p:cNvPr>
          <p:cNvSpPr>
            <a:spLocks noGrp="1"/>
          </p:cNvSpPr>
          <p:nvPr>
            <p:ph idx="1"/>
          </p:nvPr>
        </p:nvSpPr>
        <p:spPr/>
        <p:txBody>
          <a:bodyPr/>
          <a:lstStyle/>
          <a:p>
            <a:r>
              <a:rPr lang="en-US" sz="2500" b="1" dirty="0"/>
              <a:t>Current methods:</a:t>
            </a:r>
          </a:p>
          <a:p>
            <a:r>
              <a:rPr lang="en-US" sz="2200" dirty="0"/>
              <a:t>Deep Reinforcement Learning Dynamic Routing for Navigation (</a:t>
            </a:r>
            <a:r>
              <a:rPr lang="en-US" sz="2200" dirty="0">
                <a:hlinkClick r:id="rId2"/>
              </a:rPr>
              <a:t>link</a:t>
            </a:r>
            <a:r>
              <a:rPr lang="en-US" sz="2200" dirty="0"/>
              <a:t> 7:13 – 7:52 )</a:t>
            </a:r>
          </a:p>
          <a:p>
            <a:r>
              <a:rPr lang="en-US" sz="2200" dirty="0"/>
              <a:t>DRL: single targe and multi-target agent (</a:t>
            </a:r>
            <a:r>
              <a:rPr lang="en-US" sz="2200" dirty="0">
                <a:hlinkClick r:id="rId2"/>
              </a:rPr>
              <a:t>link </a:t>
            </a:r>
            <a:r>
              <a:rPr lang="en-US" sz="2200" dirty="0"/>
              <a:t>4:51- 5:23)</a:t>
            </a:r>
          </a:p>
          <a:p>
            <a:r>
              <a:rPr lang="en-US" sz="2200" dirty="0"/>
              <a:t>LiDAR data (</a:t>
            </a:r>
            <a:r>
              <a:rPr lang="en-US" sz="2200" dirty="0">
                <a:hlinkClick r:id="rId3"/>
              </a:rPr>
              <a:t>link</a:t>
            </a:r>
            <a:r>
              <a:rPr lang="en-US" sz="2200" dirty="0"/>
              <a:t> 0:42 – 2:58)</a:t>
            </a:r>
          </a:p>
          <a:p>
            <a:endParaRPr lang="en-US" sz="2200" dirty="0"/>
          </a:p>
          <a:p>
            <a:endParaRPr lang="en-US" sz="2200" dirty="0"/>
          </a:p>
        </p:txBody>
      </p:sp>
    </p:spTree>
    <p:extLst>
      <p:ext uri="{BB962C8B-B14F-4D97-AF65-F5344CB8AC3E}">
        <p14:creationId xmlns:p14="http://schemas.microsoft.com/office/powerpoint/2010/main" val="64181377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t>Q-Learning</a:t>
            </a:r>
          </a:p>
        </p:txBody>
      </p:sp>
      <p:sp>
        <p:nvSpPr>
          <p:cNvPr id="1799171" name="Rectangle 3"/>
          <p:cNvSpPr>
            <a:spLocks noGrp="1" noChangeArrowheads="1"/>
          </p:cNvSpPr>
          <p:nvPr>
            <p:ph type="body" idx="1"/>
          </p:nvPr>
        </p:nvSpPr>
        <p:spPr/>
        <p:txBody>
          <a:bodyPr>
            <a:normAutofit lnSpcReduction="10000"/>
          </a:bodyPr>
          <a:lstStyle/>
          <a:p>
            <a:pPr>
              <a:lnSpc>
                <a:spcPct val="90000"/>
              </a:lnSpc>
            </a:pPr>
            <a:r>
              <a:rPr lang="en-US" sz="2800"/>
              <a:t>In realistic situations, we cannot possibly learn about every single state!</a:t>
            </a:r>
          </a:p>
          <a:p>
            <a:pPr lvl="1">
              <a:lnSpc>
                <a:spcPct val="90000"/>
              </a:lnSpc>
            </a:pPr>
            <a:r>
              <a:rPr lang="en-US" sz="2400"/>
              <a:t>Too many states to visit them all in training</a:t>
            </a:r>
          </a:p>
          <a:p>
            <a:pPr lvl="1">
              <a:lnSpc>
                <a:spcPct val="90000"/>
              </a:lnSpc>
            </a:pPr>
            <a:r>
              <a:rPr lang="en-US" sz="2400"/>
              <a:t>Too many states to hold the q-tables in memory</a:t>
            </a:r>
          </a:p>
          <a:p>
            <a:pPr lvl="1">
              <a:lnSpc>
                <a:spcPct val="90000"/>
              </a:lnSpc>
            </a:pPr>
            <a:endParaRPr lang="en-US" sz="2400"/>
          </a:p>
          <a:p>
            <a:pPr>
              <a:lnSpc>
                <a:spcPct val="90000"/>
              </a:lnSpc>
            </a:pPr>
            <a:r>
              <a:rPr lang="en-US" sz="2800"/>
              <a:t>Instead, we want to generalize:</a:t>
            </a:r>
          </a:p>
          <a:p>
            <a:pPr lvl="1">
              <a:lnSpc>
                <a:spcPct val="90000"/>
              </a:lnSpc>
            </a:pPr>
            <a:r>
              <a:rPr lang="en-US" sz="2400"/>
              <a:t>Learn about some small number of training states from experience</a:t>
            </a:r>
          </a:p>
          <a:p>
            <a:pPr lvl="1">
              <a:lnSpc>
                <a:spcPct val="90000"/>
              </a:lnSpc>
            </a:pPr>
            <a:r>
              <a:rPr lang="en-US" sz="2400"/>
              <a:t>Generalize that experience to new, similar states</a:t>
            </a:r>
          </a:p>
          <a:p>
            <a:pPr lvl="1">
              <a:lnSpc>
                <a:spcPct val="90000"/>
              </a:lnSpc>
            </a:pPr>
            <a:r>
              <a:rPr lang="en-US" sz="2400"/>
              <a:t>This is a fundamental idea in machine learning, and we’ll see it over and over again</a:t>
            </a:r>
          </a:p>
          <a:p>
            <a:pPr lvl="1">
              <a:lnSpc>
                <a:spcPct val="90000"/>
              </a:lnSpc>
            </a:pPr>
            <a:endParaRPr lang="en-US" sz="2400"/>
          </a:p>
        </p:txBody>
      </p:sp>
      <p:sp>
        <p:nvSpPr>
          <p:cNvPr id="25604" name="Slide Number Placeholder 3"/>
          <p:cNvSpPr>
            <a:spLocks noGrp="1"/>
          </p:cNvSpPr>
          <p:nvPr>
            <p:ph type="sldNum" sz="quarter" idx="12"/>
          </p:nvPr>
        </p:nvSpPr>
        <p:spPr>
          <a:noFill/>
        </p:spPr>
        <p:txBody>
          <a:bodyPr/>
          <a:lstStyle/>
          <a:p>
            <a:fld id="{69689EAB-E69B-4F0D-A7DF-8E4F9CAE695A}" type="slidenum">
              <a:rPr lang="en-US" smtClean="0">
                <a:latin typeface="Arial" charset="0"/>
              </a:rPr>
              <a:pPr/>
              <a:t>140</a:t>
            </a:fld>
            <a:endParaRPr lang="en-US">
              <a:latin typeface="Arial" charset="0"/>
            </a:endParaRPr>
          </a:p>
        </p:txBody>
      </p:sp>
    </p:spTree>
    <p:extLst>
      <p:ext uri="{BB962C8B-B14F-4D97-AF65-F5344CB8AC3E}">
        <p14:creationId xmlns:p14="http://schemas.microsoft.com/office/powerpoint/2010/main" val="143059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917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99171">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99171">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991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141</a:t>
            </a:fld>
            <a:endParaRPr/>
          </a:p>
        </p:txBody>
      </p:sp>
      <p:pic>
        <p:nvPicPr>
          <p:cNvPr id="6" name="Picture 5" descr="A screenshot of a cell phone&#10;&#10;Description automatically generated">
            <a:extLst>
              <a:ext uri="{FF2B5EF4-FFF2-40B4-BE49-F238E27FC236}">
                <a16:creationId xmlns:a16="http://schemas.microsoft.com/office/drawing/2014/main" id="{2A9BA0E0-3594-6F47-9114-306A8A6C1D5D}"/>
              </a:ext>
            </a:extLst>
          </p:cNvPr>
          <p:cNvPicPr>
            <a:picLocks noChangeAspect="1"/>
          </p:cNvPicPr>
          <p:nvPr/>
        </p:nvPicPr>
        <p:blipFill rotWithShape="1">
          <a:blip r:embed="rId3">
            <a:extLst>
              <a:ext uri="{28A0092B-C50C-407E-A947-70E740481C1C}">
                <a14:useLocalDpi xmlns:a14="http://schemas.microsoft.com/office/drawing/2010/main" val="0"/>
              </a:ext>
            </a:extLst>
          </a:blip>
          <a:srcRect l="82212" b="17118"/>
          <a:stretch/>
        </p:blipFill>
        <p:spPr>
          <a:xfrm>
            <a:off x="8088731" y="1692965"/>
            <a:ext cx="2142338" cy="3472070"/>
          </a:xfrm>
          <a:prstGeom prst="rect">
            <a:avLst/>
          </a:prstGeom>
        </p:spPr>
      </p:pic>
      <p:sp>
        <p:nvSpPr>
          <p:cNvPr id="2" name="TextBox 1">
            <a:extLst>
              <a:ext uri="{FF2B5EF4-FFF2-40B4-BE49-F238E27FC236}">
                <a16:creationId xmlns:a16="http://schemas.microsoft.com/office/drawing/2014/main" id="{EC29A34D-43EB-394C-AED8-D6A7B5493860}"/>
              </a:ext>
            </a:extLst>
          </p:cNvPr>
          <p:cNvSpPr txBox="1"/>
          <p:nvPr/>
        </p:nvSpPr>
        <p:spPr>
          <a:xfrm>
            <a:off x="1960931" y="2238770"/>
            <a:ext cx="5685757" cy="23804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defTabSz="410751" hangingPunct="0"/>
            <a:r>
              <a:rPr lang="en-US" sz="2500" dirty="0">
                <a:solidFill>
                  <a:srgbClr val="000000"/>
                </a:solidFill>
                <a:latin typeface="Helvetica Neue"/>
                <a:ea typeface="Helvetica Neue"/>
                <a:cs typeface="Helvetica Neue"/>
                <a:sym typeface="Helvetica Neue"/>
              </a:rPr>
              <a:t>A </a:t>
            </a:r>
            <a:r>
              <a:rPr lang="en-US" sz="2500" i="1" dirty="0">
                <a:solidFill>
                  <a:srgbClr val="2836FF"/>
                </a:solidFill>
                <a:latin typeface="Helvetica Neue"/>
                <a:ea typeface="Helvetica Neue"/>
                <a:cs typeface="Helvetica Neue"/>
                <a:sym typeface="Helvetica Neue"/>
              </a:rPr>
              <a:t>Markov Decision Process</a:t>
            </a:r>
            <a:r>
              <a:rPr lang="en-US" sz="2500" dirty="0">
                <a:solidFill>
                  <a:srgbClr val="000000"/>
                </a:solidFill>
                <a:latin typeface="Helvetica Neue"/>
                <a:ea typeface="Helvetica Neue"/>
                <a:cs typeface="Helvetica Neue"/>
                <a:sym typeface="Helvetica Neue"/>
              </a:rPr>
              <a:t> (MDP) model contains: </a:t>
            </a:r>
          </a:p>
          <a:p>
            <a:pPr marL="321457" indent="-321457">
              <a:buClr>
                <a:srgbClr val="2836FF"/>
              </a:buClr>
              <a:buFont typeface="Courier New" panose="02070309020205020404" pitchFamily="49" charset="0"/>
              <a:buChar char="o"/>
            </a:pPr>
            <a:r>
              <a:rPr lang="en-US" sz="2500" dirty="0"/>
              <a:t>A set of possible states </a:t>
            </a:r>
            <a:r>
              <a:rPr lang="en-US" sz="2500" i="1" dirty="0">
                <a:solidFill>
                  <a:srgbClr val="FF0000"/>
                </a:solidFill>
              </a:rPr>
              <a:t>S</a:t>
            </a:r>
          </a:p>
          <a:p>
            <a:pPr marL="321457" indent="-321457">
              <a:buClr>
                <a:srgbClr val="2836FF"/>
              </a:buClr>
              <a:buFont typeface="Courier New" panose="02070309020205020404" pitchFamily="49" charset="0"/>
              <a:buChar char="o"/>
            </a:pPr>
            <a:r>
              <a:rPr lang="en-US" sz="2500" dirty="0"/>
              <a:t>A set of possible actions </a:t>
            </a:r>
            <a:r>
              <a:rPr lang="en-US" sz="2500" i="1" dirty="0">
                <a:solidFill>
                  <a:srgbClr val="FF0000"/>
                </a:solidFill>
              </a:rPr>
              <a:t>A</a:t>
            </a:r>
          </a:p>
          <a:p>
            <a:pPr marL="321457" indent="-321457">
              <a:buClr>
                <a:srgbClr val="2836FF"/>
              </a:buClr>
              <a:buFont typeface="Courier New" panose="02070309020205020404" pitchFamily="49" charset="0"/>
              <a:buChar char="o"/>
            </a:pPr>
            <a:r>
              <a:rPr lang="en-US" sz="2500" dirty="0"/>
              <a:t>A real valued reward function </a:t>
            </a:r>
            <a:r>
              <a:rPr lang="en-US" sz="2500" i="1" dirty="0">
                <a:solidFill>
                  <a:srgbClr val="FF0000"/>
                </a:solidFill>
              </a:rPr>
              <a:t>R(s, a)</a:t>
            </a:r>
          </a:p>
          <a:p>
            <a:pPr marL="321457" indent="-321457">
              <a:buClr>
                <a:srgbClr val="2836FF"/>
              </a:buClr>
              <a:buFont typeface="Courier New" panose="02070309020205020404" pitchFamily="49" charset="0"/>
              <a:buChar char="o"/>
            </a:pPr>
            <a:r>
              <a:rPr lang="en-US" sz="2500" dirty="0"/>
              <a:t>A transition matrix </a:t>
            </a:r>
            <a:r>
              <a:rPr lang="en-US" sz="2500" i="1" dirty="0">
                <a:solidFill>
                  <a:srgbClr val="FF0000"/>
                </a:solidFill>
              </a:rPr>
              <a:t>P</a:t>
            </a:r>
          </a:p>
        </p:txBody>
      </p:sp>
      <p:sp>
        <p:nvSpPr>
          <p:cNvPr id="8" name="Formal Models of Indoor Behavior">
            <a:extLst>
              <a:ext uri="{FF2B5EF4-FFF2-40B4-BE49-F238E27FC236}">
                <a16:creationId xmlns:a16="http://schemas.microsoft.com/office/drawing/2014/main" id="{6129CB47-D706-7D48-BD4A-2D9BA5D56F12}"/>
              </a:ext>
            </a:extLst>
          </p:cNvPr>
          <p:cNvSpPr txBox="1"/>
          <p:nvPr/>
        </p:nvSpPr>
        <p:spPr>
          <a:xfrm>
            <a:off x="1120497" y="572209"/>
            <a:ext cx="8685450" cy="8081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b">
            <a:noAutofit/>
          </a:bodyPr>
          <a:lstStyle>
            <a:lvl1pPr algn="l" defTabSz="525779">
              <a:defRPr sz="4230">
                <a:solidFill>
                  <a:srgbClr val="7A0816"/>
                </a:solidFill>
              </a:defRPr>
            </a:lvl1pPr>
          </a:lstStyle>
          <a:p>
            <a:r>
              <a:rPr lang="en-US" sz="2500" dirty="0"/>
              <a:t>Inverse Reinforcement Learning (IRL) - Definitions</a:t>
            </a:r>
          </a:p>
        </p:txBody>
      </p:sp>
      <p:sp>
        <p:nvSpPr>
          <p:cNvPr id="7" name="TextBox 6">
            <a:extLst>
              <a:ext uri="{FF2B5EF4-FFF2-40B4-BE49-F238E27FC236}">
                <a16:creationId xmlns:a16="http://schemas.microsoft.com/office/drawing/2014/main" id="{29295CB2-FF04-C746-9D1C-45B6D951C44F}"/>
              </a:ext>
            </a:extLst>
          </p:cNvPr>
          <p:cNvSpPr txBox="1"/>
          <p:nvPr/>
        </p:nvSpPr>
        <p:spPr>
          <a:xfrm>
            <a:off x="9227970" y="1990040"/>
            <a:ext cx="439905" cy="33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r>
              <a:rPr lang="en-US" sz="1687" dirty="0">
                <a:solidFill>
                  <a:srgbClr val="000000"/>
                </a:solidFill>
                <a:latin typeface="Helvetica Neue"/>
                <a:ea typeface="Helvetica Neue"/>
                <a:cs typeface="Helvetica Neue"/>
                <a:sym typeface="Helvetica Neue"/>
              </a:rPr>
              <a:t>0.7</a:t>
            </a:r>
          </a:p>
        </p:txBody>
      </p:sp>
      <p:sp>
        <p:nvSpPr>
          <p:cNvPr id="13" name="TextBox 12">
            <a:extLst>
              <a:ext uri="{FF2B5EF4-FFF2-40B4-BE49-F238E27FC236}">
                <a16:creationId xmlns:a16="http://schemas.microsoft.com/office/drawing/2014/main" id="{BA14F3E9-7E15-DA4A-832F-A30DA491EAFC}"/>
              </a:ext>
            </a:extLst>
          </p:cNvPr>
          <p:cNvSpPr txBox="1"/>
          <p:nvPr/>
        </p:nvSpPr>
        <p:spPr>
          <a:xfrm>
            <a:off x="9366042" y="2733032"/>
            <a:ext cx="439905" cy="33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r>
              <a:rPr lang="en-US" sz="1687" dirty="0">
                <a:solidFill>
                  <a:srgbClr val="000000"/>
                </a:solidFill>
                <a:latin typeface="Helvetica Neue"/>
                <a:ea typeface="Helvetica Neue"/>
                <a:cs typeface="Helvetica Neue"/>
                <a:sym typeface="Helvetica Neue"/>
              </a:rPr>
              <a:t>0.2</a:t>
            </a:r>
          </a:p>
        </p:txBody>
      </p:sp>
    </p:spTree>
    <p:extLst>
      <p:ext uri="{BB962C8B-B14F-4D97-AF65-F5344CB8AC3E}">
        <p14:creationId xmlns:p14="http://schemas.microsoft.com/office/powerpoint/2010/main" val="1297634106"/>
      </p:ext>
    </p:extLst>
  </p:cSld>
  <p:clrMapOvr>
    <a:masterClrMapping/>
  </p:clrMapOvr>
  <p:transition spd="me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142</a:t>
            </a:fld>
            <a:endParaRPr/>
          </a:p>
        </p:txBody>
      </p:sp>
      <p:pic>
        <p:nvPicPr>
          <p:cNvPr id="2" name="Picture 1">
            <a:extLst>
              <a:ext uri="{FF2B5EF4-FFF2-40B4-BE49-F238E27FC236}">
                <a16:creationId xmlns:a16="http://schemas.microsoft.com/office/drawing/2014/main" id="{B7D1DA15-7FD0-0046-92DC-D415119DBAA6}"/>
              </a:ext>
            </a:extLst>
          </p:cNvPr>
          <p:cNvPicPr>
            <a:picLocks noChangeAspect="1"/>
          </p:cNvPicPr>
          <p:nvPr/>
        </p:nvPicPr>
        <p:blipFill>
          <a:blip r:embed="rId3"/>
          <a:stretch>
            <a:fillRect/>
          </a:stretch>
        </p:blipFill>
        <p:spPr>
          <a:xfrm>
            <a:off x="2507852" y="2145035"/>
            <a:ext cx="7410779" cy="3605244"/>
          </a:xfrm>
          <a:prstGeom prst="rect">
            <a:avLst/>
          </a:prstGeom>
        </p:spPr>
      </p:pic>
      <p:sp>
        <p:nvSpPr>
          <p:cNvPr id="5" name="Formal Models of Indoor Behavior">
            <a:extLst>
              <a:ext uri="{FF2B5EF4-FFF2-40B4-BE49-F238E27FC236}">
                <a16:creationId xmlns:a16="http://schemas.microsoft.com/office/drawing/2014/main" id="{06F45055-9E19-2647-90FF-14469DFF8638}"/>
              </a:ext>
            </a:extLst>
          </p:cNvPr>
          <p:cNvSpPr txBox="1"/>
          <p:nvPr/>
        </p:nvSpPr>
        <p:spPr>
          <a:xfrm>
            <a:off x="1678941" y="156487"/>
            <a:ext cx="8834118" cy="7684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b">
            <a:noAutofit/>
          </a:bodyPr>
          <a:lstStyle>
            <a:lvl1pPr algn="l" defTabSz="525779">
              <a:defRPr sz="4230">
                <a:solidFill>
                  <a:srgbClr val="7A0816"/>
                </a:solidFill>
              </a:defRPr>
            </a:lvl1pPr>
          </a:lstStyle>
          <a:p>
            <a:r>
              <a:rPr lang="en-US" sz="2250" dirty="0"/>
              <a:t>Inverse Reinforcement Learning (IRL) - RL</a:t>
            </a:r>
          </a:p>
        </p:txBody>
      </p:sp>
      <p:sp>
        <p:nvSpPr>
          <p:cNvPr id="7" name="Formal Models of Indoor Behavior">
            <a:extLst>
              <a:ext uri="{FF2B5EF4-FFF2-40B4-BE49-F238E27FC236}">
                <a16:creationId xmlns:a16="http://schemas.microsoft.com/office/drawing/2014/main" id="{F42D437E-9BA2-7A44-89A6-709E7F45ACF6}"/>
              </a:ext>
            </a:extLst>
          </p:cNvPr>
          <p:cNvSpPr txBox="1"/>
          <p:nvPr/>
        </p:nvSpPr>
        <p:spPr>
          <a:xfrm>
            <a:off x="1955292" y="1330993"/>
            <a:ext cx="4018705" cy="4079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b">
            <a:noAutofit/>
          </a:bodyPr>
          <a:lstStyle>
            <a:lvl1pPr algn="l" defTabSz="525779">
              <a:defRPr sz="4230">
                <a:solidFill>
                  <a:srgbClr val="7A0816"/>
                </a:solidFill>
              </a:defRPr>
            </a:lvl1pPr>
          </a:lstStyle>
          <a:p>
            <a:r>
              <a:rPr lang="en-US" sz="1969" dirty="0">
                <a:solidFill>
                  <a:schemeClr val="tx1"/>
                </a:solidFill>
              </a:rPr>
              <a:t>Reinforcement Learning (RL):</a:t>
            </a:r>
          </a:p>
        </p:txBody>
      </p:sp>
    </p:spTree>
    <p:extLst>
      <p:ext uri="{BB962C8B-B14F-4D97-AF65-F5344CB8AC3E}">
        <p14:creationId xmlns:p14="http://schemas.microsoft.com/office/powerpoint/2010/main" val="791166922"/>
      </p:ext>
    </p:extLst>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143</a:t>
            </a:fld>
            <a:endParaRPr/>
          </a:p>
        </p:txBody>
      </p:sp>
      <p:pic>
        <p:nvPicPr>
          <p:cNvPr id="3" name="Picture 2">
            <a:extLst>
              <a:ext uri="{FF2B5EF4-FFF2-40B4-BE49-F238E27FC236}">
                <a16:creationId xmlns:a16="http://schemas.microsoft.com/office/drawing/2014/main" id="{E2090954-87E2-1A49-820E-23652F4F5BD5}"/>
              </a:ext>
            </a:extLst>
          </p:cNvPr>
          <p:cNvPicPr>
            <a:picLocks noChangeAspect="1"/>
          </p:cNvPicPr>
          <p:nvPr/>
        </p:nvPicPr>
        <p:blipFill>
          <a:blip r:embed="rId3"/>
          <a:stretch>
            <a:fillRect/>
          </a:stretch>
        </p:blipFill>
        <p:spPr>
          <a:xfrm>
            <a:off x="1816075" y="1768462"/>
            <a:ext cx="8851925" cy="2639428"/>
          </a:xfrm>
          <a:prstGeom prst="rect">
            <a:avLst/>
          </a:prstGeom>
        </p:spPr>
      </p:pic>
      <p:sp>
        <p:nvSpPr>
          <p:cNvPr id="5" name="Formal Models of Indoor Behavior">
            <a:extLst>
              <a:ext uri="{FF2B5EF4-FFF2-40B4-BE49-F238E27FC236}">
                <a16:creationId xmlns:a16="http://schemas.microsoft.com/office/drawing/2014/main" id="{07604194-A4EE-3646-BF74-56893D48B977}"/>
              </a:ext>
            </a:extLst>
          </p:cNvPr>
          <p:cNvSpPr txBox="1"/>
          <p:nvPr/>
        </p:nvSpPr>
        <p:spPr>
          <a:xfrm>
            <a:off x="1678941" y="156487"/>
            <a:ext cx="8834118" cy="7684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b">
            <a:noAutofit/>
          </a:bodyPr>
          <a:lstStyle>
            <a:lvl1pPr algn="l" defTabSz="525779">
              <a:defRPr sz="4230">
                <a:solidFill>
                  <a:srgbClr val="7A0816"/>
                </a:solidFill>
              </a:defRPr>
            </a:lvl1pPr>
          </a:lstStyle>
          <a:p>
            <a:r>
              <a:rPr lang="en-US" sz="2109" dirty="0"/>
              <a:t>Inverse Reinforcement Learning (IRL) – RL </a:t>
            </a:r>
            <a:r>
              <a:rPr lang="en-US" sz="2109" dirty="0" err="1"/>
              <a:t>v.s</a:t>
            </a:r>
            <a:r>
              <a:rPr lang="en-US" sz="2109" dirty="0"/>
              <a:t>. IRL  </a:t>
            </a:r>
          </a:p>
        </p:txBody>
      </p:sp>
    </p:spTree>
    <p:extLst>
      <p:ext uri="{BB962C8B-B14F-4D97-AF65-F5344CB8AC3E}">
        <p14:creationId xmlns:p14="http://schemas.microsoft.com/office/powerpoint/2010/main" val="801605632"/>
      </p:ext>
    </p:extLst>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144</a:t>
            </a:fld>
            <a:endParaRPr/>
          </a:p>
        </p:txBody>
      </p:sp>
      <p:pic>
        <p:nvPicPr>
          <p:cNvPr id="3" name="Picture 2" descr="A picture containing clock&#10;&#10;Description automatically generated">
            <a:extLst>
              <a:ext uri="{FF2B5EF4-FFF2-40B4-BE49-F238E27FC236}">
                <a16:creationId xmlns:a16="http://schemas.microsoft.com/office/drawing/2014/main" id="{AAD8E54E-BD2A-7049-B26E-F0817A04FE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8181" y="1014357"/>
            <a:ext cx="6962376" cy="4328703"/>
          </a:xfrm>
          <a:prstGeom prst="rect">
            <a:avLst/>
          </a:prstGeom>
        </p:spPr>
      </p:pic>
      <p:sp>
        <p:nvSpPr>
          <p:cNvPr id="6" name="Formal Models of Indoor Behavior">
            <a:extLst>
              <a:ext uri="{FF2B5EF4-FFF2-40B4-BE49-F238E27FC236}">
                <a16:creationId xmlns:a16="http://schemas.microsoft.com/office/drawing/2014/main" id="{1FFE8164-E52D-0C47-94F1-57426369989D}"/>
              </a:ext>
            </a:extLst>
          </p:cNvPr>
          <p:cNvSpPr txBox="1"/>
          <p:nvPr/>
        </p:nvSpPr>
        <p:spPr>
          <a:xfrm>
            <a:off x="1678941" y="156487"/>
            <a:ext cx="8834118" cy="7684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b">
            <a:noAutofit/>
          </a:bodyPr>
          <a:lstStyle>
            <a:lvl1pPr algn="l" defTabSz="525779">
              <a:defRPr sz="4230">
                <a:solidFill>
                  <a:srgbClr val="7A0816"/>
                </a:solidFill>
              </a:defRPr>
            </a:lvl1pPr>
          </a:lstStyle>
          <a:p>
            <a:r>
              <a:rPr lang="en-US" sz="2109" dirty="0"/>
              <a:t>Inverse Reinforcement Learning (IRL) of Indoor Behavior – Navigation  </a:t>
            </a:r>
          </a:p>
        </p:txBody>
      </p:sp>
      <p:graphicFrame>
        <p:nvGraphicFramePr>
          <p:cNvPr id="7" name="Table 6">
            <a:extLst>
              <a:ext uri="{FF2B5EF4-FFF2-40B4-BE49-F238E27FC236}">
                <a16:creationId xmlns:a16="http://schemas.microsoft.com/office/drawing/2014/main" id="{3CEF1B1E-71AB-B640-8AE7-5C93B73B8DB4}"/>
              </a:ext>
            </a:extLst>
          </p:cNvPr>
          <p:cNvGraphicFramePr>
            <a:graphicFrameLocks noGrp="1"/>
          </p:cNvGraphicFramePr>
          <p:nvPr/>
        </p:nvGraphicFramePr>
        <p:xfrm>
          <a:off x="2448181" y="5432490"/>
          <a:ext cx="7051632" cy="1114518"/>
        </p:xfrm>
        <a:graphic>
          <a:graphicData uri="http://schemas.openxmlformats.org/drawingml/2006/table">
            <a:tbl>
              <a:tblPr firstRow="1" firstCol="1" bandRow="1">
                <a:tableStyleId>{5940675A-B579-460E-94D1-54222C63F5DA}</a:tableStyleId>
              </a:tblPr>
              <a:tblGrid>
                <a:gridCol w="1762509">
                  <a:extLst>
                    <a:ext uri="{9D8B030D-6E8A-4147-A177-3AD203B41FA5}">
                      <a16:colId xmlns:a16="http://schemas.microsoft.com/office/drawing/2014/main" val="1573362022"/>
                    </a:ext>
                  </a:extLst>
                </a:gridCol>
                <a:gridCol w="1762509">
                  <a:extLst>
                    <a:ext uri="{9D8B030D-6E8A-4147-A177-3AD203B41FA5}">
                      <a16:colId xmlns:a16="http://schemas.microsoft.com/office/drawing/2014/main" val="1663910363"/>
                    </a:ext>
                  </a:extLst>
                </a:gridCol>
                <a:gridCol w="1763307">
                  <a:extLst>
                    <a:ext uri="{9D8B030D-6E8A-4147-A177-3AD203B41FA5}">
                      <a16:colId xmlns:a16="http://schemas.microsoft.com/office/drawing/2014/main" val="1843176243"/>
                    </a:ext>
                  </a:extLst>
                </a:gridCol>
                <a:gridCol w="1763307">
                  <a:extLst>
                    <a:ext uri="{9D8B030D-6E8A-4147-A177-3AD203B41FA5}">
                      <a16:colId xmlns:a16="http://schemas.microsoft.com/office/drawing/2014/main" val="1644741616"/>
                    </a:ext>
                  </a:extLst>
                </a:gridCol>
              </a:tblGrid>
              <a:tr h="359139">
                <a:tc>
                  <a:txBody>
                    <a:bodyPr/>
                    <a:lstStyle/>
                    <a:p>
                      <a:pPr marL="0" marR="0" indent="0" algn="just">
                        <a:lnSpc>
                          <a:spcPct val="100000"/>
                        </a:lnSpc>
                        <a:spcBef>
                          <a:spcPts val="0"/>
                        </a:spcBef>
                        <a:spcAft>
                          <a:spcPts val="0"/>
                        </a:spcAft>
                      </a:pPr>
                      <a:r>
                        <a:rPr lang="en-US" sz="1300">
                          <a:effectLst/>
                        </a:rPr>
                        <a:t>d_toilet</a:t>
                      </a:r>
                      <a:endParaRPr lang="en-US" sz="130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48220" marR="48220" marT="0" marB="0" anchor="ctr"/>
                </a:tc>
                <a:tc>
                  <a:txBody>
                    <a:bodyPr/>
                    <a:lstStyle/>
                    <a:p>
                      <a:pPr marL="0" marR="0" indent="0" algn="just">
                        <a:lnSpc>
                          <a:spcPct val="100000"/>
                        </a:lnSpc>
                        <a:spcBef>
                          <a:spcPts val="0"/>
                        </a:spcBef>
                        <a:spcAft>
                          <a:spcPts val="0"/>
                        </a:spcAft>
                      </a:pPr>
                      <a:r>
                        <a:rPr lang="en-US" sz="1300">
                          <a:effectLst/>
                        </a:rPr>
                        <a:t>d_bathroom_sink</a:t>
                      </a:r>
                      <a:endParaRPr lang="en-US" sz="130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48220" marR="48220" marT="0" marB="0" anchor="ctr"/>
                </a:tc>
                <a:tc>
                  <a:txBody>
                    <a:bodyPr/>
                    <a:lstStyle/>
                    <a:p>
                      <a:pPr marL="0" marR="0" indent="0" algn="just">
                        <a:lnSpc>
                          <a:spcPct val="100000"/>
                        </a:lnSpc>
                        <a:spcBef>
                          <a:spcPts val="0"/>
                        </a:spcBef>
                        <a:spcAft>
                          <a:spcPts val="0"/>
                        </a:spcAft>
                      </a:pPr>
                      <a:r>
                        <a:rPr lang="en-US" sz="1300">
                          <a:effectLst/>
                        </a:rPr>
                        <a:t>d_livingroom_chair</a:t>
                      </a:r>
                      <a:endParaRPr lang="en-US" sz="130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48220" marR="48220" marT="0" marB="0" anchor="ctr"/>
                </a:tc>
                <a:tc>
                  <a:txBody>
                    <a:bodyPr/>
                    <a:lstStyle/>
                    <a:p>
                      <a:pPr marL="0" marR="0" indent="0" algn="just">
                        <a:lnSpc>
                          <a:spcPct val="100000"/>
                        </a:lnSpc>
                        <a:spcBef>
                          <a:spcPts val="0"/>
                        </a:spcBef>
                        <a:spcAft>
                          <a:spcPts val="0"/>
                        </a:spcAft>
                      </a:pPr>
                      <a:r>
                        <a:rPr lang="en-US" sz="1300">
                          <a:effectLst/>
                        </a:rPr>
                        <a:t>d_kitchen_sink</a:t>
                      </a:r>
                      <a:endParaRPr lang="en-US" sz="130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48220" marR="48220" marT="0" marB="0" anchor="ctr"/>
                </a:tc>
                <a:extLst>
                  <a:ext uri="{0D108BD9-81ED-4DB2-BD59-A6C34878D82A}">
                    <a16:rowId xmlns:a16="http://schemas.microsoft.com/office/drawing/2014/main" val="3558937310"/>
                  </a:ext>
                </a:extLst>
              </a:tr>
              <a:tr h="192881">
                <a:tc>
                  <a:txBody>
                    <a:bodyPr/>
                    <a:lstStyle/>
                    <a:p>
                      <a:pPr marL="0" marR="0" indent="0" algn="just">
                        <a:lnSpc>
                          <a:spcPct val="100000"/>
                        </a:lnSpc>
                        <a:spcBef>
                          <a:spcPts val="0"/>
                        </a:spcBef>
                        <a:spcAft>
                          <a:spcPts val="0"/>
                        </a:spcAft>
                      </a:pPr>
                      <a:r>
                        <a:rPr lang="en-US" sz="1300">
                          <a:effectLst/>
                        </a:rPr>
                        <a:t>d_bedroom</a:t>
                      </a:r>
                      <a:endParaRPr lang="en-US" sz="130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48220" marR="48220" marT="0" marB="0" anchor="ctr"/>
                </a:tc>
                <a:tc>
                  <a:txBody>
                    <a:bodyPr/>
                    <a:lstStyle/>
                    <a:p>
                      <a:pPr marL="0" marR="0" indent="0" algn="just">
                        <a:lnSpc>
                          <a:spcPct val="100000"/>
                        </a:lnSpc>
                        <a:spcBef>
                          <a:spcPts val="0"/>
                        </a:spcBef>
                        <a:spcAft>
                          <a:spcPts val="0"/>
                        </a:spcAft>
                      </a:pPr>
                      <a:r>
                        <a:rPr lang="en-US" sz="1300">
                          <a:effectLst/>
                        </a:rPr>
                        <a:t>d_kitchen</a:t>
                      </a:r>
                      <a:endParaRPr lang="en-US" sz="130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48220" marR="48220" marT="0" marB="0" anchor="ctr"/>
                </a:tc>
                <a:tc>
                  <a:txBody>
                    <a:bodyPr/>
                    <a:lstStyle/>
                    <a:p>
                      <a:pPr marL="0" marR="0" indent="0" algn="just">
                        <a:lnSpc>
                          <a:spcPct val="100000"/>
                        </a:lnSpc>
                        <a:spcBef>
                          <a:spcPts val="0"/>
                        </a:spcBef>
                        <a:spcAft>
                          <a:spcPts val="0"/>
                        </a:spcAft>
                      </a:pPr>
                      <a:r>
                        <a:rPr lang="en-US" sz="1300">
                          <a:effectLst/>
                        </a:rPr>
                        <a:t>d_livingroom</a:t>
                      </a:r>
                      <a:endParaRPr lang="en-US" sz="130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48220" marR="48220" marT="0" marB="0" anchor="ctr"/>
                </a:tc>
                <a:tc>
                  <a:txBody>
                    <a:bodyPr/>
                    <a:lstStyle/>
                    <a:p>
                      <a:pPr marL="0" marR="0" indent="0" algn="just">
                        <a:lnSpc>
                          <a:spcPct val="100000"/>
                        </a:lnSpc>
                        <a:spcBef>
                          <a:spcPts val="0"/>
                        </a:spcBef>
                        <a:spcAft>
                          <a:spcPts val="0"/>
                        </a:spcAft>
                      </a:pPr>
                      <a:r>
                        <a:rPr lang="en-US" sz="1300" dirty="0" err="1">
                          <a:effectLst/>
                        </a:rPr>
                        <a:t>d_hallway</a:t>
                      </a:r>
                      <a:endParaRPr lang="en-US" sz="1300" dirty="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48220" marR="48220" marT="0" marB="0" anchor="ctr"/>
                </a:tc>
                <a:extLst>
                  <a:ext uri="{0D108BD9-81ED-4DB2-BD59-A6C34878D82A}">
                    <a16:rowId xmlns:a16="http://schemas.microsoft.com/office/drawing/2014/main" val="3372025420"/>
                  </a:ext>
                </a:extLst>
              </a:tr>
              <a:tr h="359139">
                <a:tc>
                  <a:txBody>
                    <a:bodyPr/>
                    <a:lstStyle/>
                    <a:p>
                      <a:pPr marL="0" marR="0" indent="0" algn="just">
                        <a:lnSpc>
                          <a:spcPct val="100000"/>
                        </a:lnSpc>
                        <a:spcBef>
                          <a:spcPts val="0"/>
                        </a:spcBef>
                        <a:spcAft>
                          <a:spcPts val="0"/>
                        </a:spcAft>
                      </a:pPr>
                      <a:r>
                        <a:rPr lang="en-US" sz="1300">
                          <a:effectLst/>
                        </a:rPr>
                        <a:t>d_stove</a:t>
                      </a:r>
                      <a:endParaRPr lang="en-US" sz="130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48220" marR="48220" marT="0" marB="0" anchor="ctr"/>
                </a:tc>
                <a:tc>
                  <a:txBody>
                    <a:bodyPr/>
                    <a:lstStyle/>
                    <a:p>
                      <a:pPr marL="0" marR="0" indent="0" algn="just">
                        <a:lnSpc>
                          <a:spcPct val="100000"/>
                        </a:lnSpc>
                        <a:spcBef>
                          <a:spcPts val="0"/>
                        </a:spcBef>
                        <a:spcAft>
                          <a:spcPts val="0"/>
                        </a:spcAft>
                      </a:pPr>
                      <a:r>
                        <a:rPr lang="en-US" sz="1300">
                          <a:effectLst/>
                        </a:rPr>
                        <a:t>d_office_chair</a:t>
                      </a:r>
                      <a:endParaRPr lang="en-US" sz="130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48220" marR="48220" marT="0" marB="0" anchor="ctr"/>
                </a:tc>
                <a:tc>
                  <a:txBody>
                    <a:bodyPr/>
                    <a:lstStyle/>
                    <a:p>
                      <a:pPr marL="0" marR="0" indent="0" algn="just">
                        <a:lnSpc>
                          <a:spcPct val="100000"/>
                        </a:lnSpc>
                        <a:spcBef>
                          <a:spcPts val="0"/>
                        </a:spcBef>
                        <a:spcAft>
                          <a:spcPts val="0"/>
                        </a:spcAft>
                      </a:pPr>
                      <a:r>
                        <a:rPr lang="en-US" sz="1300">
                          <a:effectLst/>
                        </a:rPr>
                        <a:t>o_toilet</a:t>
                      </a:r>
                      <a:endParaRPr lang="en-US" sz="130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48220" marR="48220" marT="0" marB="0" anchor="ctr"/>
                </a:tc>
                <a:tc>
                  <a:txBody>
                    <a:bodyPr/>
                    <a:lstStyle/>
                    <a:p>
                      <a:pPr marL="0" marR="0" indent="0" algn="just">
                        <a:lnSpc>
                          <a:spcPct val="100000"/>
                        </a:lnSpc>
                        <a:spcBef>
                          <a:spcPts val="0"/>
                        </a:spcBef>
                        <a:spcAft>
                          <a:spcPts val="0"/>
                        </a:spcAft>
                      </a:pPr>
                      <a:r>
                        <a:rPr lang="en-US" sz="1300" dirty="0" err="1">
                          <a:effectLst/>
                        </a:rPr>
                        <a:t>o_livingroom_chair</a:t>
                      </a:r>
                      <a:endParaRPr lang="en-US" sz="1300" dirty="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48220" marR="48220" marT="0" marB="0" anchor="ctr"/>
                </a:tc>
                <a:extLst>
                  <a:ext uri="{0D108BD9-81ED-4DB2-BD59-A6C34878D82A}">
                    <a16:rowId xmlns:a16="http://schemas.microsoft.com/office/drawing/2014/main" val="2510792041"/>
                  </a:ext>
                </a:extLst>
              </a:tr>
              <a:tr h="192881">
                <a:tc>
                  <a:txBody>
                    <a:bodyPr/>
                    <a:lstStyle/>
                    <a:p>
                      <a:pPr marL="0" marR="0" indent="0" algn="just">
                        <a:lnSpc>
                          <a:spcPct val="100000"/>
                        </a:lnSpc>
                        <a:spcBef>
                          <a:spcPts val="0"/>
                        </a:spcBef>
                        <a:spcAft>
                          <a:spcPts val="0"/>
                        </a:spcAft>
                      </a:pPr>
                      <a:r>
                        <a:rPr lang="en-US" sz="1300">
                          <a:effectLst/>
                        </a:rPr>
                        <a:t>o_kitchen_sink</a:t>
                      </a:r>
                      <a:endParaRPr lang="en-US" sz="130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48220" marR="48220" marT="0" marB="0" anchor="ctr"/>
                </a:tc>
                <a:tc>
                  <a:txBody>
                    <a:bodyPr/>
                    <a:lstStyle/>
                    <a:p>
                      <a:pPr marL="0" marR="0" indent="0" algn="just">
                        <a:lnSpc>
                          <a:spcPct val="100000"/>
                        </a:lnSpc>
                        <a:spcBef>
                          <a:spcPts val="0"/>
                        </a:spcBef>
                        <a:spcAft>
                          <a:spcPts val="0"/>
                        </a:spcAft>
                      </a:pPr>
                      <a:r>
                        <a:rPr lang="en-US" sz="1300">
                          <a:effectLst/>
                        </a:rPr>
                        <a:t>o_office_chair</a:t>
                      </a:r>
                      <a:endParaRPr lang="en-US" sz="130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48220" marR="48220" marT="0" marB="0" anchor="ctr"/>
                </a:tc>
                <a:tc>
                  <a:txBody>
                    <a:bodyPr/>
                    <a:lstStyle/>
                    <a:p>
                      <a:pPr marL="0" marR="0" indent="0" algn="just">
                        <a:lnSpc>
                          <a:spcPct val="100000"/>
                        </a:lnSpc>
                        <a:spcBef>
                          <a:spcPts val="0"/>
                        </a:spcBef>
                        <a:spcAft>
                          <a:spcPts val="0"/>
                        </a:spcAft>
                      </a:pPr>
                      <a:r>
                        <a:rPr lang="en-US" sz="1300">
                          <a:effectLst/>
                        </a:rPr>
                        <a:t> </a:t>
                      </a:r>
                      <a:endParaRPr lang="en-US" sz="130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48220" marR="48220" marT="0" marB="0" anchor="ctr"/>
                </a:tc>
                <a:tc>
                  <a:txBody>
                    <a:bodyPr/>
                    <a:lstStyle/>
                    <a:p>
                      <a:pPr marL="0" marR="0" indent="0" algn="just">
                        <a:lnSpc>
                          <a:spcPct val="100000"/>
                        </a:lnSpc>
                        <a:spcBef>
                          <a:spcPts val="0"/>
                        </a:spcBef>
                        <a:spcAft>
                          <a:spcPts val="0"/>
                        </a:spcAft>
                      </a:pPr>
                      <a:r>
                        <a:rPr lang="en-US" sz="1300" dirty="0">
                          <a:effectLst/>
                        </a:rPr>
                        <a:t> </a:t>
                      </a:r>
                      <a:endParaRPr lang="en-US" sz="1300" dirty="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48220" marR="48220" marT="0" marB="0" anchor="ctr"/>
                </a:tc>
                <a:extLst>
                  <a:ext uri="{0D108BD9-81ED-4DB2-BD59-A6C34878D82A}">
                    <a16:rowId xmlns:a16="http://schemas.microsoft.com/office/drawing/2014/main" val="4035691555"/>
                  </a:ext>
                </a:extLst>
              </a:tr>
            </a:tbl>
          </a:graphicData>
        </a:graphic>
      </p:graphicFrame>
    </p:spTree>
    <p:extLst>
      <p:ext uri="{BB962C8B-B14F-4D97-AF65-F5344CB8AC3E}">
        <p14:creationId xmlns:p14="http://schemas.microsoft.com/office/powerpoint/2010/main" val="103273155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145</a:t>
            </a:fld>
            <a:endParaRPr/>
          </a:p>
        </p:txBody>
      </p:sp>
      <p:sp>
        <p:nvSpPr>
          <p:cNvPr id="6" name="Formal Models of Indoor Behavior">
            <a:extLst>
              <a:ext uri="{FF2B5EF4-FFF2-40B4-BE49-F238E27FC236}">
                <a16:creationId xmlns:a16="http://schemas.microsoft.com/office/drawing/2014/main" id="{890DB280-A742-AD49-8764-1DD6F4526152}"/>
              </a:ext>
            </a:extLst>
          </p:cNvPr>
          <p:cNvSpPr txBox="1"/>
          <p:nvPr/>
        </p:nvSpPr>
        <p:spPr>
          <a:xfrm>
            <a:off x="1678941" y="156487"/>
            <a:ext cx="8834118" cy="7684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b">
            <a:noAutofit/>
          </a:bodyPr>
          <a:lstStyle>
            <a:lvl1pPr algn="l" defTabSz="525779">
              <a:defRPr sz="4230">
                <a:solidFill>
                  <a:srgbClr val="7A0816"/>
                </a:solidFill>
              </a:defRPr>
            </a:lvl1pPr>
          </a:lstStyle>
          <a:p>
            <a:r>
              <a:rPr lang="en-US" sz="2109" dirty="0"/>
              <a:t>Inverse Reinforcement Learning (IRL) of Indoor Behavior – Algorithm  </a:t>
            </a:r>
          </a:p>
        </p:txBody>
      </p:sp>
      <p:grpSp>
        <p:nvGrpSpPr>
          <p:cNvPr id="9" name="Group 8">
            <a:extLst>
              <a:ext uri="{FF2B5EF4-FFF2-40B4-BE49-F238E27FC236}">
                <a16:creationId xmlns:a16="http://schemas.microsoft.com/office/drawing/2014/main" id="{49A7F4B1-8710-3A45-AB4F-089EC6485D36}"/>
              </a:ext>
            </a:extLst>
          </p:cNvPr>
          <p:cNvGrpSpPr/>
          <p:nvPr/>
        </p:nvGrpSpPr>
        <p:grpSpPr>
          <a:xfrm>
            <a:off x="2050308" y="1274596"/>
            <a:ext cx="8091384" cy="4850230"/>
            <a:chOff x="748527" y="1812758"/>
            <a:chExt cx="11507746" cy="6898105"/>
          </a:xfrm>
        </p:grpSpPr>
        <p:pic>
          <p:nvPicPr>
            <p:cNvPr id="7" name="Picture 6" descr="A screenshot of a cell phone&#10;&#10;Description automatically generated">
              <a:extLst>
                <a:ext uri="{FF2B5EF4-FFF2-40B4-BE49-F238E27FC236}">
                  <a16:creationId xmlns:a16="http://schemas.microsoft.com/office/drawing/2014/main" id="{A8AADB25-C334-C048-A929-DB10FCE81019}"/>
                </a:ext>
              </a:extLst>
            </p:cNvPr>
            <p:cNvPicPr>
              <a:picLocks noChangeAspect="1"/>
            </p:cNvPicPr>
            <p:nvPr/>
          </p:nvPicPr>
          <p:blipFill rotWithShape="1">
            <a:blip r:embed="rId3">
              <a:extLst>
                <a:ext uri="{28A0092B-C50C-407E-A947-70E740481C1C}">
                  <a14:useLocalDpi xmlns:a14="http://schemas.microsoft.com/office/drawing/2010/main" val="0"/>
                </a:ext>
              </a:extLst>
            </a:blip>
            <a:srcRect t="6486" b="3544"/>
            <a:stretch/>
          </p:blipFill>
          <p:spPr>
            <a:xfrm>
              <a:off x="748527" y="1812758"/>
              <a:ext cx="11507746" cy="6898105"/>
            </a:xfrm>
            <a:prstGeom prst="rect">
              <a:avLst/>
            </a:prstGeom>
          </p:spPr>
        </p:pic>
        <p:sp>
          <p:nvSpPr>
            <p:cNvPr id="8" name="Rectangle 7">
              <a:extLst>
                <a:ext uri="{FF2B5EF4-FFF2-40B4-BE49-F238E27FC236}">
                  <a16:creationId xmlns:a16="http://schemas.microsoft.com/office/drawing/2014/main" id="{761FA912-C8ED-F043-B0E1-9EF17F3D6BD3}"/>
                </a:ext>
              </a:extLst>
            </p:cNvPr>
            <p:cNvSpPr/>
            <p:nvPr/>
          </p:nvSpPr>
          <p:spPr>
            <a:xfrm>
              <a:off x="3048000" y="1904982"/>
              <a:ext cx="401052" cy="44119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defTabSz="410751" hangingPunct="0"/>
              <a:r>
                <a:rPr lang="en-US" sz="1547" dirty="0">
                  <a:sym typeface="Helvetica Neue Medium"/>
                </a:rPr>
                <a:t>:</a:t>
              </a:r>
            </a:p>
          </p:txBody>
        </p:sp>
      </p:grpSp>
    </p:spTree>
    <p:extLst>
      <p:ext uri="{BB962C8B-B14F-4D97-AF65-F5344CB8AC3E}">
        <p14:creationId xmlns:p14="http://schemas.microsoft.com/office/powerpoint/2010/main" val="2630837842"/>
      </p:ext>
    </p:extLst>
  </p:cSld>
  <p:clrMapOvr>
    <a:masterClrMapping/>
  </p:clrMapOvr>
  <p:transition spd="med"/>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B7498-5D99-5448-8DF3-AD56E2D053A1}"/>
              </a:ext>
            </a:extLst>
          </p:cNvPr>
          <p:cNvSpPr>
            <a:spLocks noGrp="1"/>
          </p:cNvSpPr>
          <p:nvPr>
            <p:ph type="title"/>
          </p:nvPr>
        </p:nvSpPr>
        <p:spPr/>
        <p:txBody>
          <a:bodyPr/>
          <a:lstStyle/>
          <a:p>
            <a:r>
              <a:rPr lang="en-US" dirty="0"/>
              <a:t>Data Types</a:t>
            </a:r>
          </a:p>
        </p:txBody>
      </p:sp>
      <p:sp>
        <p:nvSpPr>
          <p:cNvPr id="3" name="Content Placeholder 2">
            <a:extLst>
              <a:ext uri="{FF2B5EF4-FFF2-40B4-BE49-F238E27FC236}">
                <a16:creationId xmlns:a16="http://schemas.microsoft.com/office/drawing/2014/main" id="{C01211F0-C805-8E47-B9C0-554C894BAE1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80981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80CC1-B906-2948-B3E0-E51612E8B667}"/>
              </a:ext>
            </a:extLst>
          </p:cNvPr>
          <p:cNvSpPr>
            <a:spLocks noGrp="1"/>
          </p:cNvSpPr>
          <p:nvPr>
            <p:ph type="title"/>
          </p:nvPr>
        </p:nvSpPr>
        <p:spPr/>
        <p:txBody>
          <a:bodyPr/>
          <a:lstStyle/>
          <a:p>
            <a:r>
              <a:rPr lang="en-US" dirty="0" err="1"/>
              <a:t>iOT</a:t>
            </a:r>
            <a:r>
              <a:rPr lang="en-US" dirty="0"/>
              <a:t> in transportation</a:t>
            </a:r>
          </a:p>
        </p:txBody>
      </p:sp>
      <p:sp>
        <p:nvSpPr>
          <p:cNvPr id="3" name="Content Placeholder 2">
            <a:extLst>
              <a:ext uri="{FF2B5EF4-FFF2-40B4-BE49-F238E27FC236}">
                <a16:creationId xmlns:a16="http://schemas.microsoft.com/office/drawing/2014/main" id="{7D614A56-BB22-134B-BB51-B081E1EAD15B}"/>
              </a:ext>
            </a:extLst>
          </p:cNvPr>
          <p:cNvSpPr>
            <a:spLocks noGrp="1"/>
          </p:cNvSpPr>
          <p:nvPr>
            <p:ph idx="1"/>
          </p:nvPr>
        </p:nvSpPr>
        <p:spPr>
          <a:xfrm>
            <a:off x="581193" y="2180496"/>
            <a:ext cx="3897022" cy="4110966"/>
          </a:xfrm>
        </p:spPr>
        <p:txBody>
          <a:bodyPr>
            <a:normAutofit/>
          </a:bodyPr>
          <a:lstStyle/>
          <a:p>
            <a:r>
              <a:rPr lang="en-US" sz="2200" dirty="0">
                <a:solidFill>
                  <a:schemeClr val="bg1">
                    <a:lumMod val="65000"/>
                  </a:schemeClr>
                </a:solidFill>
              </a:rPr>
              <a:t>Assisted Driving</a:t>
            </a:r>
          </a:p>
          <a:p>
            <a:r>
              <a:rPr lang="en-US" sz="2200" dirty="0">
                <a:solidFill>
                  <a:schemeClr val="bg1">
                    <a:lumMod val="65000"/>
                  </a:schemeClr>
                </a:solidFill>
              </a:rPr>
              <a:t>Dynamic Navigation</a:t>
            </a:r>
          </a:p>
          <a:p>
            <a:r>
              <a:rPr lang="en-US" sz="2200" b="1" dirty="0">
                <a:solidFill>
                  <a:schemeClr val="tx1"/>
                </a:solidFill>
              </a:rPr>
              <a:t>Optimized Maintenance</a:t>
            </a:r>
          </a:p>
          <a:p>
            <a:r>
              <a:rPr lang="en-US" sz="2200" dirty="0">
                <a:solidFill>
                  <a:schemeClr val="bg1">
                    <a:lumMod val="65000"/>
                  </a:schemeClr>
                </a:solidFill>
              </a:rPr>
              <a:t>Expanded Ridesharing</a:t>
            </a:r>
          </a:p>
          <a:p>
            <a:r>
              <a:rPr lang="en-US" sz="2200" dirty="0">
                <a:solidFill>
                  <a:schemeClr val="bg1">
                    <a:lumMod val="65000"/>
                  </a:schemeClr>
                </a:solidFill>
              </a:rPr>
              <a:t>Fleet Management</a:t>
            </a:r>
          </a:p>
          <a:p>
            <a:endParaRPr lang="en-US" sz="2200" dirty="0"/>
          </a:p>
        </p:txBody>
      </p:sp>
      <p:pic>
        <p:nvPicPr>
          <p:cNvPr id="1026" name="Picture 2">
            <a:extLst>
              <a:ext uri="{FF2B5EF4-FFF2-40B4-BE49-F238E27FC236}">
                <a16:creationId xmlns:a16="http://schemas.microsoft.com/office/drawing/2014/main" id="{9E0CE55A-76BF-E54B-9DBC-18E678C883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1910" y="2180496"/>
            <a:ext cx="6685122" cy="4110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5404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F11A0-27FD-4F48-A998-043242FA8EEC}"/>
              </a:ext>
            </a:extLst>
          </p:cNvPr>
          <p:cNvSpPr>
            <a:spLocks noGrp="1"/>
          </p:cNvSpPr>
          <p:nvPr>
            <p:ph type="title"/>
          </p:nvPr>
        </p:nvSpPr>
        <p:spPr/>
        <p:txBody>
          <a:bodyPr/>
          <a:lstStyle/>
          <a:p>
            <a:r>
              <a:rPr lang="en-US" b="1" dirty="0"/>
              <a:t>Optimized Maintenance</a:t>
            </a:r>
            <a:endParaRPr lang="en-US" dirty="0"/>
          </a:p>
        </p:txBody>
      </p:sp>
      <p:sp>
        <p:nvSpPr>
          <p:cNvPr id="3" name="Content Placeholder 2">
            <a:extLst>
              <a:ext uri="{FF2B5EF4-FFF2-40B4-BE49-F238E27FC236}">
                <a16:creationId xmlns:a16="http://schemas.microsoft.com/office/drawing/2014/main" id="{108DA907-E178-E041-868F-8766528369CC}"/>
              </a:ext>
            </a:extLst>
          </p:cNvPr>
          <p:cNvSpPr>
            <a:spLocks noGrp="1"/>
          </p:cNvSpPr>
          <p:nvPr>
            <p:ph idx="1"/>
          </p:nvPr>
        </p:nvSpPr>
        <p:spPr>
          <a:xfrm>
            <a:off x="581193" y="2180497"/>
            <a:ext cx="5921208" cy="1013800"/>
          </a:xfrm>
        </p:spPr>
        <p:txBody>
          <a:bodyPr>
            <a:normAutofit/>
          </a:bodyPr>
          <a:lstStyle/>
          <a:p>
            <a:r>
              <a:rPr lang="en-US" sz="2500" dirty="0"/>
              <a:t>When should we change the oil? </a:t>
            </a:r>
          </a:p>
        </p:txBody>
      </p:sp>
      <p:pic>
        <p:nvPicPr>
          <p:cNvPr id="11266" name="Picture 2" descr="Why Do Cars Have Different Oil Change Intervals? | YourMechanic Advice">
            <a:extLst>
              <a:ext uri="{FF2B5EF4-FFF2-40B4-BE49-F238E27FC236}">
                <a16:creationId xmlns:a16="http://schemas.microsoft.com/office/drawing/2014/main" id="{1658F4AC-CBF7-044D-883A-90E7D323C9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2401" y="2032246"/>
            <a:ext cx="5108406" cy="3387095"/>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51420A44-1357-774F-8408-452E1FEF32EE}"/>
              </a:ext>
            </a:extLst>
          </p:cNvPr>
          <p:cNvSpPr txBox="1">
            <a:spLocks/>
          </p:cNvSpPr>
          <p:nvPr/>
        </p:nvSpPr>
        <p:spPr>
          <a:xfrm>
            <a:off x="581192" y="3218893"/>
            <a:ext cx="5921208" cy="1013800"/>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500" dirty="0"/>
              <a:t>How could we know when to do frequent vehicle maintenance?</a:t>
            </a:r>
          </a:p>
        </p:txBody>
      </p:sp>
      <p:sp>
        <p:nvSpPr>
          <p:cNvPr id="8" name="Content Placeholder 2">
            <a:extLst>
              <a:ext uri="{FF2B5EF4-FFF2-40B4-BE49-F238E27FC236}">
                <a16:creationId xmlns:a16="http://schemas.microsoft.com/office/drawing/2014/main" id="{11F4C75F-AAD6-5648-9A25-544A101682A2}"/>
              </a:ext>
            </a:extLst>
          </p:cNvPr>
          <p:cNvSpPr txBox="1">
            <a:spLocks/>
          </p:cNvSpPr>
          <p:nvPr/>
        </p:nvSpPr>
        <p:spPr>
          <a:xfrm>
            <a:off x="581192" y="4042083"/>
            <a:ext cx="5921208" cy="224018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500" b="1" u="sng" dirty="0"/>
              <a:t> IoT can help </a:t>
            </a:r>
          </a:p>
          <a:p>
            <a:endParaRPr lang="en-US" sz="1000" b="1" u="sng" dirty="0"/>
          </a:p>
          <a:p>
            <a:r>
              <a:rPr lang="en-US" sz="2500" dirty="0"/>
              <a:t>Example (</a:t>
            </a:r>
            <a:r>
              <a:rPr lang="en-US" sz="2500" dirty="0">
                <a:hlinkClick r:id="rId3"/>
              </a:rPr>
              <a:t>link</a:t>
            </a:r>
            <a:r>
              <a:rPr lang="en-US" sz="2500" dirty="0"/>
              <a:t>: 0:04-1:08)</a:t>
            </a:r>
          </a:p>
        </p:txBody>
      </p:sp>
    </p:spTree>
    <p:extLst>
      <p:ext uri="{BB962C8B-B14F-4D97-AF65-F5344CB8AC3E}">
        <p14:creationId xmlns:p14="http://schemas.microsoft.com/office/powerpoint/2010/main" val="2315011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F11A0-27FD-4F48-A998-043242FA8EEC}"/>
              </a:ext>
            </a:extLst>
          </p:cNvPr>
          <p:cNvSpPr>
            <a:spLocks noGrp="1"/>
          </p:cNvSpPr>
          <p:nvPr>
            <p:ph type="title"/>
          </p:nvPr>
        </p:nvSpPr>
        <p:spPr/>
        <p:txBody>
          <a:bodyPr/>
          <a:lstStyle/>
          <a:p>
            <a:r>
              <a:rPr lang="en-US" b="1" dirty="0"/>
              <a:t>Optimized Maintenance</a:t>
            </a:r>
            <a:endParaRPr lang="en-US" dirty="0"/>
          </a:p>
        </p:txBody>
      </p:sp>
      <p:sp>
        <p:nvSpPr>
          <p:cNvPr id="3" name="Content Placeholder 2">
            <a:extLst>
              <a:ext uri="{FF2B5EF4-FFF2-40B4-BE49-F238E27FC236}">
                <a16:creationId xmlns:a16="http://schemas.microsoft.com/office/drawing/2014/main" id="{108DA907-E178-E041-868F-8766528369CC}"/>
              </a:ext>
            </a:extLst>
          </p:cNvPr>
          <p:cNvSpPr>
            <a:spLocks noGrp="1"/>
          </p:cNvSpPr>
          <p:nvPr>
            <p:ph idx="1"/>
          </p:nvPr>
        </p:nvSpPr>
        <p:spPr/>
        <p:txBody>
          <a:bodyPr>
            <a:normAutofit/>
          </a:bodyPr>
          <a:lstStyle/>
          <a:p>
            <a:r>
              <a:rPr lang="en-US" sz="2500" b="1" dirty="0"/>
              <a:t>Current methods</a:t>
            </a:r>
          </a:p>
          <a:p>
            <a:r>
              <a:rPr lang="en-US" sz="2500" dirty="0"/>
              <a:t>Neural Network Classification (link 0.06- 0:13)</a:t>
            </a:r>
          </a:p>
          <a:p>
            <a:r>
              <a:rPr lang="en-US" sz="2500" dirty="0"/>
              <a:t>Sensor based (</a:t>
            </a:r>
            <a:r>
              <a:rPr lang="en-US" sz="2500" dirty="0">
                <a:hlinkClick r:id="rId2"/>
              </a:rPr>
              <a:t>link</a:t>
            </a:r>
            <a:r>
              <a:rPr lang="en-US" sz="2500" dirty="0"/>
              <a:t>: 0.54- 1:43)</a:t>
            </a:r>
          </a:p>
        </p:txBody>
      </p:sp>
    </p:spTree>
    <p:extLst>
      <p:ext uri="{BB962C8B-B14F-4D97-AF65-F5344CB8AC3E}">
        <p14:creationId xmlns:p14="http://schemas.microsoft.com/office/powerpoint/2010/main" val="11543638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80CC1-B906-2948-B3E0-E51612E8B667}"/>
              </a:ext>
            </a:extLst>
          </p:cNvPr>
          <p:cNvSpPr>
            <a:spLocks noGrp="1"/>
          </p:cNvSpPr>
          <p:nvPr>
            <p:ph type="title"/>
          </p:nvPr>
        </p:nvSpPr>
        <p:spPr/>
        <p:txBody>
          <a:bodyPr/>
          <a:lstStyle/>
          <a:p>
            <a:r>
              <a:rPr lang="en-US" dirty="0" err="1"/>
              <a:t>iOT</a:t>
            </a:r>
            <a:r>
              <a:rPr lang="en-US" dirty="0"/>
              <a:t> in transportation</a:t>
            </a:r>
          </a:p>
        </p:txBody>
      </p:sp>
      <p:sp>
        <p:nvSpPr>
          <p:cNvPr id="3" name="Content Placeholder 2">
            <a:extLst>
              <a:ext uri="{FF2B5EF4-FFF2-40B4-BE49-F238E27FC236}">
                <a16:creationId xmlns:a16="http://schemas.microsoft.com/office/drawing/2014/main" id="{7D614A56-BB22-134B-BB51-B081E1EAD15B}"/>
              </a:ext>
            </a:extLst>
          </p:cNvPr>
          <p:cNvSpPr>
            <a:spLocks noGrp="1"/>
          </p:cNvSpPr>
          <p:nvPr>
            <p:ph idx="1"/>
          </p:nvPr>
        </p:nvSpPr>
        <p:spPr>
          <a:xfrm>
            <a:off x="581193" y="2180496"/>
            <a:ext cx="3897022" cy="4110966"/>
          </a:xfrm>
        </p:spPr>
        <p:txBody>
          <a:bodyPr>
            <a:normAutofit/>
          </a:bodyPr>
          <a:lstStyle/>
          <a:p>
            <a:r>
              <a:rPr lang="en-US" sz="2200" dirty="0">
                <a:solidFill>
                  <a:schemeClr val="bg1">
                    <a:lumMod val="65000"/>
                  </a:schemeClr>
                </a:solidFill>
              </a:rPr>
              <a:t>Assisted Driving</a:t>
            </a:r>
          </a:p>
          <a:p>
            <a:r>
              <a:rPr lang="en-US" sz="2200" dirty="0">
                <a:solidFill>
                  <a:schemeClr val="bg1">
                    <a:lumMod val="65000"/>
                  </a:schemeClr>
                </a:solidFill>
              </a:rPr>
              <a:t>Dynamic Navigation</a:t>
            </a:r>
          </a:p>
          <a:p>
            <a:r>
              <a:rPr lang="en-US" sz="2200" dirty="0">
                <a:solidFill>
                  <a:schemeClr val="bg1">
                    <a:lumMod val="65000"/>
                  </a:schemeClr>
                </a:solidFill>
              </a:rPr>
              <a:t>Optimized Maintenance</a:t>
            </a:r>
          </a:p>
          <a:p>
            <a:r>
              <a:rPr lang="en-US" sz="2200" b="1" dirty="0">
                <a:solidFill>
                  <a:schemeClr val="tx1"/>
                </a:solidFill>
              </a:rPr>
              <a:t>Expanded Ridesharing</a:t>
            </a:r>
          </a:p>
          <a:p>
            <a:r>
              <a:rPr lang="en-US" sz="2200" dirty="0">
                <a:solidFill>
                  <a:schemeClr val="bg1">
                    <a:lumMod val="65000"/>
                  </a:schemeClr>
                </a:solidFill>
              </a:rPr>
              <a:t>Fleet Management</a:t>
            </a:r>
          </a:p>
          <a:p>
            <a:endParaRPr lang="en-US" sz="2200" dirty="0"/>
          </a:p>
        </p:txBody>
      </p:sp>
      <p:pic>
        <p:nvPicPr>
          <p:cNvPr id="1026" name="Picture 2">
            <a:extLst>
              <a:ext uri="{FF2B5EF4-FFF2-40B4-BE49-F238E27FC236}">
                <a16:creationId xmlns:a16="http://schemas.microsoft.com/office/drawing/2014/main" id="{9E0CE55A-76BF-E54B-9DBC-18E678C883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1910" y="2180496"/>
            <a:ext cx="6685122" cy="4110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1055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F11A0-27FD-4F48-A998-043242FA8EEC}"/>
              </a:ext>
            </a:extLst>
          </p:cNvPr>
          <p:cNvSpPr>
            <a:spLocks noGrp="1"/>
          </p:cNvSpPr>
          <p:nvPr>
            <p:ph type="title"/>
          </p:nvPr>
        </p:nvSpPr>
        <p:spPr/>
        <p:txBody>
          <a:bodyPr/>
          <a:lstStyle/>
          <a:p>
            <a:r>
              <a:rPr lang="en-US" b="1" dirty="0"/>
              <a:t>Expanded Ridesharing</a:t>
            </a:r>
            <a:endParaRPr lang="en-US" dirty="0"/>
          </a:p>
        </p:txBody>
      </p:sp>
      <p:sp>
        <p:nvSpPr>
          <p:cNvPr id="3" name="Content Placeholder 2">
            <a:extLst>
              <a:ext uri="{FF2B5EF4-FFF2-40B4-BE49-F238E27FC236}">
                <a16:creationId xmlns:a16="http://schemas.microsoft.com/office/drawing/2014/main" id="{108DA907-E178-E041-868F-8766528369CC}"/>
              </a:ext>
            </a:extLst>
          </p:cNvPr>
          <p:cNvSpPr>
            <a:spLocks noGrp="1"/>
          </p:cNvSpPr>
          <p:nvPr>
            <p:ph idx="1"/>
          </p:nvPr>
        </p:nvSpPr>
        <p:spPr>
          <a:xfrm>
            <a:off x="581191" y="2180497"/>
            <a:ext cx="5046133" cy="1013800"/>
          </a:xfrm>
        </p:spPr>
        <p:txBody>
          <a:bodyPr>
            <a:normAutofit/>
          </a:bodyPr>
          <a:lstStyle/>
          <a:p>
            <a:r>
              <a:rPr lang="en-US" sz="2500" dirty="0"/>
              <a:t>Why Ridesharing is good? </a:t>
            </a:r>
          </a:p>
        </p:txBody>
      </p:sp>
      <p:sp>
        <p:nvSpPr>
          <p:cNvPr id="4" name="Content Placeholder 2">
            <a:extLst>
              <a:ext uri="{FF2B5EF4-FFF2-40B4-BE49-F238E27FC236}">
                <a16:creationId xmlns:a16="http://schemas.microsoft.com/office/drawing/2014/main" id="{F9FE1566-28AE-3C40-BE59-6A99E9C10DE3}"/>
              </a:ext>
            </a:extLst>
          </p:cNvPr>
          <p:cNvSpPr txBox="1">
            <a:spLocks/>
          </p:cNvSpPr>
          <p:nvPr/>
        </p:nvSpPr>
        <p:spPr>
          <a:xfrm>
            <a:off x="759883" y="3032473"/>
            <a:ext cx="7806267" cy="1723792"/>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200" dirty="0"/>
              <a:t>able to transport people to and from anywhere</a:t>
            </a:r>
          </a:p>
          <a:p>
            <a:r>
              <a:rPr lang="en-US" sz="2200" dirty="0"/>
              <a:t>reducing traffic congestion and parking demand</a:t>
            </a:r>
          </a:p>
          <a:p>
            <a:r>
              <a:rPr lang="en-US" sz="2200" dirty="0"/>
              <a:t>eliminate vehicle emissions and creates less stressful commutes</a:t>
            </a:r>
          </a:p>
        </p:txBody>
      </p:sp>
      <p:sp>
        <p:nvSpPr>
          <p:cNvPr id="5" name="Content Placeholder 2">
            <a:extLst>
              <a:ext uri="{FF2B5EF4-FFF2-40B4-BE49-F238E27FC236}">
                <a16:creationId xmlns:a16="http://schemas.microsoft.com/office/drawing/2014/main" id="{5B627075-54B6-E543-BABA-AA918FEB8947}"/>
              </a:ext>
            </a:extLst>
          </p:cNvPr>
          <p:cNvSpPr txBox="1">
            <a:spLocks/>
          </p:cNvSpPr>
          <p:nvPr/>
        </p:nvSpPr>
        <p:spPr>
          <a:xfrm>
            <a:off x="581191" y="4733498"/>
            <a:ext cx="4397208" cy="874743"/>
          </a:xfrm>
          <a:prstGeom prst="rect">
            <a:avLst/>
          </a:prstGeom>
        </p:spPr>
        <p:txBody>
          <a:bodyPr vert="horz" lIns="91440" tIns="45720" rIns="91440" bIns="45720" rtlCol="0" anchor="ctr">
            <a:normAutofit fontScale="925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endParaRPr lang="en-US" sz="2500" dirty="0"/>
          </a:p>
          <a:p>
            <a:r>
              <a:rPr lang="en-US" sz="2500" dirty="0"/>
              <a:t>How IoT helps? </a:t>
            </a:r>
          </a:p>
        </p:txBody>
      </p:sp>
      <p:pic>
        <p:nvPicPr>
          <p:cNvPr id="6" name="Picture 2" descr="Mayors welcome rideshare expansion into Pitt Meadows and Maple Ridge –  Maple Ridge News">
            <a:extLst>
              <a:ext uri="{FF2B5EF4-FFF2-40B4-BE49-F238E27FC236}">
                <a16:creationId xmlns:a16="http://schemas.microsoft.com/office/drawing/2014/main" id="{286EA33A-DF32-6C4B-A916-E40B792135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66150" y="2432165"/>
            <a:ext cx="3492500" cy="232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2276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80CC1-B906-2948-B3E0-E51612E8B667}"/>
              </a:ext>
            </a:extLst>
          </p:cNvPr>
          <p:cNvSpPr>
            <a:spLocks noGrp="1"/>
          </p:cNvSpPr>
          <p:nvPr>
            <p:ph type="title"/>
          </p:nvPr>
        </p:nvSpPr>
        <p:spPr/>
        <p:txBody>
          <a:bodyPr/>
          <a:lstStyle/>
          <a:p>
            <a:r>
              <a:rPr lang="en-US" dirty="0"/>
              <a:t>How </a:t>
            </a:r>
            <a:r>
              <a:rPr lang="en-US" dirty="0" err="1"/>
              <a:t>iOT</a:t>
            </a:r>
            <a:r>
              <a:rPr lang="en-US" dirty="0"/>
              <a:t> improves transportation</a:t>
            </a:r>
          </a:p>
        </p:txBody>
      </p:sp>
      <p:sp>
        <p:nvSpPr>
          <p:cNvPr id="3" name="Content Placeholder 2">
            <a:extLst>
              <a:ext uri="{FF2B5EF4-FFF2-40B4-BE49-F238E27FC236}">
                <a16:creationId xmlns:a16="http://schemas.microsoft.com/office/drawing/2014/main" id="{7D614A56-BB22-134B-BB51-B081E1EAD15B}"/>
              </a:ext>
            </a:extLst>
          </p:cNvPr>
          <p:cNvSpPr>
            <a:spLocks noGrp="1"/>
          </p:cNvSpPr>
          <p:nvPr>
            <p:ph idx="1"/>
          </p:nvPr>
        </p:nvSpPr>
        <p:spPr>
          <a:xfrm>
            <a:off x="581193" y="2180496"/>
            <a:ext cx="3897022" cy="4110966"/>
          </a:xfrm>
        </p:spPr>
        <p:txBody>
          <a:bodyPr>
            <a:normAutofit/>
          </a:bodyPr>
          <a:lstStyle/>
          <a:p>
            <a:r>
              <a:rPr lang="en-US" sz="2200" dirty="0"/>
              <a:t>Assisted Driving</a:t>
            </a:r>
          </a:p>
          <a:p>
            <a:r>
              <a:rPr lang="en-US" sz="2200" dirty="0"/>
              <a:t>Dynamic Navigation</a:t>
            </a:r>
          </a:p>
          <a:p>
            <a:r>
              <a:rPr lang="en-US" sz="2200" dirty="0"/>
              <a:t>Optimized Maintenance</a:t>
            </a:r>
          </a:p>
          <a:p>
            <a:r>
              <a:rPr lang="en-US" sz="2200" dirty="0"/>
              <a:t>Expanded Ridesharing</a:t>
            </a:r>
          </a:p>
          <a:p>
            <a:r>
              <a:rPr lang="en-US" sz="2200" dirty="0"/>
              <a:t>Fleet Management</a:t>
            </a:r>
          </a:p>
          <a:p>
            <a:endParaRPr lang="en-US" sz="2200" dirty="0"/>
          </a:p>
        </p:txBody>
      </p:sp>
      <p:pic>
        <p:nvPicPr>
          <p:cNvPr id="1026" name="Picture 2">
            <a:extLst>
              <a:ext uri="{FF2B5EF4-FFF2-40B4-BE49-F238E27FC236}">
                <a16:creationId xmlns:a16="http://schemas.microsoft.com/office/drawing/2014/main" id="{9E0CE55A-76BF-E54B-9DBC-18E678C883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1910" y="2180496"/>
            <a:ext cx="6685122" cy="4110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316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F11A0-27FD-4F48-A998-043242FA8EEC}"/>
              </a:ext>
            </a:extLst>
          </p:cNvPr>
          <p:cNvSpPr>
            <a:spLocks noGrp="1"/>
          </p:cNvSpPr>
          <p:nvPr>
            <p:ph type="title"/>
          </p:nvPr>
        </p:nvSpPr>
        <p:spPr/>
        <p:txBody>
          <a:bodyPr/>
          <a:lstStyle/>
          <a:p>
            <a:r>
              <a:rPr lang="en-US" b="1" dirty="0"/>
              <a:t>Expanded Ridesharing</a:t>
            </a:r>
            <a:endParaRPr lang="en-US" dirty="0"/>
          </a:p>
        </p:txBody>
      </p:sp>
      <p:sp>
        <p:nvSpPr>
          <p:cNvPr id="3" name="Content Placeholder 2">
            <a:extLst>
              <a:ext uri="{FF2B5EF4-FFF2-40B4-BE49-F238E27FC236}">
                <a16:creationId xmlns:a16="http://schemas.microsoft.com/office/drawing/2014/main" id="{108DA907-E178-E041-868F-8766528369CC}"/>
              </a:ext>
            </a:extLst>
          </p:cNvPr>
          <p:cNvSpPr>
            <a:spLocks noGrp="1"/>
          </p:cNvSpPr>
          <p:nvPr>
            <p:ph idx="1"/>
          </p:nvPr>
        </p:nvSpPr>
        <p:spPr>
          <a:xfrm>
            <a:off x="581192" y="2180496"/>
            <a:ext cx="6412275" cy="681237"/>
          </a:xfrm>
        </p:spPr>
        <p:txBody>
          <a:bodyPr>
            <a:normAutofit/>
          </a:bodyPr>
          <a:lstStyle/>
          <a:p>
            <a:r>
              <a:rPr lang="en-US" sz="2500" dirty="0"/>
              <a:t>What are the problems of ridesharing? </a:t>
            </a:r>
          </a:p>
        </p:txBody>
      </p:sp>
      <p:pic>
        <p:nvPicPr>
          <p:cNvPr id="13314" name="Picture 2" descr="Mayors welcome rideshare expansion into Pitt Meadows and Maple Ridge –  Maple Ridge News">
            <a:extLst>
              <a:ext uri="{FF2B5EF4-FFF2-40B4-BE49-F238E27FC236}">
                <a16:creationId xmlns:a16="http://schemas.microsoft.com/office/drawing/2014/main" id="{DBBF5376-7F18-7C40-885B-FD1591A5EE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9617" y="2180496"/>
            <a:ext cx="3492500" cy="23241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FCC5E831-9471-704B-9C05-B62DD6CCCD78}"/>
              </a:ext>
            </a:extLst>
          </p:cNvPr>
          <p:cNvSpPr txBox="1">
            <a:spLocks/>
          </p:cNvSpPr>
          <p:nvPr/>
        </p:nvSpPr>
        <p:spPr>
          <a:xfrm>
            <a:off x="759883" y="2985654"/>
            <a:ext cx="6572250" cy="101061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500" dirty="0"/>
              <a:t>Safety of rider and driver</a:t>
            </a:r>
          </a:p>
        </p:txBody>
      </p:sp>
      <p:sp>
        <p:nvSpPr>
          <p:cNvPr id="7" name="TextBox 6">
            <a:extLst>
              <a:ext uri="{FF2B5EF4-FFF2-40B4-BE49-F238E27FC236}">
                <a16:creationId xmlns:a16="http://schemas.microsoft.com/office/drawing/2014/main" id="{4447F53D-8DA4-B94E-80EC-5C3F50983448}"/>
              </a:ext>
            </a:extLst>
          </p:cNvPr>
          <p:cNvSpPr txBox="1"/>
          <p:nvPr/>
        </p:nvSpPr>
        <p:spPr>
          <a:xfrm>
            <a:off x="998008" y="3762099"/>
            <a:ext cx="6096000" cy="430887"/>
          </a:xfrm>
          <a:prstGeom prst="rect">
            <a:avLst/>
          </a:prstGeom>
          <a:noFill/>
        </p:spPr>
        <p:txBody>
          <a:bodyPr wrap="square">
            <a:spAutoFit/>
          </a:bodyPr>
          <a:lstStyle/>
          <a:p>
            <a:r>
              <a:rPr lang="en-US" sz="2200" dirty="0"/>
              <a:t>Possible solutions:  phone vibration study</a:t>
            </a:r>
          </a:p>
        </p:txBody>
      </p:sp>
      <p:pic>
        <p:nvPicPr>
          <p:cNvPr id="13316" name="Picture 4" descr="The Best Car Phone Mounts for 2022 | PCMag">
            <a:extLst>
              <a:ext uri="{FF2B5EF4-FFF2-40B4-BE49-F238E27FC236}">
                <a16:creationId xmlns:a16="http://schemas.microsoft.com/office/drawing/2014/main" id="{4D68C4A2-2309-2041-82F9-59E11C85AB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6008" y="4504596"/>
            <a:ext cx="3286125" cy="2186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645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F11A0-27FD-4F48-A998-043242FA8EEC}"/>
              </a:ext>
            </a:extLst>
          </p:cNvPr>
          <p:cNvSpPr>
            <a:spLocks noGrp="1"/>
          </p:cNvSpPr>
          <p:nvPr>
            <p:ph type="title"/>
          </p:nvPr>
        </p:nvSpPr>
        <p:spPr/>
        <p:txBody>
          <a:bodyPr/>
          <a:lstStyle/>
          <a:p>
            <a:r>
              <a:rPr lang="en-US" b="1" dirty="0"/>
              <a:t>Expanded Ridesharing</a:t>
            </a:r>
            <a:endParaRPr lang="en-US" dirty="0"/>
          </a:p>
        </p:txBody>
      </p:sp>
      <p:sp>
        <p:nvSpPr>
          <p:cNvPr id="3" name="Content Placeholder 2">
            <a:extLst>
              <a:ext uri="{FF2B5EF4-FFF2-40B4-BE49-F238E27FC236}">
                <a16:creationId xmlns:a16="http://schemas.microsoft.com/office/drawing/2014/main" id="{108DA907-E178-E041-868F-8766528369CC}"/>
              </a:ext>
            </a:extLst>
          </p:cNvPr>
          <p:cNvSpPr>
            <a:spLocks noGrp="1"/>
          </p:cNvSpPr>
          <p:nvPr>
            <p:ph idx="1"/>
          </p:nvPr>
        </p:nvSpPr>
        <p:spPr>
          <a:xfrm>
            <a:off x="581192" y="2180496"/>
            <a:ext cx="6412275" cy="681237"/>
          </a:xfrm>
        </p:spPr>
        <p:txBody>
          <a:bodyPr>
            <a:normAutofit/>
          </a:bodyPr>
          <a:lstStyle/>
          <a:p>
            <a:r>
              <a:rPr lang="en-US" sz="2500" dirty="0"/>
              <a:t>What are the problems of ridesharing? </a:t>
            </a:r>
          </a:p>
        </p:txBody>
      </p:sp>
      <p:pic>
        <p:nvPicPr>
          <p:cNvPr id="13314" name="Picture 2" descr="Mayors welcome rideshare expansion into Pitt Meadows and Maple Ridge –  Maple Ridge News">
            <a:extLst>
              <a:ext uri="{FF2B5EF4-FFF2-40B4-BE49-F238E27FC236}">
                <a16:creationId xmlns:a16="http://schemas.microsoft.com/office/drawing/2014/main" id="{DBBF5376-7F18-7C40-885B-FD1591A5EE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9617" y="2180496"/>
            <a:ext cx="3492500" cy="23241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FCC5E831-9471-704B-9C05-B62DD6CCCD78}"/>
              </a:ext>
            </a:extLst>
          </p:cNvPr>
          <p:cNvSpPr txBox="1">
            <a:spLocks/>
          </p:cNvSpPr>
          <p:nvPr/>
        </p:nvSpPr>
        <p:spPr>
          <a:xfrm>
            <a:off x="759883" y="2985654"/>
            <a:ext cx="6572250" cy="137852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500" dirty="0"/>
              <a:t>Fairness (rural area has no cars to pick up customers)</a:t>
            </a:r>
          </a:p>
        </p:txBody>
      </p:sp>
      <p:sp>
        <p:nvSpPr>
          <p:cNvPr id="7" name="TextBox 6">
            <a:extLst>
              <a:ext uri="{FF2B5EF4-FFF2-40B4-BE49-F238E27FC236}">
                <a16:creationId xmlns:a16="http://schemas.microsoft.com/office/drawing/2014/main" id="{4447F53D-8DA4-B94E-80EC-5C3F50983448}"/>
              </a:ext>
            </a:extLst>
          </p:cNvPr>
          <p:cNvSpPr txBox="1"/>
          <p:nvPr/>
        </p:nvSpPr>
        <p:spPr>
          <a:xfrm>
            <a:off x="998008" y="4364182"/>
            <a:ext cx="6096000" cy="430887"/>
          </a:xfrm>
          <a:prstGeom prst="rect">
            <a:avLst/>
          </a:prstGeom>
          <a:noFill/>
        </p:spPr>
        <p:txBody>
          <a:bodyPr wrap="square">
            <a:spAutoFit/>
          </a:bodyPr>
          <a:lstStyle/>
          <a:p>
            <a:r>
              <a:rPr lang="en-US" sz="2200" dirty="0"/>
              <a:t>Reward based reinforcement learning method</a:t>
            </a:r>
          </a:p>
        </p:txBody>
      </p:sp>
    </p:spTree>
    <p:extLst>
      <p:ext uri="{BB962C8B-B14F-4D97-AF65-F5344CB8AC3E}">
        <p14:creationId xmlns:p14="http://schemas.microsoft.com/office/powerpoint/2010/main" val="2739711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80CC1-B906-2948-B3E0-E51612E8B667}"/>
              </a:ext>
            </a:extLst>
          </p:cNvPr>
          <p:cNvSpPr>
            <a:spLocks noGrp="1"/>
          </p:cNvSpPr>
          <p:nvPr>
            <p:ph type="title"/>
          </p:nvPr>
        </p:nvSpPr>
        <p:spPr/>
        <p:txBody>
          <a:bodyPr/>
          <a:lstStyle/>
          <a:p>
            <a:r>
              <a:rPr lang="en-US" dirty="0" err="1"/>
              <a:t>iOT</a:t>
            </a:r>
            <a:r>
              <a:rPr lang="en-US" dirty="0"/>
              <a:t> in transportation</a:t>
            </a:r>
          </a:p>
        </p:txBody>
      </p:sp>
      <p:sp>
        <p:nvSpPr>
          <p:cNvPr id="3" name="Content Placeholder 2">
            <a:extLst>
              <a:ext uri="{FF2B5EF4-FFF2-40B4-BE49-F238E27FC236}">
                <a16:creationId xmlns:a16="http://schemas.microsoft.com/office/drawing/2014/main" id="{7D614A56-BB22-134B-BB51-B081E1EAD15B}"/>
              </a:ext>
            </a:extLst>
          </p:cNvPr>
          <p:cNvSpPr>
            <a:spLocks noGrp="1"/>
          </p:cNvSpPr>
          <p:nvPr>
            <p:ph idx="1"/>
          </p:nvPr>
        </p:nvSpPr>
        <p:spPr>
          <a:xfrm>
            <a:off x="581193" y="2180496"/>
            <a:ext cx="3897022" cy="4110966"/>
          </a:xfrm>
        </p:spPr>
        <p:txBody>
          <a:bodyPr>
            <a:normAutofit/>
          </a:bodyPr>
          <a:lstStyle/>
          <a:p>
            <a:r>
              <a:rPr lang="en-US" sz="2200" dirty="0">
                <a:solidFill>
                  <a:schemeClr val="bg1">
                    <a:lumMod val="65000"/>
                  </a:schemeClr>
                </a:solidFill>
              </a:rPr>
              <a:t>Assisted Driving</a:t>
            </a:r>
          </a:p>
          <a:p>
            <a:r>
              <a:rPr lang="en-US" sz="2200" dirty="0">
                <a:solidFill>
                  <a:schemeClr val="bg1">
                    <a:lumMod val="65000"/>
                  </a:schemeClr>
                </a:solidFill>
              </a:rPr>
              <a:t>Dynamic Navigation</a:t>
            </a:r>
          </a:p>
          <a:p>
            <a:r>
              <a:rPr lang="en-US" sz="2200" dirty="0">
                <a:solidFill>
                  <a:schemeClr val="bg1">
                    <a:lumMod val="65000"/>
                  </a:schemeClr>
                </a:solidFill>
              </a:rPr>
              <a:t>Optimized Maintenance</a:t>
            </a:r>
          </a:p>
          <a:p>
            <a:r>
              <a:rPr lang="en-US" sz="2200" dirty="0">
                <a:solidFill>
                  <a:schemeClr val="bg1">
                    <a:lumMod val="65000"/>
                  </a:schemeClr>
                </a:solidFill>
              </a:rPr>
              <a:t>Expanded Ridesharing</a:t>
            </a:r>
          </a:p>
          <a:p>
            <a:r>
              <a:rPr lang="en-US" sz="2200" b="1" dirty="0">
                <a:solidFill>
                  <a:schemeClr val="tx1"/>
                </a:solidFill>
              </a:rPr>
              <a:t>Fleet Management</a:t>
            </a:r>
          </a:p>
          <a:p>
            <a:endParaRPr lang="en-US" sz="2200" dirty="0"/>
          </a:p>
        </p:txBody>
      </p:sp>
      <p:pic>
        <p:nvPicPr>
          <p:cNvPr id="1026" name="Picture 2">
            <a:extLst>
              <a:ext uri="{FF2B5EF4-FFF2-40B4-BE49-F238E27FC236}">
                <a16:creationId xmlns:a16="http://schemas.microsoft.com/office/drawing/2014/main" id="{9E0CE55A-76BF-E54B-9DBC-18E678C883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1910" y="2180496"/>
            <a:ext cx="6685122" cy="4110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9435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F11A0-27FD-4F48-A998-043242FA8EEC}"/>
              </a:ext>
            </a:extLst>
          </p:cNvPr>
          <p:cNvSpPr>
            <a:spLocks noGrp="1"/>
          </p:cNvSpPr>
          <p:nvPr>
            <p:ph type="title"/>
          </p:nvPr>
        </p:nvSpPr>
        <p:spPr/>
        <p:txBody>
          <a:bodyPr/>
          <a:lstStyle/>
          <a:p>
            <a:r>
              <a:rPr lang="en-US" b="1" dirty="0"/>
              <a:t>Fleet Management</a:t>
            </a:r>
            <a:endParaRPr lang="en-US" dirty="0"/>
          </a:p>
        </p:txBody>
      </p:sp>
      <p:sp>
        <p:nvSpPr>
          <p:cNvPr id="3" name="Content Placeholder 2">
            <a:extLst>
              <a:ext uri="{FF2B5EF4-FFF2-40B4-BE49-F238E27FC236}">
                <a16:creationId xmlns:a16="http://schemas.microsoft.com/office/drawing/2014/main" id="{108DA907-E178-E041-868F-8766528369CC}"/>
              </a:ext>
            </a:extLst>
          </p:cNvPr>
          <p:cNvSpPr>
            <a:spLocks noGrp="1"/>
          </p:cNvSpPr>
          <p:nvPr>
            <p:ph idx="1"/>
          </p:nvPr>
        </p:nvSpPr>
        <p:spPr>
          <a:xfrm>
            <a:off x="415636" y="2008798"/>
            <a:ext cx="11195172" cy="742813"/>
          </a:xfrm>
        </p:spPr>
        <p:txBody>
          <a:bodyPr>
            <a:noAutofit/>
          </a:bodyPr>
          <a:lstStyle/>
          <a:p>
            <a:pPr algn="just"/>
            <a:r>
              <a:rPr lang="en-US" sz="2200" dirty="0"/>
              <a:t>An IoT-enabled fleet management solution helps businesses gain competitive advantages by automating processes in a cloud-based platform and providing real-time visibility into everything that goes on in the field.</a:t>
            </a:r>
          </a:p>
        </p:txBody>
      </p:sp>
      <p:pic>
        <p:nvPicPr>
          <p:cNvPr id="17410" name="Picture 2" descr="Applications of IoT in Logistics for Fleet and Warehouse Management">
            <a:extLst>
              <a:ext uri="{FF2B5EF4-FFF2-40B4-BE49-F238E27FC236}">
                <a16:creationId xmlns:a16="http://schemas.microsoft.com/office/drawing/2014/main" id="{5C25D4E6-8329-CF49-B9E5-DB59BFD283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79" y="3199871"/>
            <a:ext cx="6628285" cy="2955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78315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76DB-F81D-CD43-93F8-4634BD8A722D}"/>
              </a:ext>
            </a:extLst>
          </p:cNvPr>
          <p:cNvSpPr>
            <a:spLocks noGrp="1"/>
          </p:cNvSpPr>
          <p:nvPr>
            <p:ph type="title"/>
          </p:nvPr>
        </p:nvSpPr>
        <p:spPr/>
        <p:txBody>
          <a:bodyPr/>
          <a:lstStyle/>
          <a:p>
            <a:r>
              <a:rPr lang="en-US" b="1" dirty="0"/>
              <a:t>Fleet Management</a:t>
            </a:r>
            <a:endParaRPr lang="en-US" dirty="0"/>
          </a:p>
        </p:txBody>
      </p:sp>
      <p:pic>
        <p:nvPicPr>
          <p:cNvPr id="1026" name="Picture 2" descr="An IoT-enabled fleet vehicle">
            <a:extLst>
              <a:ext uri="{FF2B5EF4-FFF2-40B4-BE49-F238E27FC236}">
                <a16:creationId xmlns:a16="http://schemas.microsoft.com/office/drawing/2014/main" id="{1A588946-08B8-C949-957D-DEC95CD1EE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11" t="18181" r="4571" b="10239"/>
          <a:stretch/>
        </p:blipFill>
        <p:spPr bwMode="auto">
          <a:xfrm>
            <a:off x="4589263" y="2327563"/>
            <a:ext cx="7602737" cy="45304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91BA6D1-0DC8-A44A-B8DC-1A116275E7CF}"/>
              </a:ext>
            </a:extLst>
          </p:cNvPr>
          <p:cNvSpPr txBox="1"/>
          <p:nvPr/>
        </p:nvSpPr>
        <p:spPr>
          <a:xfrm>
            <a:off x="296486" y="1925387"/>
            <a:ext cx="4884843" cy="3385542"/>
          </a:xfrm>
          <a:prstGeom prst="rect">
            <a:avLst/>
          </a:prstGeom>
          <a:noFill/>
        </p:spPr>
        <p:txBody>
          <a:bodyPr wrap="square" rtlCol="0">
            <a:spAutoFit/>
          </a:bodyPr>
          <a:lstStyle/>
          <a:p>
            <a:pPr>
              <a:spcBef>
                <a:spcPts val="600"/>
              </a:spcBef>
            </a:pPr>
            <a:r>
              <a:rPr lang="en-US" sz="2200" b="1" dirty="0"/>
              <a:t>Examples</a:t>
            </a:r>
            <a:r>
              <a:rPr lang="en-US" sz="2200" dirty="0"/>
              <a:t>:</a:t>
            </a:r>
          </a:p>
          <a:p>
            <a:pPr>
              <a:spcBef>
                <a:spcPts val="600"/>
              </a:spcBef>
            </a:pPr>
            <a:r>
              <a:rPr lang="en-US" sz="2200" dirty="0"/>
              <a:t>1. UPS collects GPS &amp; IoT sensor </a:t>
            </a:r>
          </a:p>
          <a:p>
            <a:pPr>
              <a:spcBef>
                <a:spcPts val="600"/>
              </a:spcBef>
            </a:pPr>
            <a:r>
              <a:rPr lang="en-US" sz="2200" dirty="0"/>
              <a:t>to minimize the number of fixes</a:t>
            </a:r>
          </a:p>
          <a:p>
            <a:pPr>
              <a:spcBef>
                <a:spcPts val="600"/>
              </a:spcBef>
            </a:pPr>
            <a:endParaRPr lang="en-US" sz="500" dirty="0"/>
          </a:p>
          <a:p>
            <a:pPr>
              <a:spcBef>
                <a:spcPts val="600"/>
              </a:spcBef>
            </a:pPr>
            <a:r>
              <a:rPr lang="en-US" sz="2200" dirty="0"/>
              <a:t>2. Drivers’ driving habits:</a:t>
            </a:r>
          </a:p>
          <a:p>
            <a:pPr>
              <a:spcBef>
                <a:spcPts val="600"/>
              </a:spcBef>
            </a:pPr>
            <a:r>
              <a:rPr lang="en-US" sz="2200" dirty="0"/>
              <a:t>Aggressive or not</a:t>
            </a:r>
          </a:p>
          <a:p>
            <a:pPr>
              <a:spcBef>
                <a:spcPts val="600"/>
              </a:spcBef>
            </a:pPr>
            <a:endParaRPr lang="en-US" sz="500" dirty="0"/>
          </a:p>
          <a:p>
            <a:pPr>
              <a:spcBef>
                <a:spcPts val="600"/>
              </a:spcBef>
            </a:pPr>
            <a:r>
              <a:rPr lang="en-US" sz="2200" dirty="0"/>
              <a:t>3. Inventory and warehouse management</a:t>
            </a:r>
          </a:p>
          <a:p>
            <a:pPr>
              <a:spcBef>
                <a:spcPts val="600"/>
              </a:spcBef>
            </a:pPr>
            <a:endParaRPr lang="en-US" sz="500" dirty="0"/>
          </a:p>
          <a:p>
            <a:pPr>
              <a:spcBef>
                <a:spcPts val="600"/>
              </a:spcBef>
            </a:pPr>
            <a:r>
              <a:rPr lang="en-US" sz="2200" dirty="0"/>
              <a:t>4. Supply chain management</a:t>
            </a:r>
          </a:p>
        </p:txBody>
      </p:sp>
    </p:spTree>
    <p:extLst>
      <p:ext uri="{BB962C8B-B14F-4D97-AF65-F5344CB8AC3E}">
        <p14:creationId xmlns:p14="http://schemas.microsoft.com/office/powerpoint/2010/main" val="312007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F11A0-27FD-4F48-A998-043242FA8EEC}"/>
              </a:ext>
            </a:extLst>
          </p:cNvPr>
          <p:cNvSpPr>
            <a:spLocks noGrp="1"/>
          </p:cNvSpPr>
          <p:nvPr>
            <p:ph type="title"/>
          </p:nvPr>
        </p:nvSpPr>
        <p:spPr/>
        <p:txBody>
          <a:bodyPr/>
          <a:lstStyle/>
          <a:p>
            <a:r>
              <a:rPr lang="en-US" b="1" dirty="0"/>
              <a:t>Fleet Management</a:t>
            </a:r>
            <a:endParaRPr lang="en-US" dirty="0"/>
          </a:p>
        </p:txBody>
      </p:sp>
      <p:sp>
        <p:nvSpPr>
          <p:cNvPr id="3" name="Content Placeholder 2">
            <a:extLst>
              <a:ext uri="{FF2B5EF4-FFF2-40B4-BE49-F238E27FC236}">
                <a16:creationId xmlns:a16="http://schemas.microsoft.com/office/drawing/2014/main" id="{108DA907-E178-E041-868F-8766528369CC}"/>
              </a:ext>
            </a:extLst>
          </p:cNvPr>
          <p:cNvSpPr>
            <a:spLocks noGrp="1"/>
          </p:cNvSpPr>
          <p:nvPr>
            <p:ph idx="1"/>
          </p:nvPr>
        </p:nvSpPr>
        <p:spPr/>
        <p:txBody>
          <a:bodyPr>
            <a:normAutofit/>
          </a:bodyPr>
          <a:lstStyle/>
          <a:p>
            <a:r>
              <a:rPr lang="en-US" sz="2500" b="1" dirty="0"/>
              <a:t>Possible topics:</a:t>
            </a:r>
          </a:p>
          <a:p>
            <a:r>
              <a:rPr lang="en-US" sz="2200" dirty="0"/>
              <a:t>Supply chain shortage</a:t>
            </a:r>
          </a:p>
          <a:p>
            <a:r>
              <a:rPr lang="en-US" sz="2200" dirty="0"/>
              <a:t>Security and Privacy</a:t>
            </a:r>
          </a:p>
          <a:p>
            <a:pPr marL="0" indent="0">
              <a:buNone/>
            </a:pPr>
            <a:endParaRPr lang="en-US" sz="2200" dirty="0"/>
          </a:p>
        </p:txBody>
      </p:sp>
    </p:spTree>
    <p:extLst>
      <p:ext uri="{BB962C8B-B14F-4D97-AF65-F5344CB8AC3E}">
        <p14:creationId xmlns:p14="http://schemas.microsoft.com/office/powerpoint/2010/main" val="13162631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59DEA-E1BF-9D4A-BBAF-E313AA943520}"/>
              </a:ext>
            </a:extLst>
          </p:cNvPr>
          <p:cNvSpPr>
            <a:spLocks noGrp="1"/>
          </p:cNvSpPr>
          <p:nvPr>
            <p:ph type="title"/>
          </p:nvPr>
        </p:nvSpPr>
        <p:spPr/>
        <p:txBody>
          <a:bodyPr/>
          <a:lstStyle/>
          <a:p>
            <a:r>
              <a:rPr lang="en-US" dirty="0"/>
              <a:t>Algorithms</a:t>
            </a:r>
          </a:p>
        </p:txBody>
      </p:sp>
      <p:sp>
        <p:nvSpPr>
          <p:cNvPr id="3" name="Content Placeholder 2">
            <a:extLst>
              <a:ext uri="{FF2B5EF4-FFF2-40B4-BE49-F238E27FC236}">
                <a16:creationId xmlns:a16="http://schemas.microsoft.com/office/drawing/2014/main" id="{050DAFCC-6CD7-C946-AD0F-2C7D569F2175}"/>
              </a:ext>
            </a:extLst>
          </p:cNvPr>
          <p:cNvSpPr>
            <a:spLocks noGrp="1"/>
          </p:cNvSpPr>
          <p:nvPr>
            <p:ph idx="1"/>
          </p:nvPr>
        </p:nvSpPr>
        <p:spPr/>
        <p:txBody>
          <a:bodyPr>
            <a:normAutofit/>
          </a:bodyPr>
          <a:lstStyle/>
          <a:p>
            <a:r>
              <a:rPr lang="en-US" sz="3000" dirty="0"/>
              <a:t>Reinforcement Learning</a:t>
            </a:r>
          </a:p>
        </p:txBody>
      </p:sp>
    </p:spTree>
    <p:extLst>
      <p:ext uri="{BB962C8B-B14F-4D97-AF65-F5344CB8AC3E}">
        <p14:creationId xmlns:p14="http://schemas.microsoft.com/office/powerpoint/2010/main" val="3477534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66B07CD-68B8-E643-B04A-2124BE1ED13A}"/>
              </a:ext>
            </a:extLst>
          </p:cNvPr>
          <p:cNvSpPr>
            <a:spLocks noGrp="1" noChangeArrowheads="1"/>
          </p:cNvSpPr>
          <p:nvPr>
            <p:ph type="title"/>
          </p:nvPr>
        </p:nvSpPr>
        <p:spPr/>
        <p:txBody>
          <a:bodyPr/>
          <a:lstStyle/>
          <a:p>
            <a:r>
              <a:rPr lang="en-US" altLang="en-US"/>
              <a:t>Previous Lectures</a:t>
            </a:r>
          </a:p>
        </p:txBody>
      </p:sp>
      <p:sp>
        <p:nvSpPr>
          <p:cNvPr id="3075" name="Rectangle 3">
            <a:extLst>
              <a:ext uri="{FF2B5EF4-FFF2-40B4-BE49-F238E27FC236}">
                <a16:creationId xmlns:a16="http://schemas.microsoft.com/office/drawing/2014/main" id="{3F31DCB8-2A91-E245-9F7E-E05998A015AF}"/>
              </a:ext>
            </a:extLst>
          </p:cNvPr>
          <p:cNvSpPr>
            <a:spLocks noGrp="1" noChangeArrowheads="1"/>
          </p:cNvSpPr>
          <p:nvPr>
            <p:ph type="body" idx="1"/>
          </p:nvPr>
        </p:nvSpPr>
        <p:spPr>
          <a:xfrm>
            <a:off x="581192" y="2477541"/>
            <a:ext cx="11029615" cy="3678303"/>
          </a:xfrm>
        </p:spPr>
        <p:txBody>
          <a:bodyPr>
            <a:noAutofit/>
          </a:bodyPr>
          <a:lstStyle/>
          <a:p>
            <a:r>
              <a:rPr lang="en-US" altLang="en-US" sz="2000" dirty="0"/>
              <a:t>Supervised learning</a:t>
            </a:r>
          </a:p>
          <a:p>
            <a:pPr lvl="1"/>
            <a:r>
              <a:rPr lang="en-US" altLang="en-US" sz="2000" dirty="0"/>
              <a:t>classification, regression</a:t>
            </a:r>
          </a:p>
          <a:p>
            <a:pPr lvl="1"/>
            <a:endParaRPr lang="en-US" altLang="en-US" sz="2000" dirty="0"/>
          </a:p>
          <a:p>
            <a:r>
              <a:rPr lang="en-US" altLang="en-US" sz="2000" dirty="0"/>
              <a:t>Unsupervised learning</a:t>
            </a:r>
          </a:p>
          <a:p>
            <a:pPr lvl="1"/>
            <a:r>
              <a:rPr lang="en-US" altLang="en-US" sz="2000" dirty="0"/>
              <a:t>clustering</a:t>
            </a:r>
          </a:p>
          <a:p>
            <a:pPr lvl="1"/>
            <a:endParaRPr lang="en-US" altLang="en-US" sz="2000" dirty="0"/>
          </a:p>
          <a:p>
            <a:r>
              <a:rPr lang="en-US" altLang="en-US" sz="2000" dirty="0"/>
              <a:t>Reinforcement learning</a:t>
            </a:r>
          </a:p>
          <a:p>
            <a:pPr lvl="1"/>
            <a:r>
              <a:rPr lang="en-US" altLang="en-US" sz="2000" dirty="0"/>
              <a:t>more general than supervised/unsupervised learning</a:t>
            </a:r>
          </a:p>
          <a:p>
            <a:pPr lvl="1"/>
            <a:r>
              <a:rPr lang="en-US" altLang="en-US" sz="2000" dirty="0"/>
              <a:t>learn from interaction w/ environment to achieve a goal</a:t>
            </a:r>
            <a:endParaRPr lang="en-US" altLang="en-US" sz="2000" dirty="0">
              <a:latin typeface="cmsy10" pitchFamily="34" charset="0"/>
            </a:endParaRPr>
          </a:p>
          <a:p>
            <a:pPr lvl="1"/>
            <a:endParaRPr lang="en-US" altLang="en-US" sz="2000" dirty="0"/>
          </a:p>
        </p:txBody>
      </p:sp>
      <p:grpSp>
        <p:nvGrpSpPr>
          <p:cNvPr id="2" name="Group 1">
            <a:extLst>
              <a:ext uri="{FF2B5EF4-FFF2-40B4-BE49-F238E27FC236}">
                <a16:creationId xmlns:a16="http://schemas.microsoft.com/office/drawing/2014/main" id="{F34519D8-8F7A-284D-BCC1-F02F308FA5EF}"/>
              </a:ext>
            </a:extLst>
          </p:cNvPr>
          <p:cNvGrpSpPr/>
          <p:nvPr/>
        </p:nvGrpSpPr>
        <p:grpSpPr>
          <a:xfrm>
            <a:off x="7707138" y="4392881"/>
            <a:ext cx="3903669" cy="1143000"/>
            <a:chOff x="6764448" y="4274128"/>
            <a:chExt cx="3903669" cy="1143000"/>
          </a:xfrm>
        </p:grpSpPr>
        <p:sp>
          <p:nvSpPr>
            <p:cNvPr id="3076" name="Rectangle 4">
              <a:extLst>
                <a:ext uri="{FF2B5EF4-FFF2-40B4-BE49-F238E27FC236}">
                  <a16:creationId xmlns:a16="http://schemas.microsoft.com/office/drawing/2014/main" id="{401D1FA7-7EBF-B842-BD05-FE9E1B3051F5}"/>
                </a:ext>
              </a:extLst>
            </p:cNvPr>
            <p:cNvSpPr>
              <a:spLocks noChangeArrowheads="1"/>
            </p:cNvSpPr>
            <p:nvPr/>
          </p:nvSpPr>
          <p:spPr bwMode="auto">
            <a:xfrm>
              <a:off x="8180120" y="4274128"/>
              <a:ext cx="1295400" cy="38100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dirty="0">
                  <a:latin typeface="Trebuchet MS" panose="020B0703020202090204" pitchFamily="34" charset="0"/>
                </a:rPr>
                <a:t>environment</a:t>
              </a:r>
            </a:p>
          </p:txBody>
        </p:sp>
        <p:sp>
          <p:nvSpPr>
            <p:cNvPr id="3077" name="Rectangle 5">
              <a:extLst>
                <a:ext uri="{FF2B5EF4-FFF2-40B4-BE49-F238E27FC236}">
                  <a16:creationId xmlns:a16="http://schemas.microsoft.com/office/drawing/2014/main" id="{1141321C-610B-034A-BEF7-E524A239F23A}"/>
                </a:ext>
              </a:extLst>
            </p:cNvPr>
            <p:cNvSpPr>
              <a:spLocks noChangeArrowheads="1"/>
            </p:cNvSpPr>
            <p:nvPr/>
          </p:nvSpPr>
          <p:spPr bwMode="auto">
            <a:xfrm>
              <a:off x="8484920" y="5036128"/>
              <a:ext cx="685800" cy="38100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latin typeface="Trebuchet MS" panose="020B0703020202090204" pitchFamily="34" charset="0"/>
                </a:rPr>
                <a:t>agent</a:t>
              </a:r>
            </a:p>
          </p:txBody>
        </p:sp>
        <p:cxnSp>
          <p:nvCxnSpPr>
            <p:cNvPr id="3078" name="AutoShape 6">
              <a:extLst>
                <a:ext uri="{FF2B5EF4-FFF2-40B4-BE49-F238E27FC236}">
                  <a16:creationId xmlns:a16="http://schemas.microsoft.com/office/drawing/2014/main" id="{8EB84664-E331-AE4E-A8A7-050E892A7BB1}"/>
                </a:ext>
              </a:extLst>
            </p:cNvPr>
            <p:cNvCxnSpPr>
              <a:cxnSpLocks noChangeShapeType="1"/>
              <a:stCxn id="3077" idx="3"/>
              <a:endCxn id="3076" idx="3"/>
            </p:cNvCxnSpPr>
            <p:nvPr/>
          </p:nvCxnSpPr>
          <p:spPr bwMode="auto">
            <a:xfrm flipV="1">
              <a:off x="9170720" y="4464628"/>
              <a:ext cx="304800" cy="762000"/>
            </a:xfrm>
            <a:prstGeom prst="curvedConnector3">
              <a:avLst>
                <a:gd name="adj1" fmla="val 205208"/>
              </a:avLst>
            </a:prstGeom>
            <a:noFill/>
            <a:ln w="381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9" name="AutoShape 7">
              <a:extLst>
                <a:ext uri="{FF2B5EF4-FFF2-40B4-BE49-F238E27FC236}">
                  <a16:creationId xmlns:a16="http://schemas.microsoft.com/office/drawing/2014/main" id="{8CAB923E-E8BD-F349-B8AB-6CD505644574}"/>
                </a:ext>
              </a:extLst>
            </p:cNvPr>
            <p:cNvCxnSpPr>
              <a:cxnSpLocks noChangeShapeType="1"/>
              <a:stCxn id="3076" idx="1"/>
              <a:endCxn id="3077" idx="1"/>
            </p:cNvCxnSpPr>
            <p:nvPr/>
          </p:nvCxnSpPr>
          <p:spPr bwMode="auto">
            <a:xfrm rot="10800000" flipH="1" flipV="1">
              <a:off x="8180120" y="4464628"/>
              <a:ext cx="304800" cy="762000"/>
            </a:xfrm>
            <a:prstGeom prst="curvedConnector3">
              <a:avLst>
                <a:gd name="adj1" fmla="val -108856"/>
              </a:avLst>
            </a:prstGeom>
            <a:noFill/>
            <a:ln w="381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80" name="Text Box 8">
              <a:extLst>
                <a:ext uri="{FF2B5EF4-FFF2-40B4-BE49-F238E27FC236}">
                  <a16:creationId xmlns:a16="http://schemas.microsoft.com/office/drawing/2014/main" id="{1B1A3C1D-1E48-6447-B0BA-FD4F9D68CFB6}"/>
                </a:ext>
              </a:extLst>
            </p:cNvPr>
            <p:cNvSpPr txBox="1">
              <a:spLocks noChangeArrowheads="1"/>
            </p:cNvSpPr>
            <p:nvPr/>
          </p:nvSpPr>
          <p:spPr bwMode="auto">
            <a:xfrm>
              <a:off x="9840646" y="4715453"/>
              <a:ext cx="82747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latin typeface="Trebuchet MS" panose="020B0703020202090204" pitchFamily="34" charset="0"/>
                </a:rPr>
                <a:t>action</a:t>
              </a:r>
            </a:p>
          </p:txBody>
        </p:sp>
        <p:sp>
          <p:nvSpPr>
            <p:cNvPr id="3081" name="Text Box 9">
              <a:extLst>
                <a:ext uri="{FF2B5EF4-FFF2-40B4-BE49-F238E27FC236}">
                  <a16:creationId xmlns:a16="http://schemas.microsoft.com/office/drawing/2014/main" id="{59EADDBF-C5D5-CB46-AF01-6D32FB1DC60F}"/>
                </a:ext>
              </a:extLst>
            </p:cNvPr>
            <p:cNvSpPr txBox="1">
              <a:spLocks noChangeArrowheads="1"/>
            </p:cNvSpPr>
            <p:nvPr/>
          </p:nvSpPr>
          <p:spPr bwMode="auto">
            <a:xfrm>
              <a:off x="6764448" y="4655129"/>
              <a:ext cx="120257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a:latin typeface="Trebuchet MS" panose="020B0703020202090204" pitchFamily="34" charset="0"/>
                </a:rPr>
                <a:t>reward</a:t>
              </a:r>
            </a:p>
            <a:p>
              <a:pPr algn="ctr"/>
              <a:r>
                <a:rPr lang="en-US" altLang="en-US">
                  <a:latin typeface="Trebuchet MS" panose="020B0703020202090204" pitchFamily="34" charset="0"/>
                </a:rPr>
                <a:t>new state</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C2097602-0185-4E4F-B378-91663FC5F152}"/>
              </a:ext>
            </a:extLst>
          </p:cNvPr>
          <p:cNvSpPr>
            <a:spLocks noGrp="1" noChangeArrowheads="1"/>
          </p:cNvSpPr>
          <p:nvPr>
            <p:ph type="title"/>
          </p:nvPr>
        </p:nvSpPr>
        <p:spPr/>
        <p:txBody>
          <a:bodyPr/>
          <a:lstStyle/>
          <a:p>
            <a:r>
              <a:rPr lang="en-US" altLang="en-US"/>
              <a:t>Today</a:t>
            </a:r>
          </a:p>
        </p:txBody>
      </p:sp>
      <p:sp>
        <p:nvSpPr>
          <p:cNvPr id="6147" name="Rectangle 3">
            <a:extLst>
              <a:ext uri="{FF2B5EF4-FFF2-40B4-BE49-F238E27FC236}">
                <a16:creationId xmlns:a16="http://schemas.microsoft.com/office/drawing/2014/main" id="{5820CA52-2D51-0147-B2F6-2FCABF65E60A}"/>
              </a:ext>
            </a:extLst>
          </p:cNvPr>
          <p:cNvSpPr>
            <a:spLocks noGrp="1" noChangeArrowheads="1"/>
          </p:cNvSpPr>
          <p:nvPr>
            <p:ph type="body" idx="1"/>
          </p:nvPr>
        </p:nvSpPr>
        <p:spPr/>
        <p:txBody>
          <a:bodyPr>
            <a:noAutofit/>
          </a:bodyPr>
          <a:lstStyle/>
          <a:p>
            <a:r>
              <a:rPr lang="en-US" altLang="en-US" sz="2000" dirty="0"/>
              <a:t>examples</a:t>
            </a:r>
          </a:p>
          <a:p>
            <a:pPr lvl="2"/>
            <a:endParaRPr lang="en-US" altLang="en-US" sz="2000" dirty="0"/>
          </a:p>
          <a:p>
            <a:r>
              <a:rPr lang="en-US" altLang="en-US" sz="2000" dirty="0"/>
              <a:t>defining an RL problem</a:t>
            </a:r>
          </a:p>
          <a:p>
            <a:pPr lvl="1"/>
            <a:r>
              <a:rPr lang="en-US" altLang="en-US" sz="2000" dirty="0"/>
              <a:t>Markov Decision Processes</a:t>
            </a:r>
          </a:p>
          <a:p>
            <a:pPr lvl="2"/>
            <a:endParaRPr lang="en-US" altLang="en-US" sz="2000" dirty="0"/>
          </a:p>
          <a:p>
            <a:r>
              <a:rPr lang="en-US" altLang="en-US" sz="2000" dirty="0"/>
              <a:t>solving an RL problem</a:t>
            </a:r>
          </a:p>
          <a:p>
            <a:pPr lvl="1"/>
            <a:r>
              <a:rPr lang="en-US" altLang="en-US" sz="2000" dirty="0"/>
              <a:t>Dynamic Programming</a:t>
            </a:r>
          </a:p>
          <a:p>
            <a:pPr lvl="1"/>
            <a:r>
              <a:rPr lang="en-US" altLang="en-US" sz="2000" dirty="0"/>
              <a:t>Monte Carlo methods</a:t>
            </a:r>
          </a:p>
          <a:p>
            <a:pPr lvl="1"/>
            <a:r>
              <a:rPr lang="en-US" altLang="en-US" sz="2000" dirty="0"/>
              <a:t>Temporal-Difference learning</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737710F4-A6AD-CB44-B3D1-81EE0E68631A}"/>
              </a:ext>
            </a:extLst>
          </p:cNvPr>
          <p:cNvSpPr>
            <a:spLocks noGrp="1" noChangeArrowheads="1"/>
          </p:cNvSpPr>
          <p:nvPr>
            <p:ph type="title"/>
          </p:nvPr>
        </p:nvSpPr>
        <p:spPr/>
        <p:txBody>
          <a:bodyPr/>
          <a:lstStyle/>
          <a:p>
            <a:r>
              <a:rPr lang="sk-SK" altLang="en-US"/>
              <a:t>Robot in a room</a:t>
            </a:r>
            <a:endParaRPr lang="en-US" altLang="en-US"/>
          </a:p>
        </p:txBody>
      </p:sp>
      <p:graphicFrame>
        <p:nvGraphicFramePr>
          <p:cNvPr id="7171" name="Group 3">
            <a:extLst>
              <a:ext uri="{FF2B5EF4-FFF2-40B4-BE49-F238E27FC236}">
                <a16:creationId xmlns:a16="http://schemas.microsoft.com/office/drawing/2014/main" id="{A504B3DE-91BF-8F45-8098-FDDE3A721812}"/>
              </a:ext>
            </a:extLst>
          </p:cNvPr>
          <p:cNvGraphicFramePr>
            <a:graphicFrameLocks noGrp="1"/>
          </p:cNvGraphicFramePr>
          <p:nvPr>
            <p:extLst>
              <p:ext uri="{D42A27DB-BD31-4B8C-83A1-F6EECF244321}">
                <p14:modId xmlns:p14="http://schemas.microsoft.com/office/powerpoint/2010/main" val="1541521975"/>
              </p:ext>
            </p:extLst>
          </p:nvPr>
        </p:nvGraphicFramePr>
        <p:xfrm>
          <a:off x="1981200" y="2016128"/>
          <a:ext cx="3715841" cy="2575720"/>
        </p:xfrm>
        <a:graphic>
          <a:graphicData uri="http://schemas.openxmlformats.org/drawingml/2006/table">
            <a:tbl>
              <a:tblPr/>
              <a:tblGrid>
                <a:gridCol w="928601">
                  <a:extLst>
                    <a:ext uri="{9D8B030D-6E8A-4147-A177-3AD203B41FA5}">
                      <a16:colId xmlns:a16="http://schemas.microsoft.com/office/drawing/2014/main" val="1902331582"/>
                    </a:ext>
                  </a:extLst>
                </a:gridCol>
                <a:gridCol w="930038">
                  <a:extLst>
                    <a:ext uri="{9D8B030D-6E8A-4147-A177-3AD203B41FA5}">
                      <a16:colId xmlns:a16="http://schemas.microsoft.com/office/drawing/2014/main" val="378762592"/>
                    </a:ext>
                  </a:extLst>
                </a:gridCol>
                <a:gridCol w="928601">
                  <a:extLst>
                    <a:ext uri="{9D8B030D-6E8A-4147-A177-3AD203B41FA5}">
                      <a16:colId xmlns:a16="http://schemas.microsoft.com/office/drawing/2014/main" val="3203050012"/>
                    </a:ext>
                  </a:extLst>
                </a:gridCol>
                <a:gridCol w="928601">
                  <a:extLst>
                    <a:ext uri="{9D8B030D-6E8A-4147-A177-3AD203B41FA5}">
                      <a16:colId xmlns:a16="http://schemas.microsoft.com/office/drawing/2014/main" val="3822528386"/>
                    </a:ext>
                  </a:extLst>
                </a:gridCol>
              </a:tblGrid>
              <a:tr h="858075">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a:ln>
                          <a:noFill/>
                        </a:ln>
                        <a:solidFill>
                          <a:srgbClr val="0066FF"/>
                        </a:solidFill>
                        <a:effectLst/>
                        <a:latin typeface="Trebuchet MS" panose="020B0703020202090204" pitchFamily="34" charset="0"/>
                        <a:cs typeface="Arial" panose="020B0604020202020204"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a:ln>
                          <a:noFill/>
                        </a:ln>
                        <a:solidFill>
                          <a:srgbClr val="0066FF"/>
                        </a:solidFill>
                        <a:effectLst/>
                        <a:latin typeface="Trebuchet MS" panose="020B0703020202090204" pitchFamily="34" charset="0"/>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a:ln>
                          <a:noFill/>
                        </a:ln>
                        <a:solidFill>
                          <a:srgbClr val="0066FF"/>
                        </a:solidFill>
                        <a:effectLst/>
                        <a:latin typeface="Trebuchet MS" panose="020B0703020202090204" pitchFamily="34" charset="0"/>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rgbClr val="0066FF"/>
                          </a:solidFill>
                          <a:effectLst/>
                          <a:latin typeface="Trebuchet MS" panose="020B0703020202090204" pitchFamily="34" charset="0"/>
                          <a:cs typeface="Arial" panose="020B0604020202020204" pitchFamily="34" charset="0"/>
                        </a:rPr>
                        <a:t>+1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44394582"/>
                  </a:ext>
                </a:extLst>
              </a:tr>
              <a:tr h="859570">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a:ln>
                          <a:noFill/>
                        </a:ln>
                        <a:solidFill>
                          <a:srgbClr val="0066FF"/>
                        </a:solidFill>
                        <a:effectLst/>
                        <a:latin typeface="Trebuchet MS" panose="020B0703020202090204" pitchFamily="34" charset="0"/>
                        <a:cs typeface="Arial" panose="020B0604020202020204"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dirty="0">
                        <a:ln>
                          <a:noFill/>
                        </a:ln>
                        <a:solidFill>
                          <a:srgbClr val="0066FF"/>
                        </a:solidFill>
                        <a:effectLst/>
                        <a:latin typeface="Trebuchet MS" panose="020B0703020202090204" pitchFamily="34" charset="0"/>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dirty="0">
                        <a:ln>
                          <a:noFill/>
                        </a:ln>
                        <a:solidFill>
                          <a:srgbClr val="0066FF"/>
                        </a:solidFill>
                        <a:effectLst/>
                        <a:latin typeface="Trebuchet MS" panose="020B0703020202090204" pitchFamily="34" charset="0"/>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rgbClr val="0066FF"/>
                          </a:solidFill>
                          <a:effectLst/>
                          <a:latin typeface="Trebuchet MS" panose="020B0703020202090204" pitchFamily="34" charset="0"/>
                          <a:cs typeface="Arial" panose="020B0604020202020204" pitchFamily="34" charset="0"/>
                        </a:rPr>
                        <a:t>-1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49174764"/>
                  </a:ext>
                </a:extLst>
              </a:tr>
              <a:tr h="858075">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0066FF"/>
                          </a:solidFill>
                          <a:effectLst/>
                          <a:latin typeface="Trebuchet MS" panose="020B0703020202090204" pitchFamily="34" charset="0"/>
                          <a:cs typeface="Arial" panose="020B0604020202020204" pitchFamily="34" charset="0"/>
                        </a:rPr>
                        <a:t>START</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a:ln>
                          <a:noFill/>
                        </a:ln>
                        <a:solidFill>
                          <a:srgbClr val="0066FF"/>
                        </a:solidFill>
                        <a:effectLst/>
                        <a:latin typeface="Trebuchet MS" panose="020B0703020202090204" pitchFamily="34" charset="0"/>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a:ln>
                          <a:noFill/>
                        </a:ln>
                        <a:solidFill>
                          <a:srgbClr val="0066FF"/>
                        </a:solidFill>
                        <a:effectLst/>
                        <a:latin typeface="Trebuchet MS" panose="020B0703020202090204" pitchFamily="34" charset="0"/>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dirty="0">
                        <a:ln>
                          <a:noFill/>
                        </a:ln>
                        <a:solidFill>
                          <a:srgbClr val="0066FF"/>
                        </a:solidFill>
                        <a:effectLst/>
                        <a:latin typeface="Trebuchet MS" panose="020B0703020202090204" pitchFamily="34" charset="0"/>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0693378"/>
                  </a:ext>
                </a:extLst>
              </a:tr>
            </a:tbl>
          </a:graphicData>
        </a:graphic>
      </p:graphicFrame>
      <p:grpSp>
        <p:nvGrpSpPr>
          <p:cNvPr id="7193" name="Group 25">
            <a:extLst>
              <a:ext uri="{FF2B5EF4-FFF2-40B4-BE49-F238E27FC236}">
                <a16:creationId xmlns:a16="http://schemas.microsoft.com/office/drawing/2014/main" id="{657C57B4-F074-0641-879E-B0CF65706EB6}"/>
              </a:ext>
            </a:extLst>
          </p:cNvPr>
          <p:cNvGrpSpPr>
            <a:grpSpLocks/>
          </p:cNvGrpSpPr>
          <p:nvPr/>
        </p:nvGrpSpPr>
        <p:grpSpPr bwMode="auto">
          <a:xfrm>
            <a:off x="9706768" y="3032918"/>
            <a:ext cx="1008063" cy="792163"/>
            <a:chOff x="3878" y="1434"/>
            <a:chExt cx="635" cy="499"/>
          </a:xfrm>
        </p:grpSpPr>
        <p:sp>
          <p:nvSpPr>
            <p:cNvPr id="7194" name="Line 26">
              <a:extLst>
                <a:ext uri="{FF2B5EF4-FFF2-40B4-BE49-F238E27FC236}">
                  <a16:creationId xmlns:a16="http://schemas.microsoft.com/office/drawing/2014/main" id="{A0A48A17-3BED-A44D-8689-11A5A10CB65C}"/>
                </a:ext>
              </a:extLst>
            </p:cNvPr>
            <p:cNvSpPr>
              <a:spLocks noChangeShapeType="1"/>
            </p:cNvSpPr>
            <p:nvPr/>
          </p:nvSpPr>
          <p:spPr bwMode="auto">
            <a:xfrm flipV="1">
              <a:off x="4195" y="1434"/>
              <a:ext cx="0" cy="498"/>
            </a:xfrm>
            <a:prstGeom prst="line">
              <a:avLst/>
            </a:prstGeom>
            <a:noFill/>
            <a:ln w="152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95" name="Line 27">
              <a:extLst>
                <a:ext uri="{FF2B5EF4-FFF2-40B4-BE49-F238E27FC236}">
                  <a16:creationId xmlns:a16="http://schemas.microsoft.com/office/drawing/2014/main" id="{3EA82110-7DD5-7642-8CFA-539D2E6B303A}"/>
                </a:ext>
              </a:extLst>
            </p:cNvPr>
            <p:cNvSpPr>
              <a:spLocks noChangeShapeType="1"/>
            </p:cNvSpPr>
            <p:nvPr/>
          </p:nvSpPr>
          <p:spPr bwMode="auto">
            <a:xfrm>
              <a:off x="4195" y="1933"/>
              <a:ext cx="318" cy="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96" name="Line 28">
              <a:extLst>
                <a:ext uri="{FF2B5EF4-FFF2-40B4-BE49-F238E27FC236}">
                  <a16:creationId xmlns:a16="http://schemas.microsoft.com/office/drawing/2014/main" id="{64A7FDF1-CBCE-3044-8F70-06BC1AD1F647}"/>
                </a:ext>
              </a:extLst>
            </p:cNvPr>
            <p:cNvSpPr>
              <a:spLocks noChangeShapeType="1"/>
            </p:cNvSpPr>
            <p:nvPr/>
          </p:nvSpPr>
          <p:spPr bwMode="auto">
            <a:xfrm flipH="1">
              <a:off x="3878" y="1933"/>
              <a:ext cx="363" cy="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7197" name="Text Box 29">
            <a:extLst>
              <a:ext uri="{FF2B5EF4-FFF2-40B4-BE49-F238E27FC236}">
                <a16:creationId xmlns:a16="http://schemas.microsoft.com/office/drawing/2014/main" id="{DE830A94-454A-CA42-8036-ED44645696D3}"/>
              </a:ext>
            </a:extLst>
          </p:cNvPr>
          <p:cNvSpPr txBox="1">
            <a:spLocks noChangeArrowheads="1"/>
          </p:cNvSpPr>
          <p:nvPr/>
        </p:nvSpPr>
        <p:spPr bwMode="auto">
          <a:xfrm>
            <a:off x="7224385" y="2159400"/>
            <a:ext cx="3859212" cy="228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dirty="0">
                <a:latin typeface="Trebuchet MS" panose="020B0703020202090204" pitchFamily="34" charset="0"/>
              </a:rPr>
              <a:t>actions: UP, DOWN, LEFT, RIGHT</a:t>
            </a:r>
          </a:p>
          <a:p>
            <a:endParaRPr lang="en-US" altLang="en-US" dirty="0">
              <a:latin typeface="Trebuchet MS" panose="020B0703020202090204" pitchFamily="34" charset="0"/>
            </a:endParaRPr>
          </a:p>
          <a:p>
            <a:endParaRPr lang="en-US" altLang="en-US" dirty="0">
              <a:latin typeface="Trebuchet MS" panose="020B0703020202090204" pitchFamily="34" charset="0"/>
            </a:endParaRPr>
          </a:p>
          <a:p>
            <a:r>
              <a:rPr lang="en-US" altLang="en-US" b="1" dirty="0">
                <a:latin typeface="Trebuchet MS" panose="020B0703020202090204" pitchFamily="34" charset="0"/>
              </a:rPr>
              <a:t>UP</a:t>
            </a:r>
          </a:p>
          <a:p>
            <a:endParaRPr lang="en-US" altLang="en-US" dirty="0">
              <a:latin typeface="Trebuchet MS" panose="020B0703020202090204" pitchFamily="34" charset="0"/>
            </a:endParaRPr>
          </a:p>
          <a:p>
            <a:r>
              <a:rPr lang="en-US" altLang="en-US" dirty="0">
                <a:latin typeface="Trebuchet MS" panose="020B0703020202090204" pitchFamily="34" charset="0"/>
              </a:rPr>
              <a:t>80% 	move UP</a:t>
            </a:r>
          </a:p>
          <a:p>
            <a:r>
              <a:rPr lang="en-US" altLang="en-US" dirty="0">
                <a:latin typeface="Trebuchet MS" panose="020B0703020202090204" pitchFamily="34" charset="0"/>
              </a:rPr>
              <a:t>10%	move LEFT</a:t>
            </a:r>
          </a:p>
          <a:p>
            <a:r>
              <a:rPr lang="en-US" altLang="en-US" dirty="0">
                <a:latin typeface="Trebuchet MS" panose="020B0703020202090204" pitchFamily="34" charset="0"/>
              </a:rPr>
              <a:t>10%	move RIGHT</a:t>
            </a:r>
          </a:p>
        </p:txBody>
      </p:sp>
      <p:sp>
        <p:nvSpPr>
          <p:cNvPr id="7198" name="Rectangle 30">
            <a:extLst>
              <a:ext uri="{FF2B5EF4-FFF2-40B4-BE49-F238E27FC236}">
                <a16:creationId xmlns:a16="http://schemas.microsoft.com/office/drawing/2014/main" id="{8EADDD09-82C3-1042-A84C-97AA14B5ED35}"/>
              </a:ext>
            </a:extLst>
          </p:cNvPr>
          <p:cNvSpPr>
            <a:spLocks noGrp="1" noChangeArrowheads="1"/>
          </p:cNvSpPr>
          <p:nvPr>
            <p:ph type="body" idx="1"/>
          </p:nvPr>
        </p:nvSpPr>
        <p:spPr>
          <a:xfrm>
            <a:off x="1981200" y="4437064"/>
            <a:ext cx="8229600" cy="2420937"/>
          </a:xfrm>
          <a:noFill/>
          <a:ln/>
        </p:spPr>
        <p:txBody>
          <a:bodyPr/>
          <a:lstStyle/>
          <a:p>
            <a:r>
              <a:rPr lang="en-US" altLang="en-US"/>
              <a:t>reward +1 at [4,3], -1 at [4,2]</a:t>
            </a:r>
          </a:p>
          <a:p>
            <a:r>
              <a:rPr lang="en-US" altLang="en-US"/>
              <a:t>reward -0.04 for each step</a:t>
            </a:r>
          </a:p>
          <a:p>
            <a:endParaRPr lang="en-US" altLang="en-US"/>
          </a:p>
          <a:p>
            <a:r>
              <a:rPr lang="en-US" altLang="en-US"/>
              <a:t>what’s the strategy to achieve max reward?</a:t>
            </a:r>
          </a:p>
          <a:p>
            <a:r>
              <a:rPr lang="en-US" altLang="en-US"/>
              <a:t>what if the actions were deterministic?</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6FEC8-7A5D-9C44-B86E-B886E2469315}"/>
              </a:ext>
            </a:extLst>
          </p:cNvPr>
          <p:cNvSpPr>
            <a:spLocks noGrp="1"/>
          </p:cNvSpPr>
          <p:nvPr>
            <p:ph type="title"/>
          </p:nvPr>
        </p:nvSpPr>
        <p:spPr/>
        <p:txBody>
          <a:bodyPr/>
          <a:lstStyle/>
          <a:p>
            <a:r>
              <a:rPr lang="en-US" dirty="0"/>
              <a:t>Why </a:t>
            </a:r>
            <a:r>
              <a:rPr lang="en-US" dirty="0" err="1"/>
              <a:t>iot</a:t>
            </a:r>
            <a:r>
              <a:rPr lang="en-US" dirty="0"/>
              <a:t> in transportation</a:t>
            </a:r>
          </a:p>
        </p:txBody>
      </p:sp>
      <p:sp>
        <p:nvSpPr>
          <p:cNvPr id="3" name="Content Placeholder 2">
            <a:extLst>
              <a:ext uri="{FF2B5EF4-FFF2-40B4-BE49-F238E27FC236}">
                <a16:creationId xmlns:a16="http://schemas.microsoft.com/office/drawing/2014/main" id="{A524D233-62F1-8843-BA8C-D947E0AACED6}"/>
              </a:ext>
            </a:extLst>
          </p:cNvPr>
          <p:cNvSpPr>
            <a:spLocks noGrp="1"/>
          </p:cNvSpPr>
          <p:nvPr>
            <p:ph idx="1"/>
          </p:nvPr>
        </p:nvSpPr>
        <p:spPr/>
        <p:txBody>
          <a:bodyPr>
            <a:normAutofit/>
          </a:bodyPr>
          <a:lstStyle/>
          <a:p>
            <a:pPr algn="just"/>
            <a:r>
              <a:rPr lang="en-US" sz="2200" dirty="0"/>
              <a:t>The connected car market grew by </a:t>
            </a:r>
            <a:r>
              <a:rPr lang="en-US" sz="2200" dirty="0">
                <a:hlinkClick r:id="rId2"/>
              </a:rPr>
              <a:t>45% between 2018 and 2019</a:t>
            </a:r>
            <a:r>
              <a:rPr lang="en-US" sz="2200" dirty="0"/>
              <a:t> alone, with global shipments expected to pass 76 million units by 2023</a:t>
            </a:r>
          </a:p>
          <a:p>
            <a:pPr algn="just"/>
            <a:r>
              <a:rPr lang="en-US" sz="2200" dirty="0"/>
              <a:t> It won’t be too long before connected cars are the norm. When this shift does happen, roads will be a safer and more convenient place for everyone.</a:t>
            </a:r>
          </a:p>
          <a:p>
            <a:pPr algn="just"/>
            <a:endParaRPr lang="en-US" sz="2200" dirty="0"/>
          </a:p>
        </p:txBody>
      </p:sp>
    </p:spTree>
    <p:extLst>
      <p:ext uri="{BB962C8B-B14F-4D97-AF65-F5344CB8AC3E}">
        <p14:creationId xmlns:p14="http://schemas.microsoft.com/office/powerpoint/2010/main" val="25448255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90978035-E61C-0446-A57B-9C360965EB3F}"/>
              </a:ext>
            </a:extLst>
          </p:cNvPr>
          <p:cNvSpPr>
            <a:spLocks noGrp="1" noChangeArrowheads="1"/>
          </p:cNvSpPr>
          <p:nvPr>
            <p:ph type="title"/>
          </p:nvPr>
        </p:nvSpPr>
        <p:spPr/>
        <p:txBody>
          <a:bodyPr/>
          <a:lstStyle/>
          <a:p>
            <a:r>
              <a:rPr lang="en-US" altLang="en-US"/>
              <a:t>Other examples</a:t>
            </a:r>
          </a:p>
        </p:txBody>
      </p:sp>
      <p:sp>
        <p:nvSpPr>
          <p:cNvPr id="5123" name="Rectangle 3">
            <a:extLst>
              <a:ext uri="{FF2B5EF4-FFF2-40B4-BE49-F238E27FC236}">
                <a16:creationId xmlns:a16="http://schemas.microsoft.com/office/drawing/2014/main" id="{1954F9A5-D2D2-A34C-9405-976ED640297F}"/>
              </a:ext>
            </a:extLst>
          </p:cNvPr>
          <p:cNvSpPr>
            <a:spLocks noGrp="1" noChangeArrowheads="1"/>
          </p:cNvSpPr>
          <p:nvPr>
            <p:ph type="body" idx="1"/>
          </p:nvPr>
        </p:nvSpPr>
        <p:spPr>
          <a:xfrm>
            <a:off x="581193" y="2398744"/>
            <a:ext cx="11029615" cy="3678303"/>
          </a:xfrm>
        </p:spPr>
        <p:txBody>
          <a:bodyPr>
            <a:noAutofit/>
          </a:bodyPr>
          <a:lstStyle/>
          <a:p>
            <a:r>
              <a:rPr lang="en-US" altLang="en-US" sz="2000" dirty="0" err="1"/>
              <a:t>CarPole</a:t>
            </a:r>
            <a:r>
              <a:rPr lang="en-US" altLang="en-US" sz="2000" dirty="0"/>
              <a:t>-balancing (simulate using open AI Gym)</a:t>
            </a:r>
          </a:p>
          <a:p>
            <a:endParaRPr lang="en-US" altLang="en-US" sz="500" dirty="0"/>
          </a:p>
          <a:p>
            <a:endParaRPr lang="en-US" altLang="en-US" sz="500" dirty="0"/>
          </a:p>
          <a:p>
            <a:r>
              <a:rPr lang="en-US" altLang="en-US" sz="2000" dirty="0"/>
              <a:t>no teacher who would say “good” or “bad”</a:t>
            </a:r>
          </a:p>
          <a:p>
            <a:pPr lvl="1"/>
            <a:r>
              <a:rPr lang="en-US" altLang="en-US" sz="2000" dirty="0"/>
              <a:t>is reward “10” good or bad?</a:t>
            </a:r>
          </a:p>
          <a:p>
            <a:pPr lvl="1"/>
            <a:r>
              <a:rPr lang="en-US" altLang="en-US" sz="2000" dirty="0"/>
              <a:t>rewards could be delayed</a:t>
            </a:r>
          </a:p>
          <a:p>
            <a:pPr lvl="1"/>
            <a:endParaRPr lang="en-US" altLang="en-US" sz="500" dirty="0"/>
          </a:p>
          <a:p>
            <a:pPr lvl="1"/>
            <a:endParaRPr lang="en-US" altLang="en-US" sz="500" dirty="0"/>
          </a:p>
          <a:p>
            <a:r>
              <a:rPr lang="en-US" altLang="en-US" sz="2000" dirty="0"/>
              <a:t>similar to control theory</a:t>
            </a:r>
          </a:p>
          <a:p>
            <a:pPr lvl="1"/>
            <a:r>
              <a:rPr lang="en-US" altLang="en-US" sz="2000" dirty="0"/>
              <a:t>more general, fewer constraints</a:t>
            </a:r>
          </a:p>
          <a:p>
            <a:pPr lvl="1"/>
            <a:endParaRPr lang="en-US" altLang="en-US" sz="500" dirty="0"/>
          </a:p>
          <a:p>
            <a:pPr lvl="1"/>
            <a:endParaRPr lang="en-US" altLang="en-US" sz="500" dirty="0"/>
          </a:p>
          <a:p>
            <a:r>
              <a:rPr lang="en-US" altLang="en-US" sz="2000" dirty="0"/>
              <a:t>explore the environment and learn from experience</a:t>
            </a:r>
          </a:p>
          <a:p>
            <a:pPr lvl="1"/>
            <a:r>
              <a:rPr lang="en-US" altLang="en-US" sz="2000" dirty="0"/>
              <a:t>not just blind search, try to be smart about it</a:t>
            </a:r>
          </a:p>
        </p:txBody>
      </p:sp>
      <p:grpSp>
        <p:nvGrpSpPr>
          <p:cNvPr id="5133" name="Group 13">
            <a:extLst>
              <a:ext uri="{FF2B5EF4-FFF2-40B4-BE49-F238E27FC236}">
                <a16:creationId xmlns:a16="http://schemas.microsoft.com/office/drawing/2014/main" id="{4F1E4728-8B9E-674E-87D2-C84D202A9BE8}"/>
              </a:ext>
            </a:extLst>
          </p:cNvPr>
          <p:cNvGrpSpPr>
            <a:grpSpLocks/>
          </p:cNvGrpSpPr>
          <p:nvPr/>
        </p:nvGrpSpPr>
        <p:grpSpPr bwMode="auto">
          <a:xfrm>
            <a:off x="6593177" y="2180496"/>
            <a:ext cx="3430587" cy="2152650"/>
            <a:chOff x="3408" y="528"/>
            <a:chExt cx="2161" cy="1356"/>
          </a:xfrm>
        </p:grpSpPr>
        <p:sp>
          <p:nvSpPr>
            <p:cNvPr id="5126" name="Freeform 6">
              <a:extLst>
                <a:ext uri="{FF2B5EF4-FFF2-40B4-BE49-F238E27FC236}">
                  <a16:creationId xmlns:a16="http://schemas.microsoft.com/office/drawing/2014/main" id="{D2EC2002-A35F-6246-8AC0-3C0B0A9EEACB}"/>
                </a:ext>
              </a:extLst>
            </p:cNvPr>
            <p:cNvSpPr>
              <a:spLocks/>
            </p:cNvSpPr>
            <p:nvPr/>
          </p:nvSpPr>
          <p:spPr bwMode="auto">
            <a:xfrm>
              <a:off x="3408" y="1689"/>
              <a:ext cx="2161" cy="195"/>
            </a:xfrm>
            <a:custGeom>
              <a:avLst/>
              <a:gdLst>
                <a:gd name="T0" fmla="*/ 0 w 2161"/>
                <a:gd name="T1" fmla="*/ 3 h 195"/>
                <a:gd name="T2" fmla="*/ 169 w 2161"/>
                <a:gd name="T3" fmla="*/ 3 h 195"/>
                <a:gd name="T4" fmla="*/ 169 w 2161"/>
                <a:gd name="T5" fmla="*/ 195 h 195"/>
                <a:gd name="T6" fmla="*/ 1945 w 2161"/>
                <a:gd name="T7" fmla="*/ 195 h 195"/>
                <a:gd name="T8" fmla="*/ 1945 w 2161"/>
                <a:gd name="T9" fmla="*/ 3 h 195"/>
                <a:gd name="T10" fmla="*/ 2161 w 2161"/>
                <a:gd name="T11" fmla="*/ 0 h 195"/>
              </a:gdLst>
              <a:ahLst/>
              <a:cxnLst>
                <a:cxn ang="0">
                  <a:pos x="T0" y="T1"/>
                </a:cxn>
                <a:cxn ang="0">
                  <a:pos x="T2" y="T3"/>
                </a:cxn>
                <a:cxn ang="0">
                  <a:pos x="T4" y="T5"/>
                </a:cxn>
                <a:cxn ang="0">
                  <a:pos x="T6" y="T7"/>
                </a:cxn>
                <a:cxn ang="0">
                  <a:pos x="T8" y="T9"/>
                </a:cxn>
                <a:cxn ang="0">
                  <a:pos x="T10" y="T11"/>
                </a:cxn>
              </a:cxnLst>
              <a:rect l="0" t="0" r="r" b="b"/>
              <a:pathLst>
                <a:path w="2161" h="195">
                  <a:moveTo>
                    <a:pt x="0" y="3"/>
                  </a:moveTo>
                  <a:lnTo>
                    <a:pt x="169" y="3"/>
                  </a:lnTo>
                  <a:lnTo>
                    <a:pt x="169" y="195"/>
                  </a:lnTo>
                  <a:lnTo>
                    <a:pt x="1945" y="195"/>
                  </a:lnTo>
                  <a:lnTo>
                    <a:pt x="1945" y="3"/>
                  </a:lnTo>
                  <a:lnTo>
                    <a:pt x="2161" y="0"/>
                  </a:lnTo>
                </a:path>
              </a:pathLst>
            </a:custGeom>
            <a:noFill/>
            <a:ln w="222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28" name="Rectangle 8">
              <a:extLst>
                <a:ext uri="{FF2B5EF4-FFF2-40B4-BE49-F238E27FC236}">
                  <a16:creationId xmlns:a16="http://schemas.microsoft.com/office/drawing/2014/main" id="{08F1D218-EA71-8C4A-83C0-10FF093A34A0}"/>
                </a:ext>
              </a:extLst>
            </p:cNvPr>
            <p:cNvSpPr>
              <a:spLocks noChangeArrowheads="1"/>
            </p:cNvSpPr>
            <p:nvPr/>
          </p:nvSpPr>
          <p:spPr bwMode="auto">
            <a:xfrm>
              <a:off x="3865" y="1632"/>
              <a:ext cx="528" cy="192"/>
            </a:xfrm>
            <a:prstGeom prst="rect">
              <a:avLst/>
            </a:prstGeom>
            <a:solidFill>
              <a:srgbClr val="996633"/>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9" name="Oval 9">
              <a:extLst>
                <a:ext uri="{FF2B5EF4-FFF2-40B4-BE49-F238E27FC236}">
                  <a16:creationId xmlns:a16="http://schemas.microsoft.com/office/drawing/2014/main" id="{2259D976-D79A-4F4C-955F-0098FB9D30A8}"/>
                </a:ext>
              </a:extLst>
            </p:cNvPr>
            <p:cNvSpPr>
              <a:spLocks noChangeArrowheads="1"/>
            </p:cNvSpPr>
            <p:nvPr/>
          </p:nvSpPr>
          <p:spPr bwMode="auto">
            <a:xfrm>
              <a:off x="3913" y="1728"/>
              <a:ext cx="144" cy="144"/>
            </a:xfrm>
            <a:prstGeom prst="ellipse">
              <a:avLst/>
            </a:prstGeom>
            <a:solidFill>
              <a:srgbClr val="996633"/>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30" name="Oval 10">
              <a:extLst>
                <a:ext uri="{FF2B5EF4-FFF2-40B4-BE49-F238E27FC236}">
                  <a16:creationId xmlns:a16="http://schemas.microsoft.com/office/drawing/2014/main" id="{71FA67B7-7DB5-CD49-B85C-B3416D11D14A}"/>
                </a:ext>
              </a:extLst>
            </p:cNvPr>
            <p:cNvSpPr>
              <a:spLocks noChangeArrowheads="1"/>
            </p:cNvSpPr>
            <p:nvPr/>
          </p:nvSpPr>
          <p:spPr bwMode="auto">
            <a:xfrm>
              <a:off x="4201" y="1728"/>
              <a:ext cx="144" cy="144"/>
            </a:xfrm>
            <a:prstGeom prst="ellipse">
              <a:avLst/>
            </a:prstGeom>
            <a:solidFill>
              <a:srgbClr val="996633"/>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31" name="Line 11">
              <a:extLst>
                <a:ext uri="{FF2B5EF4-FFF2-40B4-BE49-F238E27FC236}">
                  <a16:creationId xmlns:a16="http://schemas.microsoft.com/office/drawing/2014/main" id="{ED9C7C1D-41A0-FA4C-981C-A90EF6425770}"/>
                </a:ext>
              </a:extLst>
            </p:cNvPr>
            <p:cNvSpPr>
              <a:spLocks noChangeShapeType="1"/>
            </p:cNvSpPr>
            <p:nvPr/>
          </p:nvSpPr>
          <p:spPr bwMode="auto">
            <a:xfrm flipV="1">
              <a:off x="4153" y="528"/>
              <a:ext cx="283" cy="1056"/>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32" name="Oval 12">
              <a:extLst>
                <a:ext uri="{FF2B5EF4-FFF2-40B4-BE49-F238E27FC236}">
                  <a16:creationId xmlns:a16="http://schemas.microsoft.com/office/drawing/2014/main" id="{FDA5E166-28B3-8345-93D8-270D34C0C04E}"/>
                </a:ext>
              </a:extLst>
            </p:cNvPr>
            <p:cNvSpPr>
              <a:spLocks noChangeArrowheads="1"/>
            </p:cNvSpPr>
            <p:nvPr/>
          </p:nvSpPr>
          <p:spPr bwMode="auto">
            <a:xfrm>
              <a:off x="4118" y="1574"/>
              <a:ext cx="58" cy="5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98A230E2-031D-8542-9AB8-388389C5BC2C}"/>
              </a:ext>
            </a:extLst>
          </p:cNvPr>
          <p:cNvSpPr>
            <a:spLocks noGrp="1" noChangeArrowheads="1"/>
          </p:cNvSpPr>
          <p:nvPr>
            <p:ph type="title"/>
          </p:nvPr>
        </p:nvSpPr>
        <p:spPr/>
        <p:txBody>
          <a:bodyPr/>
          <a:lstStyle/>
          <a:p>
            <a:r>
              <a:rPr lang="en-US" altLang="en-US"/>
              <a:t>Outline</a:t>
            </a:r>
          </a:p>
        </p:txBody>
      </p:sp>
      <p:sp>
        <p:nvSpPr>
          <p:cNvPr id="60419" name="Rectangle 3">
            <a:extLst>
              <a:ext uri="{FF2B5EF4-FFF2-40B4-BE49-F238E27FC236}">
                <a16:creationId xmlns:a16="http://schemas.microsoft.com/office/drawing/2014/main" id="{7AFA4431-F623-A340-A924-B9A029BCBCA2}"/>
              </a:ext>
            </a:extLst>
          </p:cNvPr>
          <p:cNvSpPr>
            <a:spLocks noGrp="1" noChangeArrowheads="1"/>
          </p:cNvSpPr>
          <p:nvPr>
            <p:ph type="body" idx="1"/>
          </p:nvPr>
        </p:nvSpPr>
        <p:spPr/>
        <p:txBody>
          <a:bodyPr>
            <a:noAutofit/>
          </a:bodyPr>
          <a:lstStyle/>
          <a:p>
            <a:r>
              <a:rPr lang="en-US" altLang="en-US" sz="2000" dirty="0">
                <a:solidFill>
                  <a:schemeClr val="bg1">
                    <a:lumMod val="65000"/>
                  </a:schemeClr>
                </a:solidFill>
              </a:rPr>
              <a:t>examples</a:t>
            </a:r>
          </a:p>
          <a:p>
            <a:pPr lvl="2"/>
            <a:endParaRPr lang="en-US" altLang="en-US" sz="2000" dirty="0">
              <a:solidFill>
                <a:schemeClr val="bg2"/>
              </a:solidFill>
            </a:endParaRPr>
          </a:p>
          <a:p>
            <a:r>
              <a:rPr lang="en-US" altLang="en-US" sz="2000" b="1" dirty="0">
                <a:solidFill>
                  <a:schemeClr val="tx1"/>
                </a:solidFill>
              </a:rPr>
              <a:t>Markov Decision Processes</a:t>
            </a:r>
          </a:p>
          <a:p>
            <a:pPr marL="306000" lvl="2" indent="-306000"/>
            <a:endParaRPr lang="en-US" altLang="en-US" sz="2000" b="1" dirty="0">
              <a:solidFill>
                <a:schemeClr val="tx1"/>
              </a:solidFill>
            </a:endParaRPr>
          </a:p>
          <a:p>
            <a:r>
              <a:rPr lang="en-US" altLang="en-US" sz="2000" dirty="0">
                <a:solidFill>
                  <a:schemeClr val="bg1">
                    <a:lumMod val="65000"/>
                  </a:schemeClr>
                </a:solidFill>
              </a:rPr>
              <a:t>solving an RL problem</a:t>
            </a:r>
          </a:p>
          <a:p>
            <a:pPr lvl="1"/>
            <a:r>
              <a:rPr lang="en-US" altLang="en-US" sz="2000" dirty="0">
                <a:solidFill>
                  <a:schemeClr val="bg1">
                    <a:lumMod val="65000"/>
                  </a:schemeClr>
                </a:solidFill>
              </a:rPr>
              <a:t>Dynamic Programming</a:t>
            </a:r>
          </a:p>
          <a:p>
            <a:pPr lvl="1"/>
            <a:r>
              <a:rPr lang="en-US" altLang="en-US" sz="2000" dirty="0">
                <a:solidFill>
                  <a:schemeClr val="bg1">
                    <a:lumMod val="65000"/>
                  </a:schemeClr>
                </a:solidFill>
              </a:rPr>
              <a:t>Monte Carlo methods</a:t>
            </a:r>
          </a:p>
          <a:p>
            <a:pPr lvl="1"/>
            <a:r>
              <a:rPr lang="en-US" altLang="en-US" sz="2000" dirty="0">
                <a:solidFill>
                  <a:schemeClr val="bg1">
                    <a:lumMod val="65000"/>
                  </a:schemeClr>
                </a:solidFill>
              </a:rPr>
              <a:t>Temporal-Difference learning</a:t>
            </a:r>
          </a:p>
        </p:txBody>
      </p:sp>
    </p:spTree>
    <p:extLst>
      <p:ext uri="{BB962C8B-B14F-4D97-AF65-F5344CB8AC3E}">
        <p14:creationId xmlns:p14="http://schemas.microsoft.com/office/powerpoint/2010/main" val="35804740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83E99F7D-24C1-1C45-BF4A-390E706C826E}"/>
              </a:ext>
            </a:extLst>
          </p:cNvPr>
          <p:cNvSpPr>
            <a:spLocks noGrp="1" noChangeArrowheads="1"/>
          </p:cNvSpPr>
          <p:nvPr>
            <p:ph type="title"/>
          </p:nvPr>
        </p:nvSpPr>
        <p:spPr/>
        <p:txBody>
          <a:bodyPr/>
          <a:lstStyle/>
          <a:p>
            <a:r>
              <a:rPr lang="sk-SK" altLang="en-US"/>
              <a:t>Robot in a room</a:t>
            </a:r>
            <a:endParaRPr lang="en-US" altLang="en-US"/>
          </a:p>
        </p:txBody>
      </p:sp>
      <p:graphicFrame>
        <p:nvGraphicFramePr>
          <p:cNvPr id="22531" name="Group 3">
            <a:extLst>
              <a:ext uri="{FF2B5EF4-FFF2-40B4-BE49-F238E27FC236}">
                <a16:creationId xmlns:a16="http://schemas.microsoft.com/office/drawing/2014/main" id="{8C4C1B01-EE1D-B74F-840C-F2A7B6CD387C}"/>
              </a:ext>
            </a:extLst>
          </p:cNvPr>
          <p:cNvGraphicFramePr>
            <a:graphicFrameLocks noGrp="1"/>
          </p:cNvGraphicFramePr>
          <p:nvPr>
            <p:extLst>
              <p:ext uri="{D42A27DB-BD31-4B8C-83A1-F6EECF244321}">
                <p14:modId xmlns:p14="http://schemas.microsoft.com/office/powerpoint/2010/main" val="47025263"/>
              </p:ext>
            </p:extLst>
          </p:nvPr>
        </p:nvGraphicFramePr>
        <p:xfrm>
          <a:off x="1516064" y="2061368"/>
          <a:ext cx="3485428" cy="2420936"/>
        </p:xfrm>
        <a:graphic>
          <a:graphicData uri="http://schemas.openxmlformats.org/drawingml/2006/table">
            <a:tbl>
              <a:tblPr/>
              <a:tblGrid>
                <a:gridCol w="871020">
                  <a:extLst>
                    <a:ext uri="{9D8B030D-6E8A-4147-A177-3AD203B41FA5}">
                      <a16:colId xmlns:a16="http://schemas.microsoft.com/office/drawing/2014/main" val="4117923572"/>
                    </a:ext>
                  </a:extLst>
                </a:gridCol>
                <a:gridCol w="872368">
                  <a:extLst>
                    <a:ext uri="{9D8B030D-6E8A-4147-A177-3AD203B41FA5}">
                      <a16:colId xmlns:a16="http://schemas.microsoft.com/office/drawing/2014/main" val="2183418908"/>
                    </a:ext>
                  </a:extLst>
                </a:gridCol>
                <a:gridCol w="871020">
                  <a:extLst>
                    <a:ext uri="{9D8B030D-6E8A-4147-A177-3AD203B41FA5}">
                      <a16:colId xmlns:a16="http://schemas.microsoft.com/office/drawing/2014/main" val="2924385459"/>
                    </a:ext>
                  </a:extLst>
                </a:gridCol>
                <a:gridCol w="871020">
                  <a:extLst>
                    <a:ext uri="{9D8B030D-6E8A-4147-A177-3AD203B41FA5}">
                      <a16:colId xmlns:a16="http://schemas.microsoft.com/office/drawing/2014/main" val="1653809913"/>
                    </a:ext>
                  </a:extLst>
                </a:gridCol>
              </a:tblGrid>
              <a:tr h="806510">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a:ln>
                          <a:noFill/>
                        </a:ln>
                        <a:solidFill>
                          <a:srgbClr val="0066FF"/>
                        </a:solidFill>
                        <a:effectLst/>
                        <a:latin typeface="Trebuchet MS" panose="020B0703020202090204" pitchFamily="34" charset="0"/>
                        <a:cs typeface="Arial" panose="020B0604020202020204"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a:ln>
                          <a:noFill/>
                        </a:ln>
                        <a:solidFill>
                          <a:srgbClr val="0066FF"/>
                        </a:solidFill>
                        <a:effectLst/>
                        <a:latin typeface="Trebuchet MS" panose="020B0703020202090204" pitchFamily="34" charset="0"/>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a:ln>
                          <a:noFill/>
                        </a:ln>
                        <a:solidFill>
                          <a:srgbClr val="0066FF"/>
                        </a:solidFill>
                        <a:effectLst/>
                        <a:latin typeface="Trebuchet MS" panose="020B0703020202090204" pitchFamily="34" charset="0"/>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rgbClr val="0066FF"/>
                          </a:solidFill>
                          <a:effectLst/>
                          <a:latin typeface="Trebuchet MS" panose="020B0703020202090204" pitchFamily="34" charset="0"/>
                          <a:cs typeface="Arial" panose="020B0604020202020204" pitchFamily="34" charset="0"/>
                        </a:rPr>
                        <a:t>+1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06503584"/>
                  </a:ext>
                </a:extLst>
              </a:tr>
              <a:tr h="807916">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a:ln>
                          <a:noFill/>
                        </a:ln>
                        <a:solidFill>
                          <a:srgbClr val="0066FF"/>
                        </a:solidFill>
                        <a:effectLst/>
                        <a:latin typeface="Trebuchet MS" panose="020B0703020202090204" pitchFamily="34" charset="0"/>
                        <a:cs typeface="Arial" panose="020B0604020202020204"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a:ln>
                          <a:noFill/>
                        </a:ln>
                        <a:solidFill>
                          <a:srgbClr val="0066FF"/>
                        </a:solidFill>
                        <a:effectLst/>
                        <a:latin typeface="Trebuchet MS" panose="020B0703020202090204" pitchFamily="34" charset="0"/>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a:ln>
                          <a:noFill/>
                        </a:ln>
                        <a:solidFill>
                          <a:srgbClr val="0066FF"/>
                        </a:solidFill>
                        <a:effectLst/>
                        <a:latin typeface="Trebuchet MS" panose="020B0703020202090204" pitchFamily="34" charset="0"/>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rgbClr val="0066FF"/>
                          </a:solidFill>
                          <a:effectLst/>
                          <a:latin typeface="Trebuchet MS" panose="020B0703020202090204" pitchFamily="34" charset="0"/>
                          <a:cs typeface="Arial" panose="020B0604020202020204" pitchFamily="34" charset="0"/>
                        </a:rPr>
                        <a:t>-1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73547722"/>
                  </a:ext>
                </a:extLst>
              </a:tr>
              <a:tr h="806510">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0066FF"/>
                          </a:solidFill>
                          <a:effectLst/>
                          <a:latin typeface="Trebuchet MS" panose="020B0703020202090204" pitchFamily="34" charset="0"/>
                          <a:cs typeface="Arial" panose="020B0604020202020204" pitchFamily="34" charset="0"/>
                        </a:rPr>
                        <a:t>START</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a:ln>
                          <a:noFill/>
                        </a:ln>
                        <a:solidFill>
                          <a:srgbClr val="0066FF"/>
                        </a:solidFill>
                        <a:effectLst/>
                        <a:latin typeface="Trebuchet MS" panose="020B0703020202090204" pitchFamily="34" charset="0"/>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a:ln>
                          <a:noFill/>
                        </a:ln>
                        <a:solidFill>
                          <a:srgbClr val="0066FF"/>
                        </a:solidFill>
                        <a:effectLst/>
                        <a:latin typeface="Trebuchet MS" panose="020B0703020202090204" pitchFamily="34" charset="0"/>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dirty="0">
                        <a:ln>
                          <a:noFill/>
                        </a:ln>
                        <a:solidFill>
                          <a:srgbClr val="0066FF"/>
                        </a:solidFill>
                        <a:effectLst/>
                        <a:latin typeface="Trebuchet MS" panose="020B0703020202090204" pitchFamily="34" charset="0"/>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95314153"/>
                  </a:ext>
                </a:extLst>
              </a:tr>
            </a:tbl>
          </a:graphicData>
        </a:graphic>
      </p:graphicFrame>
      <p:grpSp>
        <p:nvGrpSpPr>
          <p:cNvPr id="22553" name="Group 25">
            <a:extLst>
              <a:ext uri="{FF2B5EF4-FFF2-40B4-BE49-F238E27FC236}">
                <a16:creationId xmlns:a16="http://schemas.microsoft.com/office/drawing/2014/main" id="{F84AA3CB-0251-D546-B72B-3382AFE3567C}"/>
              </a:ext>
            </a:extLst>
          </p:cNvPr>
          <p:cNvGrpSpPr>
            <a:grpSpLocks/>
          </p:cNvGrpSpPr>
          <p:nvPr/>
        </p:nvGrpSpPr>
        <p:grpSpPr bwMode="auto">
          <a:xfrm>
            <a:off x="8683770" y="3273999"/>
            <a:ext cx="1008063" cy="792163"/>
            <a:chOff x="3878" y="1434"/>
            <a:chExt cx="635" cy="499"/>
          </a:xfrm>
        </p:grpSpPr>
        <p:sp>
          <p:nvSpPr>
            <p:cNvPr id="22554" name="Line 26">
              <a:extLst>
                <a:ext uri="{FF2B5EF4-FFF2-40B4-BE49-F238E27FC236}">
                  <a16:creationId xmlns:a16="http://schemas.microsoft.com/office/drawing/2014/main" id="{4A61B751-B91B-084B-BF51-8C81AA04B239}"/>
                </a:ext>
              </a:extLst>
            </p:cNvPr>
            <p:cNvSpPr>
              <a:spLocks noChangeShapeType="1"/>
            </p:cNvSpPr>
            <p:nvPr/>
          </p:nvSpPr>
          <p:spPr bwMode="auto">
            <a:xfrm flipV="1">
              <a:off x="4195" y="1434"/>
              <a:ext cx="0" cy="498"/>
            </a:xfrm>
            <a:prstGeom prst="line">
              <a:avLst/>
            </a:prstGeom>
            <a:noFill/>
            <a:ln w="152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5" name="Line 27">
              <a:extLst>
                <a:ext uri="{FF2B5EF4-FFF2-40B4-BE49-F238E27FC236}">
                  <a16:creationId xmlns:a16="http://schemas.microsoft.com/office/drawing/2014/main" id="{D624DD73-046F-634F-A33D-C89C3F54C860}"/>
                </a:ext>
              </a:extLst>
            </p:cNvPr>
            <p:cNvSpPr>
              <a:spLocks noChangeShapeType="1"/>
            </p:cNvSpPr>
            <p:nvPr/>
          </p:nvSpPr>
          <p:spPr bwMode="auto">
            <a:xfrm>
              <a:off x="4195" y="1933"/>
              <a:ext cx="318" cy="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6" name="Line 28">
              <a:extLst>
                <a:ext uri="{FF2B5EF4-FFF2-40B4-BE49-F238E27FC236}">
                  <a16:creationId xmlns:a16="http://schemas.microsoft.com/office/drawing/2014/main" id="{4218C957-8ECB-4D4F-B1F8-6AAB5D87632A}"/>
                </a:ext>
              </a:extLst>
            </p:cNvPr>
            <p:cNvSpPr>
              <a:spLocks noChangeShapeType="1"/>
            </p:cNvSpPr>
            <p:nvPr/>
          </p:nvSpPr>
          <p:spPr bwMode="auto">
            <a:xfrm flipH="1">
              <a:off x="3878" y="1933"/>
              <a:ext cx="363" cy="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2557" name="Text Box 29">
            <a:extLst>
              <a:ext uri="{FF2B5EF4-FFF2-40B4-BE49-F238E27FC236}">
                <a16:creationId xmlns:a16="http://schemas.microsoft.com/office/drawing/2014/main" id="{B0FEE90E-8D0C-C046-B068-F39942BFD3BF}"/>
              </a:ext>
            </a:extLst>
          </p:cNvPr>
          <p:cNvSpPr txBox="1">
            <a:spLocks noChangeArrowheads="1"/>
          </p:cNvSpPr>
          <p:nvPr/>
        </p:nvSpPr>
        <p:spPr bwMode="auto">
          <a:xfrm>
            <a:off x="5832621" y="2279723"/>
            <a:ext cx="3859212"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dirty="0">
                <a:latin typeface="Trebuchet MS" panose="020B0703020202090204" pitchFamily="34" charset="0"/>
              </a:rPr>
              <a:t>actions: UP, DOWN, LEFT, RIGHT</a:t>
            </a:r>
          </a:p>
          <a:p>
            <a:endParaRPr lang="en-US" altLang="en-US" dirty="0">
              <a:latin typeface="Trebuchet MS" panose="020B0703020202090204" pitchFamily="34" charset="0"/>
            </a:endParaRPr>
          </a:p>
          <a:p>
            <a:r>
              <a:rPr lang="en-US" altLang="en-US" b="1" dirty="0">
                <a:latin typeface="Trebuchet MS" panose="020B0703020202090204" pitchFamily="34" charset="0"/>
              </a:rPr>
              <a:t>UP</a:t>
            </a:r>
          </a:p>
          <a:p>
            <a:endParaRPr lang="en-US" altLang="en-US" dirty="0">
              <a:latin typeface="Trebuchet MS" panose="020B0703020202090204" pitchFamily="34" charset="0"/>
            </a:endParaRPr>
          </a:p>
          <a:p>
            <a:r>
              <a:rPr lang="en-US" altLang="en-US" dirty="0">
                <a:latin typeface="Trebuchet MS" panose="020B0703020202090204" pitchFamily="34" charset="0"/>
              </a:rPr>
              <a:t>80% 	move UP</a:t>
            </a:r>
          </a:p>
          <a:p>
            <a:r>
              <a:rPr lang="en-US" altLang="en-US" dirty="0">
                <a:latin typeface="Trebuchet MS" panose="020B0703020202090204" pitchFamily="34" charset="0"/>
              </a:rPr>
              <a:t>10%	move LEFT</a:t>
            </a:r>
          </a:p>
          <a:p>
            <a:r>
              <a:rPr lang="en-US" altLang="en-US" dirty="0">
                <a:latin typeface="Trebuchet MS" panose="020B0703020202090204" pitchFamily="34" charset="0"/>
              </a:rPr>
              <a:t>10%	move RIGHT</a:t>
            </a:r>
          </a:p>
          <a:p>
            <a:endParaRPr lang="en-US" altLang="en-US" dirty="0">
              <a:latin typeface="Trebuchet MS" panose="020B0703020202090204" pitchFamily="34" charset="0"/>
            </a:endParaRPr>
          </a:p>
          <a:p>
            <a:r>
              <a:rPr lang="en-US" altLang="en-US" dirty="0">
                <a:solidFill>
                  <a:srgbClr val="0066FF"/>
                </a:solidFill>
                <a:latin typeface="Trebuchet MS" panose="020B0703020202090204" pitchFamily="34" charset="0"/>
              </a:rPr>
              <a:t>reward +1 at [4,3], -1 at [4,2]</a:t>
            </a:r>
          </a:p>
          <a:p>
            <a:r>
              <a:rPr lang="en-US" altLang="en-US" dirty="0">
                <a:solidFill>
                  <a:srgbClr val="0066FF"/>
                </a:solidFill>
                <a:latin typeface="Trebuchet MS" panose="020B0703020202090204" pitchFamily="34" charset="0"/>
              </a:rPr>
              <a:t>reward -0.04 for each step</a:t>
            </a:r>
          </a:p>
        </p:txBody>
      </p:sp>
      <p:sp>
        <p:nvSpPr>
          <p:cNvPr id="22558" name="Rectangle 30">
            <a:extLst>
              <a:ext uri="{FF2B5EF4-FFF2-40B4-BE49-F238E27FC236}">
                <a16:creationId xmlns:a16="http://schemas.microsoft.com/office/drawing/2014/main" id="{EADE79ED-BF95-0A41-8F37-B5078B5C2CAE}"/>
              </a:ext>
            </a:extLst>
          </p:cNvPr>
          <p:cNvSpPr>
            <a:spLocks noGrp="1" noChangeArrowheads="1"/>
          </p:cNvSpPr>
          <p:nvPr>
            <p:ph type="body" idx="1"/>
          </p:nvPr>
        </p:nvSpPr>
        <p:spPr>
          <a:xfrm>
            <a:off x="1981200" y="4437064"/>
            <a:ext cx="8229600" cy="2420937"/>
          </a:xfrm>
          <a:noFill/>
          <a:ln/>
        </p:spPr>
        <p:txBody>
          <a:bodyPr>
            <a:normAutofit/>
          </a:bodyPr>
          <a:lstStyle/>
          <a:p>
            <a:pPr>
              <a:spcBef>
                <a:spcPts val="0"/>
              </a:spcBef>
            </a:pPr>
            <a:r>
              <a:rPr lang="en-US" altLang="en-US" sz="2000" dirty="0"/>
              <a:t>states</a:t>
            </a:r>
          </a:p>
          <a:p>
            <a:pPr>
              <a:spcBef>
                <a:spcPts val="0"/>
              </a:spcBef>
            </a:pPr>
            <a:r>
              <a:rPr lang="en-US" altLang="en-US" sz="2000" dirty="0"/>
              <a:t>actions</a:t>
            </a:r>
          </a:p>
          <a:p>
            <a:pPr>
              <a:spcBef>
                <a:spcPts val="0"/>
              </a:spcBef>
            </a:pPr>
            <a:r>
              <a:rPr lang="en-US" altLang="en-US" sz="2000" dirty="0"/>
              <a:t>Rewards</a:t>
            </a:r>
          </a:p>
          <a:p>
            <a:pPr>
              <a:spcBef>
                <a:spcPts val="0"/>
              </a:spcBef>
            </a:pPr>
            <a:endParaRPr lang="en-US" altLang="en-US" sz="2000" dirty="0"/>
          </a:p>
          <a:p>
            <a:pPr>
              <a:spcBef>
                <a:spcPts val="0"/>
              </a:spcBef>
            </a:pPr>
            <a:r>
              <a:rPr lang="en-US" altLang="en-US" sz="2000" dirty="0"/>
              <a:t>what is the solution?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20699747-830E-D045-9A6F-97DF0D41B4C6}"/>
              </a:ext>
            </a:extLst>
          </p:cNvPr>
          <p:cNvSpPr>
            <a:spLocks noGrp="1" noChangeArrowheads="1"/>
          </p:cNvSpPr>
          <p:nvPr>
            <p:ph type="title"/>
          </p:nvPr>
        </p:nvSpPr>
        <p:spPr/>
        <p:txBody>
          <a:bodyPr/>
          <a:lstStyle/>
          <a:p>
            <a:r>
              <a:rPr lang="en-US" altLang="en-US"/>
              <a:t>Is this a solution?</a:t>
            </a:r>
          </a:p>
        </p:txBody>
      </p:sp>
      <p:graphicFrame>
        <p:nvGraphicFramePr>
          <p:cNvPr id="12291" name="Group 3">
            <a:extLst>
              <a:ext uri="{FF2B5EF4-FFF2-40B4-BE49-F238E27FC236}">
                <a16:creationId xmlns:a16="http://schemas.microsoft.com/office/drawing/2014/main" id="{EB018219-DED9-B04E-A33A-9F8F428B4D75}"/>
              </a:ext>
            </a:extLst>
          </p:cNvPr>
          <p:cNvGraphicFramePr>
            <a:graphicFrameLocks noGrp="1"/>
          </p:cNvGraphicFramePr>
          <p:nvPr>
            <p:extLst>
              <p:ext uri="{D42A27DB-BD31-4B8C-83A1-F6EECF244321}">
                <p14:modId xmlns:p14="http://schemas.microsoft.com/office/powerpoint/2010/main" val="2054197860"/>
              </p:ext>
            </p:extLst>
          </p:nvPr>
        </p:nvGraphicFramePr>
        <p:xfrm>
          <a:off x="6785987" y="2549237"/>
          <a:ext cx="4103687" cy="2735263"/>
        </p:xfrm>
        <a:graphic>
          <a:graphicData uri="http://schemas.openxmlformats.org/drawingml/2006/table">
            <a:tbl>
              <a:tblPr/>
              <a:tblGrid>
                <a:gridCol w="1025525">
                  <a:extLst>
                    <a:ext uri="{9D8B030D-6E8A-4147-A177-3AD203B41FA5}">
                      <a16:colId xmlns:a16="http://schemas.microsoft.com/office/drawing/2014/main" val="377976840"/>
                    </a:ext>
                  </a:extLst>
                </a:gridCol>
                <a:gridCol w="1027112">
                  <a:extLst>
                    <a:ext uri="{9D8B030D-6E8A-4147-A177-3AD203B41FA5}">
                      <a16:colId xmlns:a16="http://schemas.microsoft.com/office/drawing/2014/main" val="58916192"/>
                    </a:ext>
                  </a:extLst>
                </a:gridCol>
                <a:gridCol w="1025525">
                  <a:extLst>
                    <a:ext uri="{9D8B030D-6E8A-4147-A177-3AD203B41FA5}">
                      <a16:colId xmlns:a16="http://schemas.microsoft.com/office/drawing/2014/main" val="2761905570"/>
                    </a:ext>
                  </a:extLst>
                </a:gridCol>
                <a:gridCol w="1025525">
                  <a:extLst>
                    <a:ext uri="{9D8B030D-6E8A-4147-A177-3AD203B41FA5}">
                      <a16:colId xmlns:a16="http://schemas.microsoft.com/office/drawing/2014/main" val="1800740909"/>
                    </a:ext>
                  </a:extLst>
                </a:gridCol>
              </a:tblGrid>
              <a:tr h="911225">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a:ln>
                          <a:noFill/>
                        </a:ln>
                        <a:solidFill>
                          <a:srgbClr val="0066FF"/>
                        </a:solidFill>
                        <a:effectLst/>
                        <a:latin typeface="Trebuchet MS" panose="020B0703020202090204" pitchFamily="34" charset="0"/>
                        <a:cs typeface="Arial" panose="020B0604020202020204"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a:ln>
                          <a:noFill/>
                        </a:ln>
                        <a:solidFill>
                          <a:srgbClr val="0066FF"/>
                        </a:solidFill>
                        <a:effectLst/>
                        <a:latin typeface="Trebuchet MS" panose="020B0703020202090204" pitchFamily="34" charset="0"/>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a:ln>
                          <a:noFill/>
                        </a:ln>
                        <a:solidFill>
                          <a:srgbClr val="0066FF"/>
                        </a:solidFill>
                        <a:effectLst/>
                        <a:latin typeface="Trebuchet MS" panose="020B0703020202090204" pitchFamily="34" charset="0"/>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rgbClr val="0066FF"/>
                          </a:solidFill>
                          <a:effectLst/>
                          <a:latin typeface="Trebuchet MS" panose="020B0703020202090204" pitchFamily="34" charset="0"/>
                          <a:cs typeface="Arial" panose="020B0604020202020204" pitchFamily="34" charset="0"/>
                        </a:rPr>
                        <a:t>+1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86442640"/>
                  </a:ext>
                </a:extLst>
              </a:tr>
              <a:tr h="912813">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a:ln>
                          <a:noFill/>
                        </a:ln>
                        <a:solidFill>
                          <a:srgbClr val="0066FF"/>
                        </a:solidFill>
                        <a:effectLst/>
                        <a:latin typeface="Trebuchet MS" panose="020B0703020202090204" pitchFamily="34" charset="0"/>
                        <a:cs typeface="Arial" panose="020B0604020202020204"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a:ln>
                          <a:noFill/>
                        </a:ln>
                        <a:solidFill>
                          <a:srgbClr val="0066FF"/>
                        </a:solidFill>
                        <a:effectLst/>
                        <a:latin typeface="Trebuchet MS" panose="020B0703020202090204" pitchFamily="34" charset="0"/>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a:ln>
                          <a:noFill/>
                        </a:ln>
                        <a:solidFill>
                          <a:srgbClr val="0066FF"/>
                        </a:solidFill>
                        <a:effectLst/>
                        <a:latin typeface="Trebuchet MS" panose="020B0703020202090204" pitchFamily="34" charset="0"/>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rgbClr val="0066FF"/>
                          </a:solidFill>
                          <a:effectLst/>
                          <a:latin typeface="Trebuchet MS" panose="020B0703020202090204" pitchFamily="34" charset="0"/>
                          <a:cs typeface="Arial" panose="020B0604020202020204" pitchFamily="34" charset="0"/>
                        </a:rPr>
                        <a:t>-1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70146106"/>
                  </a:ext>
                </a:extLst>
              </a:tr>
              <a:tr h="911225">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600" b="0" i="0" u="none" strike="noStrike" cap="none" normalizeH="0" baseline="0">
                        <a:ln>
                          <a:noFill/>
                        </a:ln>
                        <a:solidFill>
                          <a:srgbClr val="0066FF"/>
                        </a:solidFill>
                        <a:effectLst/>
                        <a:latin typeface="Trebuchet MS" panose="020B0703020202090204" pitchFamily="34" charset="0"/>
                        <a:cs typeface="Arial" panose="020B0604020202020204"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a:ln>
                          <a:noFill/>
                        </a:ln>
                        <a:solidFill>
                          <a:srgbClr val="0066FF"/>
                        </a:solidFill>
                        <a:effectLst/>
                        <a:latin typeface="Trebuchet MS" panose="020B0703020202090204" pitchFamily="34" charset="0"/>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a:ln>
                          <a:noFill/>
                        </a:ln>
                        <a:solidFill>
                          <a:srgbClr val="0066FF"/>
                        </a:solidFill>
                        <a:effectLst/>
                        <a:latin typeface="Trebuchet MS" panose="020B0703020202090204" pitchFamily="34" charset="0"/>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dirty="0">
                        <a:ln>
                          <a:noFill/>
                        </a:ln>
                        <a:solidFill>
                          <a:srgbClr val="0066FF"/>
                        </a:solidFill>
                        <a:effectLst/>
                        <a:latin typeface="Trebuchet MS" panose="020B0703020202090204" pitchFamily="34" charset="0"/>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06488027"/>
                  </a:ext>
                </a:extLst>
              </a:tr>
            </a:tbl>
          </a:graphicData>
        </a:graphic>
      </p:graphicFrame>
      <p:sp>
        <p:nvSpPr>
          <p:cNvPr id="12314" name="Line 26">
            <a:extLst>
              <a:ext uri="{FF2B5EF4-FFF2-40B4-BE49-F238E27FC236}">
                <a16:creationId xmlns:a16="http://schemas.microsoft.com/office/drawing/2014/main" id="{C98AE89B-3311-F046-B019-CCE24C5E1322}"/>
              </a:ext>
            </a:extLst>
          </p:cNvPr>
          <p:cNvSpPr>
            <a:spLocks noChangeShapeType="1"/>
          </p:cNvSpPr>
          <p:nvPr/>
        </p:nvSpPr>
        <p:spPr bwMode="auto">
          <a:xfrm flipV="1">
            <a:off x="7020936" y="3020724"/>
            <a:ext cx="576262" cy="0"/>
          </a:xfrm>
          <a:prstGeom prst="line">
            <a:avLst/>
          </a:prstGeom>
          <a:noFill/>
          <a:ln w="1270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15" name="Line 27">
            <a:extLst>
              <a:ext uri="{FF2B5EF4-FFF2-40B4-BE49-F238E27FC236}">
                <a16:creationId xmlns:a16="http://schemas.microsoft.com/office/drawing/2014/main" id="{F6BC95C8-A4A7-064D-8436-5DD4689BD505}"/>
              </a:ext>
            </a:extLst>
          </p:cNvPr>
          <p:cNvSpPr>
            <a:spLocks noChangeShapeType="1"/>
          </p:cNvSpPr>
          <p:nvPr/>
        </p:nvSpPr>
        <p:spPr bwMode="auto">
          <a:xfrm flipV="1">
            <a:off x="7289223" y="4560599"/>
            <a:ext cx="0" cy="506412"/>
          </a:xfrm>
          <a:prstGeom prst="line">
            <a:avLst/>
          </a:prstGeom>
          <a:noFill/>
          <a:ln w="1270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16" name="Line 28">
            <a:extLst>
              <a:ext uri="{FF2B5EF4-FFF2-40B4-BE49-F238E27FC236}">
                <a16:creationId xmlns:a16="http://schemas.microsoft.com/office/drawing/2014/main" id="{9D91F512-634A-7945-BE27-87808C9EFEFC}"/>
              </a:ext>
            </a:extLst>
          </p:cNvPr>
          <p:cNvSpPr>
            <a:spLocks noChangeShapeType="1"/>
          </p:cNvSpPr>
          <p:nvPr/>
        </p:nvSpPr>
        <p:spPr bwMode="auto">
          <a:xfrm flipV="1">
            <a:off x="8062336" y="3014374"/>
            <a:ext cx="576262" cy="0"/>
          </a:xfrm>
          <a:prstGeom prst="line">
            <a:avLst/>
          </a:prstGeom>
          <a:noFill/>
          <a:ln w="1270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20" name="Line 32">
            <a:extLst>
              <a:ext uri="{FF2B5EF4-FFF2-40B4-BE49-F238E27FC236}">
                <a16:creationId xmlns:a16="http://schemas.microsoft.com/office/drawing/2014/main" id="{3E466B75-A65D-134C-B4C2-FDA571215079}"/>
              </a:ext>
            </a:extLst>
          </p:cNvPr>
          <p:cNvSpPr>
            <a:spLocks noChangeShapeType="1"/>
          </p:cNvSpPr>
          <p:nvPr/>
        </p:nvSpPr>
        <p:spPr bwMode="auto">
          <a:xfrm flipV="1">
            <a:off x="9089449" y="3014374"/>
            <a:ext cx="576263" cy="0"/>
          </a:xfrm>
          <a:prstGeom prst="line">
            <a:avLst/>
          </a:prstGeom>
          <a:noFill/>
          <a:ln w="1270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21" name="Line 33">
            <a:extLst>
              <a:ext uri="{FF2B5EF4-FFF2-40B4-BE49-F238E27FC236}">
                <a16:creationId xmlns:a16="http://schemas.microsoft.com/office/drawing/2014/main" id="{D047761B-58EA-4647-AAF1-40DF44A6E1E3}"/>
              </a:ext>
            </a:extLst>
          </p:cNvPr>
          <p:cNvSpPr>
            <a:spLocks noChangeShapeType="1"/>
          </p:cNvSpPr>
          <p:nvPr/>
        </p:nvSpPr>
        <p:spPr bwMode="auto">
          <a:xfrm flipV="1">
            <a:off x="7289223" y="3625562"/>
            <a:ext cx="0" cy="506413"/>
          </a:xfrm>
          <a:prstGeom prst="line">
            <a:avLst/>
          </a:prstGeom>
          <a:noFill/>
          <a:ln w="1270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23" name="Rectangle 35">
            <a:extLst>
              <a:ext uri="{FF2B5EF4-FFF2-40B4-BE49-F238E27FC236}">
                <a16:creationId xmlns:a16="http://schemas.microsoft.com/office/drawing/2014/main" id="{5481D41C-FF7B-0140-BEC5-A2DB03B3C7EA}"/>
              </a:ext>
            </a:extLst>
          </p:cNvPr>
          <p:cNvSpPr>
            <a:spLocks noGrp="1" noChangeArrowheads="1"/>
          </p:cNvSpPr>
          <p:nvPr>
            <p:ph type="body" idx="1"/>
          </p:nvPr>
        </p:nvSpPr>
        <p:spPr>
          <a:xfrm>
            <a:off x="581193" y="2180496"/>
            <a:ext cx="5514808" cy="3678303"/>
          </a:xfrm>
          <a:noFill/>
          <a:ln/>
        </p:spPr>
        <p:txBody>
          <a:bodyPr>
            <a:normAutofit/>
          </a:bodyPr>
          <a:lstStyle/>
          <a:p>
            <a:endParaRPr lang="en-US" altLang="en-US" sz="2200" dirty="0"/>
          </a:p>
          <a:p>
            <a:r>
              <a:rPr lang="en-US" altLang="en-US" sz="2200" dirty="0"/>
              <a:t>only if actions deterministic</a:t>
            </a:r>
          </a:p>
          <a:p>
            <a:pPr lvl="1"/>
            <a:r>
              <a:rPr lang="en-US" altLang="en-US" sz="2200" dirty="0"/>
              <a:t>not in this case (actions are stochastic)</a:t>
            </a:r>
          </a:p>
          <a:p>
            <a:pPr lvl="1"/>
            <a:endParaRPr lang="en-US" altLang="en-US" sz="2200" dirty="0"/>
          </a:p>
          <a:p>
            <a:r>
              <a:rPr lang="en-US" altLang="en-US" sz="2200" dirty="0"/>
              <a:t>solution/policy</a:t>
            </a:r>
          </a:p>
          <a:p>
            <a:pPr lvl="1"/>
            <a:r>
              <a:rPr lang="en-US" altLang="en-US" sz="2200" dirty="0"/>
              <a:t>mapping from each state to an action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4046CBF7-E0B9-3F40-A2DC-AF56D88E1F5F}"/>
              </a:ext>
            </a:extLst>
          </p:cNvPr>
          <p:cNvSpPr>
            <a:spLocks noGrp="1" noChangeArrowheads="1"/>
          </p:cNvSpPr>
          <p:nvPr>
            <p:ph type="title"/>
          </p:nvPr>
        </p:nvSpPr>
        <p:spPr/>
        <p:txBody>
          <a:bodyPr/>
          <a:lstStyle/>
          <a:p>
            <a:r>
              <a:rPr lang="en-US" altLang="en-US"/>
              <a:t>Markov Decision Process (MDP)</a:t>
            </a:r>
          </a:p>
        </p:txBody>
      </p:sp>
      <p:sp>
        <p:nvSpPr>
          <p:cNvPr id="30723" name="Rectangle 3">
            <a:extLst>
              <a:ext uri="{FF2B5EF4-FFF2-40B4-BE49-F238E27FC236}">
                <a16:creationId xmlns:a16="http://schemas.microsoft.com/office/drawing/2014/main" id="{0C1FB554-1429-F843-B37A-B6BFAAB10E51}"/>
              </a:ext>
            </a:extLst>
          </p:cNvPr>
          <p:cNvSpPr>
            <a:spLocks noGrp="1" noChangeArrowheads="1"/>
          </p:cNvSpPr>
          <p:nvPr>
            <p:ph type="body" idx="1"/>
          </p:nvPr>
        </p:nvSpPr>
        <p:spPr>
          <a:xfrm>
            <a:off x="748686" y="2050809"/>
            <a:ext cx="10242470" cy="4511866"/>
          </a:xfrm>
        </p:spPr>
        <p:txBody>
          <a:bodyPr>
            <a:noAutofit/>
          </a:bodyPr>
          <a:lstStyle/>
          <a:p>
            <a:pPr>
              <a:spcBef>
                <a:spcPts val="0"/>
              </a:spcBef>
              <a:spcAft>
                <a:spcPts val="0"/>
              </a:spcAft>
            </a:pPr>
            <a:r>
              <a:rPr lang="en-US" altLang="en-US" sz="2500" dirty="0">
                <a:solidFill>
                  <a:srgbClr val="0070C0"/>
                </a:solidFill>
              </a:rPr>
              <a:t>set of states S, set of actions A, initial state S</a:t>
            </a:r>
            <a:r>
              <a:rPr lang="en-US" altLang="en-US" sz="2500" baseline="-25000" dirty="0">
                <a:solidFill>
                  <a:srgbClr val="0070C0"/>
                </a:solidFill>
              </a:rPr>
              <a:t>0</a:t>
            </a:r>
          </a:p>
          <a:p>
            <a:pPr>
              <a:spcBef>
                <a:spcPts val="0"/>
              </a:spcBef>
              <a:spcAft>
                <a:spcPts val="0"/>
              </a:spcAft>
            </a:pPr>
            <a:endParaRPr lang="en-US" altLang="en-US" sz="600" baseline="-25000" dirty="0">
              <a:solidFill>
                <a:srgbClr val="0070C0"/>
              </a:solidFill>
            </a:endParaRPr>
          </a:p>
          <a:p>
            <a:pPr>
              <a:spcBef>
                <a:spcPts val="0"/>
              </a:spcBef>
              <a:spcAft>
                <a:spcPts val="0"/>
              </a:spcAft>
            </a:pPr>
            <a:r>
              <a:rPr lang="en-US" altLang="en-US" sz="2500" dirty="0">
                <a:solidFill>
                  <a:srgbClr val="0070C0"/>
                </a:solidFill>
              </a:rPr>
              <a:t>transition model P(</a:t>
            </a:r>
            <a:r>
              <a:rPr lang="en-US" altLang="en-US" sz="2500" dirty="0" err="1">
                <a:solidFill>
                  <a:srgbClr val="0070C0"/>
                </a:solidFill>
              </a:rPr>
              <a:t>s,a,s</a:t>
            </a:r>
            <a:r>
              <a:rPr lang="en-US" altLang="en-US" sz="2500" dirty="0">
                <a:solidFill>
                  <a:srgbClr val="0070C0"/>
                </a:solidFill>
              </a:rPr>
              <a:t>’)</a:t>
            </a:r>
          </a:p>
          <a:p>
            <a:pPr lvl="1">
              <a:spcBef>
                <a:spcPts val="0"/>
              </a:spcBef>
              <a:spcAft>
                <a:spcPts val="0"/>
              </a:spcAft>
            </a:pPr>
            <a:r>
              <a:rPr lang="en-US" altLang="en-US" sz="2000" dirty="0"/>
              <a:t>P( [1,1], up, [1,2] ) = 0.8</a:t>
            </a:r>
          </a:p>
          <a:p>
            <a:pPr lvl="1">
              <a:spcBef>
                <a:spcPts val="0"/>
              </a:spcBef>
              <a:spcAft>
                <a:spcPts val="0"/>
              </a:spcAft>
            </a:pPr>
            <a:endParaRPr lang="en-US" altLang="en-US" sz="600" dirty="0"/>
          </a:p>
          <a:p>
            <a:pPr>
              <a:spcBef>
                <a:spcPts val="0"/>
              </a:spcBef>
              <a:spcAft>
                <a:spcPts val="0"/>
              </a:spcAft>
            </a:pPr>
            <a:r>
              <a:rPr lang="en-US" altLang="en-US" sz="2500" dirty="0">
                <a:solidFill>
                  <a:srgbClr val="0070C0"/>
                </a:solidFill>
              </a:rPr>
              <a:t>reward function r(s)</a:t>
            </a:r>
          </a:p>
          <a:p>
            <a:pPr lvl="1">
              <a:spcBef>
                <a:spcPts val="0"/>
              </a:spcBef>
              <a:spcAft>
                <a:spcPts val="0"/>
              </a:spcAft>
            </a:pPr>
            <a:r>
              <a:rPr lang="en-US" altLang="en-US" sz="2000" dirty="0"/>
              <a:t>r( [4,3] ) = +1</a:t>
            </a:r>
          </a:p>
          <a:p>
            <a:pPr>
              <a:spcBef>
                <a:spcPts val="0"/>
              </a:spcBef>
              <a:spcAft>
                <a:spcPts val="0"/>
              </a:spcAft>
            </a:pPr>
            <a:r>
              <a:rPr lang="en-US" altLang="en-US" sz="2500" dirty="0">
                <a:solidFill>
                  <a:srgbClr val="0070C0"/>
                </a:solidFill>
              </a:rPr>
              <a:t>goal: maximize cumulative reward in the long run</a:t>
            </a:r>
          </a:p>
          <a:p>
            <a:pPr lvl="2">
              <a:spcBef>
                <a:spcPts val="0"/>
              </a:spcBef>
              <a:spcAft>
                <a:spcPts val="0"/>
              </a:spcAft>
            </a:pPr>
            <a:endParaRPr lang="en-US" altLang="en-US" sz="2000" dirty="0"/>
          </a:p>
          <a:p>
            <a:pPr>
              <a:spcBef>
                <a:spcPts val="0"/>
              </a:spcBef>
              <a:spcAft>
                <a:spcPts val="0"/>
              </a:spcAft>
            </a:pPr>
            <a:r>
              <a:rPr lang="en-US" altLang="en-US" sz="2500" dirty="0">
                <a:solidFill>
                  <a:srgbClr val="0070C0"/>
                </a:solidFill>
              </a:rPr>
              <a:t>policy: mapping from S to A</a:t>
            </a:r>
          </a:p>
          <a:p>
            <a:pPr lvl="1">
              <a:spcBef>
                <a:spcPts val="0"/>
              </a:spcBef>
              <a:spcAft>
                <a:spcPts val="0"/>
              </a:spcAft>
            </a:pPr>
            <a:r>
              <a:rPr lang="en-US" altLang="en-US" sz="2000" dirty="0"/>
              <a:t> </a:t>
            </a:r>
            <a:r>
              <a:rPr lang="en-US" altLang="en-US" sz="2000" dirty="0">
                <a:latin typeface="Symbol" pitchFamily="2" charset="2"/>
                <a:sym typeface="Symbol" pitchFamily="2" charset="2"/>
              </a:rPr>
              <a:t></a:t>
            </a:r>
            <a:r>
              <a:rPr lang="en-US" altLang="en-US" sz="2000" dirty="0"/>
              <a:t>(s) or </a:t>
            </a:r>
            <a:r>
              <a:rPr lang="en-US" altLang="en-US" sz="2000" dirty="0">
                <a:latin typeface="Symbol" pitchFamily="2" charset="2"/>
                <a:sym typeface="Symbol" pitchFamily="2" charset="2"/>
              </a:rPr>
              <a:t></a:t>
            </a:r>
            <a:r>
              <a:rPr lang="en-US" altLang="en-US" sz="2000" dirty="0"/>
              <a:t>(</a:t>
            </a:r>
            <a:r>
              <a:rPr lang="en-US" altLang="en-US" sz="2000" dirty="0" err="1"/>
              <a:t>s,a</a:t>
            </a:r>
            <a:r>
              <a:rPr lang="en-US" altLang="en-US" sz="2000" dirty="0"/>
              <a:t>) (deterministic vs. stochastic)</a:t>
            </a:r>
          </a:p>
          <a:p>
            <a:pPr lvl="2">
              <a:spcBef>
                <a:spcPts val="0"/>
              </a:spcBef>
              <a:spcAft>
                <a:spcPts val="0"/>
              </a:spcAft>
            </a:pPr>
            <a:endParaRPr lang="en-US" altLang="en-US" sz="600" dirty="0"/>
          </a:p>
          <a:p>
            <a:pPr>
              <a:spcBef>
                <a:spcPts val="0"/>
              </a:spcBef>
              <a:spcAft>
                <a:spcPts val="0"/>
              </a:spcAft>
            </a:pPr>
            <a:r>
              <a:rPr lang="en-US" altLang="en-US" sz="2500" dirty="0">
                <a:solidFill>
                  <a:srgbClr val="0070C0"/>
                </a:solidFill>
              </a:rPr>
              <a:t>reinforcement learning</a:t>
            </a:r>
          </a:p>
          <a:p>
            <a:pPr lvl="1">
              <a:spcBef>
                <a:spcPts val="0"/>
              </a:spcBef>
              <a:spcAft>
                <a:spcPts val="0"/>
              </a:spcAft>
            </a:pPr>
            <a:r>
              <a:rPr lang="en-US" altLang="en-US" sz="2000" dirty="0"/>
              <a:t>transitions and rewards usually not available</a:t>
            </a:r>
          </a:p>
          <a:p>
            <a:pPr lvl="1">
              <a:spcBef>
                <a:spcPts val="0"/>
              </a:spcBef>
              <a:spcAft>
                <a:spcPts val="0"/>
              </a:spcAft>
            </a:pPr>
            <a:r>
              <a:rPr lang="en-US" altLang="en-US" sz="2000" dirty="0"/>
              <a:t>how to change the policy based on experience</a:t>
            </a:r>
          </a:p>
          <a:p>
            <a:pPr lvl="1">
              <a:spcBef>
                <a:spcPts val="0"/>
              </a:spcBef>
              <a:spcAft>
                <a:spcPts val="0"/>
              </a:spcAft>
            </a:pPr>
            <a:r>
              <a:rPr lang="en-US" altLang="en-US" sz="2000" dirty="0"/>
              <a:t>how to explore the environment</a:t>
            </a:r>
          </a:p>
        </p:txBody>
      </p:sp>
      <p:sp>
        <p:nvSpPr>
          <p:cNvPr id="30724" name="Rectangle 4">
            <a:extLst>
              <a:ext uri="{FF2B5EF4-FFF2-40B4-BE49-F238E27FC236}">
                <a16:creationId xmlns:a16="http://schemas.microsoft.com/office/drawing/2014/main" id="{4E23B643-00AA-664B-BC30-47D3DB6D003F}"/>
              </a:ext>
            </a:extLst>
          </p:cNvPr>
          <p:cNvSpPr>
            <a:spLocks noChangeArrowheads="1"/>
          </p:cNvSpPr>
          <p:nvPr/>
        </p:nvSpPr>
        <p:spPr bwMode="auto">
          <a:xfrm>
            <a:off x="8955317" y="2367106"/>
            <a:ext cx="1295400" cy="381000"/>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latin typeface="Trebuchet MS" panose="020B0703020202090204" pitchFamily="34" charset="0"/>
              </a:rPr>
              <a:t>environment</a:t>
            </a:r>
          </a:p>
        </p:txBody>
      </p:sp>
      <p:sp>
        <p:nvSpPr>
          <p:cNvPr id="30725" name="Rectangle 5">
            <a:extLst>
              <a:ext uri="{FF2B5EF4-FFF2-40B4-BE49-F238E27FC236}">
                <a16:creationId xmlns:a16="http://schemas.microsoft.com/office/drawing/2014/main" id="{D68F2A0B-ACD4-B745-BEC5-18B4CD395F05}"/>
              </a:ext>
            </a:extLst>
          </p:cNvPr>
          <p:cNvSpPr>
            <a:spLocks noChangeArrowheads="1"/>
          </p:cNvSpPr>
          <p:nvPr/>
        </p:nvSpPr>
        <p:spPr bwMode="auto">
          <a:xfrm>
            <a:off x="9260117" y="3129106"/>
            <a:ext cx="685800" cy="381000"/>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latin typeface="Trebuchet MS" panose="020B0703020202090204" pitchFamily="34" charset="0"/>
              </a:rPr>
              <a:t>agent</a:t>
            </a:r>
          </a:p>
        </p:txBody>
      </p:sp>
      <p:cxnSp>
        <p:nvCxnSpPr>
          <p:cNvPr id="30726" name="AutoShape 6">
            <a:extLst>
              <a:ext uri="{FF2B5EF4-FFF2-40B4-BE49-F238E27FC236}">
                <a16:creationId xmlns:a16="http://schemas.microsoft.com/office/drawing/2014/main" id="{03A2F649-4527-1E46-8851-3DD39899C735}"/>
              </a:ext>
            </a:extLst>
          </p:cNvPr>
          <p:cNvCxnSpPr>
            <a:cxnSpLocks noChangeShapeType="1"/>
            <a:stCxn id="30725" idx="3"/>
            <a:endCxn id="30724" idx="3"/>
          </p:cNvCxnSpPr>
          <p:nvPr/>
        </p:nvCxnSpPr>
        <p:spPr bwMode="auto">
          <a:xfrm flipV="1">
            <a:off x="9945917" y="2557606"/>
            <a:ext cx="304800" cy="762000"/>
          </a:xfrm>
          <a:prstGeom prst="curvedConnector3">
            <a:avLst>
              <a:gd name="adj1" fmla="val 205208"/>
            </a:avLst>
          </a:prstGeom>
          <a:noFill/>
          <a:ln w="381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27" name="AutoShape 7">
            <a:extLst>
              <a:ext uri="{FF2B5EF4-FFF2-40B4-BE49-F238E27FC236}">
                <a16:creationId xmlns:a16="http://schemas.microsoft.com/office/drawing/2014/main" id="{25CD6F7C-C32C-534D-9BDD-ED865E065E92}"/>
              </a:ext>
            </a:extLst>
          </p:cNvPr>
          <p:cNvCxnSpPr>
            <a:cxnSpLocks noChangeShapeType="1"/>
            <a:stCxn id="30724" idx="1"/>
            <a:endCxn id="30725" idx="1"/>
          </p:cNvCxnSpPr>
          <p:nvPr/>
        </p:nvCxnSpPr>
        <p:spPr bwMode="auto">
          <a:xfrm rot="10800000" flipH="1" flipV="1">
            <a:off x="8955317" y="2557606"/>
            <a:ext cx="304800" cy="762000"/>
          </a:xfrm>
          <a:prstGeom prst="curvedConnector3">
            <a:avLst>
              <a:gd name="adj1" fmla="val -108856"/>
            </a:avLst>
          </a:prstGeom>
          <a:noFill/>
          <a:ln w="381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729" name="Text Box 9">
            <a:extLst>
              <a:ext uri="{FF2B5EF4-FFF2-40B4-BE49-F238E27FC236}">
                <a16:creationId xmlns:a16="http://schemas.microsoft.com/office/drawing/2014/main" id="{AA8D7823-12CA-4744-A09F-CD7C391E5F8E}"/>
              </a:ext>
            </a:extLst>
          </p:cNvPr>
          <p:cNvSpPr txBox="1">
            <a:spLocks noChangeArrowheads="1"/>
          </p:cNvSpPr>
          <p:nvPr/>
        </p:nvSpPr>
        <p:spPr bwMode="auto">
          <a:xfrm>
            <a:off x="10615843" y="2808431"/>
            <a:ext cx="82747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latin typeface="Trebuchet MS" panose="020B0703020202090204" pitchFamily="34" charset="0"/>
              </a:rPr>
              <a:t>action</a:t>
            </a:r>
          </a:p>
        </p:txBody>
      </p:sp>
      <p:sp>
        <p:nvSpPr>
          <p:cNvPr id="30730" name="Text Box 10">
            <a:extLst>
              <a:ext uri="{FF2B5EF4-FFF2-40B4-BE49-F238E27FC236}">
                <a16:creationId xmlns:a16="http://schemas.microsoft.com/office/drawing/2014/main" id="{6BF780D4-687D-5D44-ABDA-9D1B3ACFC13F}"/>
              </a:ext>
            </a:extLst>
          </p:cNvPr>
          <p:cNvSpPr txBox="1">
            <a:spLocks noChangeArrowheads="1"/>
          </p:cNvSpPr>
          <p:nvPr/>
        </p:nvSpPr>
        <p:spPr bwMode="auto">
          <a:xfrm>
            <a:off x="7539644" y="2748107"/>
            <a:ext cx="120257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a:latin typeface="Trebuchet MS" panose="020B0703020202090204" pitchFamily="34" charset="0"/>
              </a:rPr>
              <a:t>reward</a:t>
            </a:r>
          </a:p>
          <a:p>
            <a:pPr algn="ctr"/>
            <a:r>
              <a:rPr lang="en-US" altLang="en-US">
                <a:latin typeface="Trebuchet MS" panose="020B0703020202090204" pitchFamily="34" charset="0"/>
              </a:rPr>
              <a:t>new state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C0F122C4-6AE7-5B40-9BFC-3A4017A62C57}"/>
              </a:ext>
            </a:extLst>
          </p:cNvPr>
          <p:cNvSpPr>
            <a:spLocks noGrp="1" noChangeArrowheads="1"/>
          </p:cNvSpPr>
          <p:nvPr>
            <p:ph type="title"/>
          </p:nvPr>
        </p:nvSpPr>
        <p:spPr/>
        <p:txBody>
          <a:bodyPr/>
          <a:lstStyle/>
          <a:p>
            <a:r>
              <a:rPr lang="en-US" altLang="en-US"/>
              <a:t>Computing return from rewards</a:t>
            </a:r>
          </a:p>
        </p:txBody>
      </p:sp>
      <p:sp>
        <p:nvSpPr>
          <p:cNvPr id="21507" name="Rectangle 3">
            <a:extLst>
              <a:ext uri="{FF2B5EF4-FFF2-40B4-BE49-F238E27FC236}">
                <a16:creationId xmlns:a16="http://schemas.microsoft.com/office/drawing/2014/main" id="{8DBA6B43-B7C4-9B41-A149-FD64B1674489}"/>
              </a:ext>
            </a:extLst>
          </p:cNvPr>
          <p:cNvSpPr>
            <a:spLocks noGrp="1" noChangeArrowheads="1"/>
          </p:cNvSpPr>
          <p:nvPr>
            <p:ph type="body" idx="1"/>
          </p:nvPr>
        </p:nvSpPr>
        <p:spPr>
          <a:xfrm>
            <a:off x="581193" y="2477541"/>
            <a:ext cx="11029615" cy="3678303"/>
          </a:xfrm>
        </p:spPr>
        <p:txBody>
          <a:bodyPr>
            <a:noAutofit/>
          </a:bodyPr>
          <a:lstStyle/>
          <a:p>
            <a:r>
              <a:rPr lang="en-US" altLang="en-US" sz="2500" dirty="0">
                <a:solidFill>
                  <a:srgbClr val="0070C0"/>
                </a:solidFill>
              </a:rPr>
              <a:t>episodic (vs. continuing) tasks</a:t>
            </a:r>
          </a:p>
          <a:p>
            <a:pPr lvl="1"/>
            <a:r>
              <a:rPr lang="en-US" altLang="en-US" sz="2000" dirty="0"/>
              <a:t>“game over” after N steps</a:t>
            </a:r>
          </a:p>
          <a:p>
            <a:pPr lvl="1"/>
            <a:r>
              <a:rPr lang="en-US" altLang="en-US" sz="2000" dirty="0"/>
              <a:t>optimal policy depends on N; harder to analyze</a:t>
            </a:r>
          </a:p>
          <a:p>
            <a:pPr marL="0" indent="0">
              <a:buNone/>
            </a:pPr>
            <a:endParaRPr lang="en-US" altLang="en-US" sz="1000" dirty="0"/>
          </a:p>
          <a:p>
            <a:r>
              <a:rPr lang="en-US" altLang="en-US" sz="2500" dirty="0">
                <a:solidFill>
                  <a:srgbClr val="0070C0"/>
                </a:solidFill>
              </a:rPr>
              <a:t>additive rewards</a:t>
            </a:r>
          </a:p>
          <a:p>
            <a:pPr lvl="1"/>
            <a:r>
              <a:rPr lang="en-US" altLang="en-US" sz="2000" dirty="0"/>
              <a:t>V(s</a:t>
            </a:r>
            <a:r>
              <a:rPr lang="en-US" altLang="en-US" sz="2000" baseline="-25000" dirty="0"/>
              <a:t>0</a:t>
            </a:r>
            <a:r>
              <a:rPr lang="en-US" altLang="en-US" sz="2000" dirty="0"/>
              <a:t>, s</a:t>
            </a:r>
            <a:r>
              <a:rPr lang="en-US" altLang="en-US" sz="2000" baseline="-25000" dirty="0"/>
              <a:t>1</a:t>
            </a:r>
            <a:r>
              <a:rPr lang="en-US" altLang="en-US" sz="2000" dirty="0"/>
              <a:t>, …) = r(s</a:t>
            </a:r>
            <a:r>
              <a:rPr lang="en-US" altLang="en-US" sz="2000" baseline="-25000" dirty="0"/>
              <a:t>0</a:t>
            </a:r>
            <a:r>
              <a:rPr lang="en-US" altLang="en-US" sz="2000" dirty="0"/>
              <a:t>) + r(s</a:t>
            </a:r>
            <a:r>
              <a:rPr lang="en-US" altLang="en-US" sz="2000" baseline="-25000" dirty="0"/>
              <a:t>1</a:t>
            </a:r>
            <a:r>
              <a:rPr lang="en-US" altLang="en-US" sz="2000" dirty="0"/>
              <a:t>) + r(s</a:t>
            </a:r>
            <a:r>
              <a:rPr lang="en-US" altLang="en-US" sz="2000" baseline="-25000" dirty="0"/>
              <a:t>2</a:t>
            </a:r>
            <a:r>
              <a:rPr lang="en-US" altLang="en-US" sz="2000" dirty="0"/>
              <a:t>) + …</a:t>
            </a:r>
          </a:p>
          <a:p>
            <a:pPr lvl="1"/>
            <a:r>
              <a:rPr lang="en-US" altLang="en-US" sz="2000" dirty="0"/>
              <a:t>infinite value for continuing tasks</a:t>
            </a:r>
          </a:p>
          <a:p>
            <a:endParaRPr lang="en-US" altLang="en-US" sz="1000" dirty="0"/>
          </a:p>
          <a:p>
            <a:r>
              <a:rPr lang="en-US" altLang="en-US" sz="2500" dirty="0">
                <a:solidFill>
                  <a:srgbClr val="0070C0"/>
                </a:solidFill>
              </a:rPr>
              <a:t>discounted rewards</a:t>
            </a:r>
          </a:p>
          <a:p>
            <a:pPr lvl="1"/>
            <a:r>
              <a:rPr lang="en-US" altLang="en-US" sz="2000" dirty="0"/>
              <a:t>V(s</a:t>
            </a:r>
            <a:r>
              <a:rPr lang="en-US" altLang="en-US" sz="2000" baseline="-25000" dirty="0"/>
              <a:t>0</a:t>
            </a:r>
            <a:r>
              <a:rPr lang="en-US" altLang="en-US" sz="2000" dirty="0"/>
              <a:t>, s</a:t>
            </a:r>
            <a:r>
              <a:rPr lang="en-US" altLang="en-US" sz="2000" baseline="-25000" dirty="0"/>
              <a:t>1</a:t>
            </a:r>
            <a:r>
              <a:rPr lang="en-US" altLang="en-US" sz="2000" dirty="0"/>
              <a:t>, …) = r(s</a:t>
            </a:r>
            <a:r>
              <a:rPr lang="en-US" altLang="en-US" sz="2000" baseline="-25000" dirty="0"/>
              <a:t>0</a:t>
            </a:r>
            <a:r>
              <a:rPr lang="en-US" altLang="en-US" sz="2000" dirty="0"/>
              <a:t>) + </a:t>
            </a:r>
            <a:r>
              <a:rPr lang="el-GR" altLang="en-US" sz="2000" dirty="0"/>
              <a:t>γ</a:t>
            </a:r>
            <a:r>
              <a:rPr lang="en-US" altLang="en-US" sz="2000" dirty="0"/>
              <a:t>*r(s</a:t>
            </a:r>
            <a:r>
              <a:rPr lang="en-US" altLang="en-US" sz="2000" baseline="-25000" dirty="0"/>
              <a:t>1</a:t>
            </a:r>
            <a:r>
              <a:rPr lang="en-US" altLang="en-US" sz="2000" dirty="0"/>
              <a:t>) + </a:t>
            </a:r>
            <a:r>
              <a:rPr lang="el-GR" altLang="en-US" sz="2000" dirty="0"/>
              <a:t>γ</a:t>
            </a:r>
            <a:r>
              <a:rPr lang="en-US" altLang="en-US" sz="2000" baseline="30000" dirty="0"/>
              <a:t>2</a:t>
            </a:r>
            <a:r>
              <a:rPr lang="en-US" altLang="en-US" sz="2000" dirty="0"/>
              <a:t>*r(s</a:t>
            </a:r>
            <a:r>
              <a:rPr lang="en-US" altLang="en-US" sz="2000" baseline="-25000" dirty="0"/>
              <a:t>2</a:t>
            </a:r>
            <a:r>
              <a:rPr lang="en-US" altLang="en-US" sz="2000" dirty="0"/>
              <a:t>) + …</a:t>
            </a:r>
          </a:p>
          <a:p>
            <a:pPr lvl="1"/>
            <a:r>
              <a:rPr lang="en-US" altLang="en-US" sz="2000" dirty="0"/>
              <a:t>value bounded if rewards bounded</a:t>
            </a:r>
            <a:endParaRPr lang="el-GR" altLang="en-US" sz="20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Discounted Rewards</a:t>
            </a:r>
          </a:p>
        </p:txBody>
      </p:sp>
      <p:sp>
        <p:nvSpPr>
          <p:cNvPr id="3" name="Content Placeholder 2"/>
          <p:cNvSpPr>
            <a:spLocks noGrp="1"/>
          </p:cNvSpPr>
          <p:nvPr>
            <p:ph idx="1"/>
          </p:nvPr>
        </p:nvSpPr>
        <p:spPr/>
        <p:txBody>
          <a:bodyPr/>
          <a:lstStyle/>
          <a:p>
            <a:r>
              <a:rPr lang="en-US" dirty="0"/>
              <a:t>Rewards in the future are worth less than an immediate reward</a:t>
            </a:r>
          </a:p>
          <a:p>
            <a:pPr lvl="1"/>
            <a:r>
              <a:rPr lang="en-US" dirty="0"/>
              <a:t>Because of uncertainty: who knows if/when you’re going to get to that reward state</a:t>
            </a:r>
          </a:p>
          <a:p>
            <a:pPr lvl="1"/>
            <a:endParaRPr lang="en-US" dirty="0"/>
          </a:p>
        </p:txBody>
      </p:sp>
    </p:spTree>
    <p:extLst>
      <p:ext uri="{BB962C8B-B14F-4D97-AF65-F5344CB8AC3E}">
        <p14:creationId xmlns:p14="http://schemas.microsoft.com/office/powerpoint/2010/main" val="16803119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Discounted Rewards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Discount factor </a:t>
                </a:r>
                <a14:m>
                  <m:oMath xmlns:m="http://schemas.openxmlformats.org/officeDocument/2006/math">
                    <m:r>
                      <m:rPr>
                        <m:sty m:val="p"/>
                      </m:rPr>
                      <a:rPr lang="en-US" b="0" i="1" dirty="0" smtClean="0">
                        <a:latin typeface="Cambria Math"/>
                      </a:rPr>
                      <m:t>γ</m:t>
                    </m:r>
                    <m:r>
                      <a:rPr lang="en-US" b="0" i="1" dirty="0" smtClean="0">
                        <a:latin typeface="Cambria Math"/>
                      </a:rPr>
                      <m:t>≤1</m:t>
                    </m:r>
                  </m:oMath>
                </a14:m>
                <a:r>
                  <a:rPr lang="en-US" dirty="0"/>
                  <a:t>     (often </a:t>
                </a:r>
                <a14:m>
                  <m:oMath xmlns:m="http://schemas.openxmlformats.org/officeDocument/2006/math">
                    <m:r>
                      <a:rPr lang="en-US" b="0" i="1" dirty="0" smtClean="0">
                        <a:latin typeface="Cambria Math"/>
                      </a:rPr>
                      <m:t>𝛾</m:t>
                    </m:r>
                    <m:r>
                      <a:rPr lang="en-US" b="0" i="1" dirty="0" smtClean="0">
                        <a:latin typeface="Cambria Math"/>
                      </a:rPr>
                      <m:t>=0.9)</m:t>
                    </m:r>
                  </m:oMath>
                </a14:m>
                <a:endParaRPr lang="en-US" dirty="0"/>
              </a:p>
              <a:p>
                <a:r>
                  <a:rPr lang="en-US" dirty="0"/>
                  <a:t>Assume reward </a:t>
                </a:r>
                <a14:m>
                  <m:oMath xmlns:m="http://schemas.openxmlformats.org/officeDocument/2006/math">
                    <m:r>
                      <a:rPr lang="en-US" i="1" dirty="0" smtClean="0">
                        <a:latin typeface="Cambria Math"/>
                      </a:rPr>
                      <m:t>𝑛</m:t>
                    </m:r>
                  </m:oMath>
                </a14:m>
                <a:r>
                  <a:rPr lang="en-US" dirty="0"/>
                  <a:t> years in the future is only worth </a:t>
                </a:r>
                <a14:m>
                  <m:oMath xmlns:m="http://schemas.openxmlformats.org/officeDocument/2006/math">
                    <m:r>
                      <a:rPr lang="en-US" i="1" dirty="0" smtClean="0">
                        <a:latin typeface="Cambria Math"/>
                      </a:rPr>
                      <m:t>(</m:t>
                    </m:r>
                    <m:r>
                      <a:rPr lang="en-US" b="0" i="1" dirty="0" smtClean="0">
                        <a:latin typeface="Cambria Math"/>
                      </a:rPr>
                      <m:t>𝛾</m:t>
                    </m:r>
                    <m:r>
                      <a:rPr lang="en-US" i="1" dirty="0" smtClean="0">
                        <a:latin typeface="Cambria Math"/>
                      </a:rPr>
                      <m:t>)</m:t>
                    </m:r>
                    <m:r>
                      <a:rPr lang="en-US" i="1" baseline="30000" dirty="0" smtClean="0">
                        <a:latin typeface="Cambria Math"/>
                      </a:rPr>
                      <m:t>𝑛</m:t>
                    </m:r>
                    <m:r>
                      <a:rPr lang="en-US" i="1" dirty="0" smtClean="0">
                        <a:latin typeface="Cambria Math"/>
                      </a:rPr>
                      <m:t> </m:t>
                    </m:r>
                  </m:oMath>
                </a14:m>
                <a:r>
                  <a:rPr lang="en-US" dirty="0"/>
                  <a:t>of the value of immediate reward</a:t>
                </a:r>
              </a:p>
              <a:p>
                <a:endParaRPr lang="en-US" dirty="0"/>
              </a:p>
              <a:p>
                <a:pPr lvl="2"/>
                <a14:m>
                  <m:oMath xmlns:m="http://schemas.openxmlformats.org/officeDocument/2006/math">
                    <m:r>
                      <a:rPr lang="en-US" i="1" dirty="0" smtClean="0">
                        <a:latin typeface="Cambria Math"/>
                      </a:rPr>
                      <m:t>(</m:t>
                    </m:r>
                    <m:r>
                      <a:rPr lang="en-US" b="0" i="1" dirty="0" smtClean="0">
                        <a:latin typeface="Cambria Math"/>
                      </a:rPr>
                      <m:t>0</m:t>
                    </m:r>
                    <m:r>
                      <a:rPr lang="en-US" i="1" dirty="0" smtClean="0">
                        <a:latin typeface="Cambria Math"/>
                      </a:rPr>
                      <m:t>.9^6) ∗ 10,000 = 0.531∗10,000 = 5310</m:t>
                    </m:r>
                  </m:oMath>
                </a14:m>
                <a:endParaRPr lang="en-US" dirty="0"/>
              </a:p>
              <a:p>
                <a:endParaRPr lang="en-US" dirty="0"/>
              </a:p>
              <a:p>
                <a:r>
                  <a:rPr lang="en-US" dirty="0"/>
                  <a:t>For each state, calculate a </a:t>
                </a:r>
                <a:r>
                  <a:rPr lang="en-US" i="1" dirty="0"/>
                  <a:t>utility</a:t>
                </a:r>
                <a:r>
                  <a:rPr lang="en-US" dirty="0"/>
                  <a:t> value equal to the </a:t>
                </a:r>
                <a:r>
                  <a:rPr lang="en-US" i="1" dirty="0"/>
                  <a:t>Sum of Future Discounted Rewards</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blipFill rotWithShape="1">
                <a:blip r:embed="rId2"/>
                <a:stretch>
                  <a:fillRect l="-593" t="-1111" r="-593"/>
                </a:stretch>
              </a:blipFill>
            </p:spPr>
            <p:txBody>
              <a:bodyPr/>
              <a:lstStyle/>
              <a:p>
                <a:r>
                  <a:rPr lang="en-US">
                    <a:noFill/>
                  </a:rPr>
                  <a:t> </a:t>
                </a:r>
              </a:p>
            </p:txBody>
          </p:sp>
        </mc:Fallback>
      </mc:AlternateContent>
    </p:spTree>
    <p:extLst>
      <p:ext uri="{BB962C8B-B14F-4D97-AF65-F5344CB8AC3E}">
        <p14:creationId xmlns:p14="http://schemas.microsoft.com/office/powerpoint/2010/main" val="13285760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90552509-2C2D-3441-A5F4-EDA8B1036BEE}"/>
              </a:ext>
            </a:extLst>
          </p:cNvPr>
          <p:cNvSpPr>
            <a:spLocks noGrp="1" noChangeArrowheads="1"/>
          </p:cNvSpPr>
          <p:nvPr>
            <p:ph type="title"/>
          </p:nvPr>
        </p:nvSpPr>
        <p:spPr/>
        <p:txBody>
          <a:bodyPr/>
          <a:lstStyle/>
          <a:p>
            <a:r>
              <a:rPr lang="en-US" altLang="en-US"/>
              <a:t>Value functions</a:t>
            </a:r>
          </a:p>
        </p:txBody>
      </p:sp>
      <p:sp>
        <p:nvSpPr>
          <p:cNvPr id="59395" name="Rectangle 3">
            <a:extLst>
              <a:ext uri="{FF2B5EF4-FFF2-40B4-BE49-F238E27FC236}">
                <a16:creationId xmlns:a16="http://schemas.microsoft.com/office/drawing/2014/main" id="{FF1BBFD0-E97B-8C4F-9481-0507EEBE4BC7}"/>
              </a:ext>
            </a:extLst>
          </p:cNvPr>
          <p:cNvSpPr>
            <a:spLocks noGrp="1" noChangeArrowheads="1"/>
          </p:cNvSpPr>
          <p:nvPr>
            <p:ph type="body" idx="1"/>
          </p:nvPr>
        </p:nvSpPr>
        <p:spPr>
          <a:xfrm>
            <a:off x="479425" y="1219200"/>
            <a:ext cx="8534400" cy="5638800"/>
          </a:xfrm>
        </p:spPr>
        <p:txBody>
          <a:bodyPr/>
          <a:lstStyle/>
          <a:p>
            <a:r>
              <a:rPr lang="en-US" altLang="en-US" dirty="0">
                <a:solidFill>
                  <a:srgbClr val="0070C0"/>
                </a:solidFill>
              </a:rPr>
              <a:t>state value function: V</a:t>
            </a:r>
            <a:r>
              <a:rPr lang="en-US" altLang="en-US" baseline="30000" dirty="0">
                <a:solidFill>
                  <a:srgbClr val="0070C0"/>
                </a:solidFill>
                <a:latin typeface="Symbol" pitchFamily="2" charset="2"/>
                <a:sym typeface="Symbol" pitchFamily="2" charset="2"/>
              </a:rPr>
              <a:t></a:t>
            </a:r>
            <a:r>
              <a:rPr lang="en-US" altLang="en-US" dirty="0">
                <a:solidFill>
                  <a:srgbClr val="0070C0"/>
                </a:solidFill>
              </a:rPr>
              <a:t>(s)</a:t>
            </a:r>
          </a:p>
          <a:p>
            <a:pPr lvl="1"/>
            <a:r>
              <a:rPr lang="en-US" altLang="en-US" dirty="0"/>
              <a:t>expected return when starting in </a:t>
            </a:r>
            <a:r>
              <a:rPr lang="en-US" altLang="en-US" i="1" dirty="0"/>
              <a:t>s</a:t>
            </a:r>
            <a:r>
              <a:rPr lang="en-US" altLang="en-US" dirty="0"/>
              <a:t> and following </a:t>
            </a:r>
            <a:r>
              <a:rPr lang="en-US" altLang="en-US" dirty="0">
                <a:latin typeface="Symbol" pitchFamily="2" charset="2"/>
                <a:sym typeface="Symbol" pitchFamily="2" charset="2"/>
              </a:rPr>
              <a:t></a:t>
            </a:r>
          </a:p>
          <a:p>
            <a:endParaRPr lang="en-US" altLang="en-US" dirty="0"/>
          </a:p>
          <a:p>
            <a:r>
              <a:rPr lang="en-US" altLang="en-US" dirty="0"/>
              <a:t>state-action value function: Q</a:t>
            </a:r>
            <a:r>
              <a:rPr lang="en-US" altLang="en-US" baseline="30000" dirty="0">
                <a:latin typeface="Symbol" pitchFamily="2" charset="2"/>
                <a:sym typeface="Symbol" pitchFamily="2" charset="2"/>
              </a:rPr>
              <a:t></a:t>
            </a:r>
            <a:r>
              <a:rPr lang="en-US" altLang="en-US" dirty="0"/>
              <a:t>(</a:t>
            </a:r>
            <a:r>
              <a:rPr lang="en-US" altLang="en-US" dirty="0" err="1"/>
              <a:t>s,a</a:t>
            </a:r>
            <a:r>
              <a:rPr lang="en-US" altLang="en-US" dirty="0"/>
              <a:t>)</a:t>
            </a:r>
          </a:p>
          <a:p>
            <a:pPr lvl="1"/>
            <a:r>
              <a:rPr lang="en-US" altLang="en-US" dirty="0"/>
              <a:t>expected return when starting in </a:t>
            </a:r>
            <a:r>
              <a:rPr lang="en-US" altLang="en-US" i="1" dirty="0"/>
              <a:t>s</a:t>
            </a:r>
            <a:r>
              <a:rPr lang="en-US" altLang="en-US" dirty="0"/>
              <a:t>, performing </a:t>
            </a:r>
            <a:r>
              <a:rPr lang="en-US" altLang="en-US" i="1" dirty="0"/>
              <a:t>a,</a:t>
            </a:r>
            <a:r>
              <a:rPr lang="en-US" altLang="en-US" dirty="0"/>
              <a:t> and following </a:t>
            </a:r>
            <a:r>
              <a:rPr lang="en-US" altLang="en-US" dirty="0">
                <a:latin typeface="Symbol" pitchFamily="2" charset="2"/>
                <a:sym typeface="Symbol" pitchFamily="2" charset="2"/>
              </a:rPr>
              <a:t></a:t>
            </a:r>
          </a:p>
          <a:p>
            <a:pPr lvl="1"/>
            <a:endParaRPr lang="en-US" altLang="en-US" dirty="0"/>
          </a:p>
          <a:p>
            <a:r>
              <a:rPr lang="en-US" altLang="en-US" dirty="0"/>
              <a:t>useful for finding the optimal policy</a:t>
            </a:r>
          </a:p>
          <a:p>
            <a:pPr lvl="1"/>
            <a:r>
              <a:rPr lang="en-US" altLang="en-US" dirty="0"/>
              <a:t>can estimate from experience</a:t>
            </a:r>
          </a:p>
          <a:p>
            <a:pPr lvl="1"/>
            <a:r>
              <a:rPr lang="en-US" altLang="en-US" dirty="0"/>
              <a:t>pick the best action using Q</a:t>
            </a:r>
            <a:r>
              <a:rPr lang="en-US" altLang="en-US" baseline="30000" dirty="0">
                <a:latin typeface="Symbol" pitchFamily="2" charset="2"/>
                <a:sym typeface="Symbol" pitchFamily="2" charset="2"/>
              </a:rPr>
              <a:t></a:t>
            </a:r>
            <a:r>
              <a:rPr lang="en-US" altLang="en-US" dirty="0"/>
              <a:t>(</a:t>
            </a:r>
            <a:r>
              <a:rPr lang="en-US" altLang="en-US" dirty="0" err="1"/>
              <a:t>s,a</a:t>
            </a:r>
            <a:r>
              <a:rPr lang="en-US" altLang="en-US" dirty="0"/>
              <a:t>)</a:t>
            </a:r>
          </a:p>
          <a:p>
            <a:pPr lvl="1"/>
            <a:endParaRPr lang="en-US" altLang="en-US" dirty="0"/>
          </a:p>
          <a:p>
            <a:r>
              <a:rPr lang="en-US" altLang="en-US" dirty="0"/>
              <a:t>Bellman equation</a:t>
            </a:r>
          </a:p>
        </p:txBody>
      </p:sp>
      <p:grpSp>
        <p:nvGrpSpPr>
          <p:cNvPr id="59396" name="Group 4">
            <a:extLst>
              <a:ext uri="{FF2B5EF4-FFF2-40B4-BE49-F238E27FC236}">
                <a16:creationId xmlns:a16="http://schemas.microsoft.com/office/drawing/2014/main" id="{2DAA8031-3529-A944-AA00-622D7B2AEB00}"/>
              </a:ext>
            </a:extLst>
          </p:cNvPr>
          <p:cNvGrpSpPr>
            <a:grpSpLocks/>
          </p:cNvGrpSpPr>
          <p:nvPr/>
        </p:nvGrpSpPr>
        <p:grpSpPr bwMode="auto">
          <a:xfrm>
            <a:off x="8001000" y="3733800"/>
            <a:ext cx="2209800" cy="1371600"/>
            <a:chOff x="672" y="2496"/>
            <a:chExt cx="912" cy="576"/>
          </a:xfrm>
        </p:grpSpPr>
        <p:sp>
          <p:nvSpPr>
            <p:cNvPr id="59397" name="Line 5">
              <a:extLst>
                <a:ext uri="{FF2B5EF4-FFF2-40B4-BE49-F238E27FC236}">
                  <a16:creationId xmlns:a16="http://schemas.microsoft.com/office/drawing/2014/main" id="{5165E0AB-D183-314D-AEBF-D0ACED149CFC}"/>
                </a:ext>
              </a:extLst>
            </p:cNvPr>
            <p:cNvSpPr>
              <a:spLocks noChangeShapeType="1"/>
            </p:cNvSpPr>
            <p:nvPr/>
          </p:nvSpPr>
          <p:spPr bwMode="auto">
            <a:xfrm flipH="1">
              <a:off x="793" y="2544"/>
              <a:ext cx="311" cy="2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398" name="Line 6">
              <a:extLst>
                <a:ext uri="{FF2B5EF4-FFF2-40B4-BE49-F238E27FC236}">
                  <a16:creationId xmlns:a16="http://schemas.microsoft.com/office/drawing/2014/main" id="{4BCE6893-A24A-7446-956D-F2D322BFA258}"/>
                </a:ext>
              </a:extLst>
            </p:cNvPr>
            <p:cNvSpPr>
              <a:spLocks noChangeShapeType="1"/>
            </p:cNvSpPr>
            <p:nvPr/>
          </p:nvSpPr>
          <p:spPr bwMode="auto">
            <a:xfrm flipH="1">
              <a:off x="1096" y="2544"/>
              <a:ext cx="8" cy="21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399" name="Line 7">
              <a:extLst>
                <a:ext uri="{FF2B5EF4-FFF2-40B4-BE49-F238E27FC236}">
                  <a16:creationId xmlns:a16="http://schemas.microsoft.com/office/drawing/2014/main" id="{1F176F58-2B72-7C44-A0EF-3DDCDA549FC4}"/>
                </a:ext>
              </a:extLst>
            </p:cNvPr>
            <p:cNvSpPr>
              <a:spLocks noChangeShapeType="1"/>
            </p:cNvSpPr>
            <p:nvPr/>
          </p:nvSpPr>
          <p:spPr bwMode="auto">
            <a:xfrm>
              <a:off x="1104" y="2544"/>
              <a:ext cx="295" cy="21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400" name="Line 8">
              <a:extLst>
                <a:ext uri="{FF2B5EF4-FFF2-40B4-BE49-F238E27FC236}">
                  <a16:creationId xmlns:a16="http://schemas.microsoft.com/office/drawing/2014/main" id="{6FE2FF81-4DB3-AF45-A18C-D64392CAA8B8}"/>
                </a:ext>
              </a:extLst>
            </p:cNvPr>
            <p:cNvSpPr>
              <a:spLocks noChangeShapeType="1"/>
            </p:cNvSpPr>
            <p:nvPr/>
          </p:nvSpPr>
          <p:spPr bwMode="auto">
            <a:xfrm flipV="1">
              <a:off x="720" y="2736"/>
              <a:ext cx="96"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401" name="Line 9">
              <a:extLst>
                <a:ext uri="{FF2B5EF4-FFF2-40B4-BE49-F238E27FC236}">
                  <a16:creationId xmlns:a16="http://schemas.microsoft.com/office/drawing/2014/main" id="{502EEFB6-0CFF-484B-A6EF-37315AC25012}"/>
                </a:ext>
              </a:extLst>
            </p:cNvPr>
            <p:cNvSpPr>
              <a:spLocks noChangeShapeType="1"/>
            </p:cNvSpPr>
            <p:nvPr/>
          </p:nvSpPr>
          <p:spPr bwMode="auto">
            <a:xfrm flipH="1" flipV="1">
              <a:off x="816" y="2736"/>
              <a:ext cx="48"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402" name="Line 10">
              <a:extLst>
                <a:ext uri="{FF2B5EF4-FFF2-40B4-BE49-F238E27FC236}">
                  <a16:creationId xmlns:a16="http://schemas.microsoft.com/office/drawing/2014/main" id="{2E08671C-E3A2-4344-A968-E57C458A1986}"/>
                </a:ext>
              </a:extLst>
            </p:cNvPr>
            <p:cNvSpPr>
              <a:spLocks noChangeShapeType="1"/>
            </p:cNvSpPr>
            <p:nvPr/>
          </p:nvSpPr>
          <p:spPr bwMode="auto">
            <a:xfrm flipV="1">
              <a:off x="1056" y="2736"/>
              <a:ext cx="48"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403" name="Line 11">
              <a:extLst>
                <a:ext uri="{FF2B5EF4-FFF2-40B4-BE49-F238E27FC236}">
                  <a16:creationId xmlns:a16="http://schemas.microsoft.com/office/drawing/2014/main" id="{DEC831AF-0313-6743-B6A3-38AEBA86C39A}"/>
                </a:ext>
              </a:extLst>
            </p:cNvPr>
            <p:cNvSpPr>
              <a:spLocks noChangeShapeType="1"/>
            </p:cNvSpPr>
            <p:nvPr/>
          </p:nvSpPr>
          <p:spPr bwMode="auto">
            <a:xfrm flipH="1" flipV="1">
              <a:off x="1104" y="2736"/>
              <a:ext cx="96"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404" name="Line 12">
              <a:extLst>
                <a:ext uri="{FF2B5EF4-FFF2-40B4-BE49-F238E27FC236}">
                  <a16:creationId xmlns:a16="http://schemas.microsoft.com/office/drawing/2014/main" id="{1CD277CD-F7D6-B540-9C3F-B1FF7906C31A}"/>
                </a:ext>
              </a:extLst>
            </p:cNvPr>
            <p:cNvSpPr>
              <a:spLocks noChangeShapeType="1"/>
            </p:cNvSpPr>
            <p:nvPr/>
          </p:nvSpPr>
          <p:spPr bwMode="auto">
            <a:xfrm flipV="1">
              <a:off x="1392" y="2736"/>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405" name="Line 13">
              <a:extLst>
                <a:ext uri="{FF2B5EF4-FFF2-40B4-BE49-F238E27FC236}">
                  <a16:creationId xmlns:a16="http://schemas.microsoft.com/office/drawing/2014/main" id="{11EBDBFD-FEFD-2240-B653-B4FBB02FC297}"/>
                </a:ext>
              </a:extLst>
            </p:cNvPr>
            <p:cNvSpPr>
              <a:spLocks noChangeShapeType="1"/>
            </p:cNvSpPr>
            <p:nvPr/>
          </p:nvSpPr>
          <p:spPr bwMode="auto">
            <a:xfrm flipH="1" flipV="1">
              <a:off x="1392" y="2736"/>
              <a:ext cx="144"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406" name="Oval 14">
              <a:extLst>
                <a:ext uri="{FF2B5EF4-FFF2-40B4-BE49-F238E27FC236}">
                  <a16:creationId xmlns:a16="http://schemas.microsoft.com/office/drawing/2014/main" id="{039344D9-EE9D-0147-ABD7-EB42EE4C49FB}"/>
                </a:ext>
              </a:extLst>
            </p:cNvPr>
            <p:cNvSpPr>
              <a:spLocks noChangeArrowheads="1"/>
            </p:cNvSpPr>
            <p:nvPr/>
          </p:nvSpPr>
          <p:spPr bwMode="auto">
            <a:xfrm>
              <a:off x="1056" y="2496"/>
              <a:ext cx="96" cy="96"/>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07" name="Oval 15">
              <a:extLst>
                <a:ext uri="{FF2B5EF4-FFF2-40B4-BE49-F238E27FC236}">
                  <a16:creationId xmlns:a16="http://schemas.microsoft.com/office/drawing/2014/main" id="{D4B93197-C4F7-F644-82A8-2EB1050C5510}"/>
                </a:ext>
              </a:extLst>
            </p:cNvPr>
            <p:cNvSpPr>
              <a:spLocks noChangeArrowheads="1"/>
            </p:cNvSpPr>
            <p:nvPr/>
          </p:nvSpPr>
          <p:spPr bwMode="auto">
            <a:xfrm>
              <a:off x="777" y="2721"/>
              <a:ext cx="69" cy="69"/>
            </a:xfrm>
            <a:prstGeom prst="ellipse">
              <a:avLst/>
            </a:prstGeom>
            <a:solidFill>
              <a:srgbClr val="3366FF"/>
            </a:solid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08" name="Oval 16">
              <a:extLst>
                <a:ext uri="{FF2B5EF4-FFF2-40B4-BE49-F238E27FC236}">
                  <a16:creationId xmlns:a16="http://schemas.microsoft.com/office/drawing/2014/main" id="{A412BB58-5FD8-1742-871A-BECC7EED5DEF}"/>
                </a:ext>
              </a:extLst>
            </p:cNvPr>
            <p:cNvSpPr>
              <a:spLocks noChangeArrowheads="1"/>
            </p:cNvSpPr>
            <p:nvPr/>
          </p:nvSpPr>
          <p:spPr bwMode="auto">
            <a:xfrm>
              <a:off x="1068" y="2721"/>
              <a:ext cx="69" cy="69"/>
            </a:xfrm>
            <a:prstGeom prst="ellipse">
              <a:avLst/>
            </a:prstGeom>
            <a:solidFill>
              <a:srgbClr val="3366FF"/>
            </a:solid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09" name="Oval 17">
              <a:extLst>
                <a:ext uri="{FF2B5EF4-FFF2-40B4-BE49-F238E27FC236}">
                  <a16:creationId xmlns:a16="http://schemas.microsoft.com/office/drawing/2014/main" id="{0ACECFC3-FD34-DD4A-B6E1-03A9C58D5E62}"/>
                </a:ext>
              </a:extLst>
            </p:cNvPr>
            <p:cNvSpPr>
              <a:spLocks noChangeArrowheads="1"/>
            </p:cNvSpPr>
            <p:nvPr/>
          </p:nvSpPr>
          <p:spPr bwMode="auto">
            <a:xfrm>
              <a:off x="1365" y="2721"/>
              <a:ext cx="69" cy="69"/>
            </a:xfrm>
            <a:prstGeom prst="ellipse">
              <a:avLst/>
            </a:prstGeom>
            <a:solidFill>
              <a:srgbClr val="3366FF"/>
            </a:solid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10" name="Oval 18">
              <a:extLst>
                <a:ext uri="{FF2B5EF4-FFF2-40B4-BE49-F238E27FC236}">
                  <a16:creationId xmlns:a16="http://schemas.microsoft.com/office/drawing/2014/main" id="{7FB7A95A-DA47-6844-B518-ADDA21DD46A4}"/>
                </a:ext>
              </a:extLst>
            </p:cNvPr>
            <p:cNvSpPr>
              <a:spLocks noChangeArrowheads="1"/>
            </p:cNvSpPr>
            <p:nvPr/>
          </p:nvSpPr>
          <p:spPr bwMode="auto">
            <a:xfrm>
              <a:off x="672" y="2976"/>
              <a:ext cx="96" cy="96"/>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11" name="Oval 19">
              <a:extLst>
                <a:ext uri="{FF2B5EF4-FFF2-40B4-BE49-F238E27FC236}">
                  <a16:creationId xmlns:a16="http://schemas.microsoft.com/office/drawing/2014/main" id="{F5FDECEA-BB4F-3241-896D-9A82D07AFBC5}"/>
                </a:ext>
              </a:extLst>
            </p:cNvPr>
            <p:cNvSpPr>
              <a:spLocks noChangeArrowheads="1"/>
            </p:cNvSpPr>
            <p:nvPr/>
          </p:nvSpPr>
          <p:spPr bwMode="auto">
            <a:xfrm>
              <a:off x="816" y="2976"/>
              <a:ext cx="96" cy="96"/>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12" name="Oval 20">
              <a:extLst>
                <a:ext uri="{FF2B5EF4-FFF2-40B4-BE49-F238E27FC236}">
                  <a16:creationId xmlns:a16="http://schemas.microsoft.com/office/drawing/2014/main" id="{3BAC9A3B-8B21-9645-8122-42FF2B983DEF}"/>
                </a:ext>
              </a:extLst>
            </p:cNvPr>
            <p:cNvSpPr>
              <a:spLocks noChangeArrowheads="1"/>
            </p:cNvSpPr>
            <p:nvPr/>
          </p:nvSpPr>
          <p:spPr bwMode="auto">
            <a:xfrm>
              <a:off x="1008" y="2976"/>
              <a:ext cx="96" cy="96"/>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13" name="Oval 21">
              <a:extLst>
                <a:ext uri="{FF2B5EF4-FFF2-40B4-BE49-F238E27FC236}">
                  <a16:creationId xmlns:a16="http://schemas.microsoft.com/office/drawing/2014/main" id="{B3F954FB-AB24-F243-9411-C5A9F1163F7E}"/>
                </a:ext>
              </a:extLst>
            </p:cNvPr>
            <p:cNvSpPr>
              <a:spLocks noChangeArrowheads="1"/>
            </p:cNvSpPr>
            <p:nvPr/>
          </p:nvSpPr>
          <p:spPr bwMode="auto">
            <a:xfrm>
              <a:off x="1152" y="2976"/>
              <a:ext cx="96" cy="96"/>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14" name="Oval 22">
              <a:extLst>
                <a:ext uri="{FF2B5EF4-FFF2-40B4-BE49-F238E27FC236}">
                  <a16:creationId xmlns:a16="http://schemas.microsoft.com/office/drawing/2014/main" id="{73CF576E-6AF7-F94D-B0B8-E8248858ADBF}"/>
                </a:ext>
              </a:extLst>
            </p:cNvPr>
            <p:cNvSpPr>
              <a:spLocks noChangeArrowheads="1"/>
            </p:cNvSpPr>
            <p:nvPr/>
          </p:nvSpPr>
          <p:spPr bwMode="auto">
            <a:xfrm>
              <a:off x="1344" y="2976"/>
              <a:ext cx="96" cy="96"/>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15" name="Oval 23">
              <a:extLst>
                <a:ext uri="{FF2B5EF4-FFF2-40B4-BE49-F238E27FC236}">
                  <a16:creationId xmlns:a16="http://schemas.microsoft.com/office/drawing/2014/main" id="{6D8BC065-D3E7-7746-82A7-01DDC84BAC37}"/>
                </a:ext>
              </a:extLst>
            </p:cNvPr>
            <p:cNvSpPr>
              <a:spLocks noChangeArrowheads="1"/>
            </p:cNvSpPr>
            <p:nvPr/>
          </p:nvSpPr>
          <p:spPr bwMode="auto">
            <a:xfrm>
              <a:off x="1488" y="2976"/>
              <a:ext cx="96" cy="96"/>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417" name="Text Box 25">
            <a:extLst>
              <a:ext uri="{FF2B5EF4-FFF2-40B4-BE49-F238E27FC236}">
                <a16:creationId xmlns:a16="http://schemas.microsoft.com/office/drawing/2014/main" id="{B4D78142-357D-9B46-9EB8-7953B09C51D7}"/>
              </a:ext>
            </a:extLst>
          </p:cNvPr>
          <p:cNvSpPr txBox="1">
            <a:spLocks noChangeArrowheads="1"/>
          </p:cNvSpPr>
          <p:nvPr/>
        </p:nvSpPr>
        <p:spPr bwMode="auto">
          <a:xfrm>
            <a:off x="8686801" y="3519488"/>
            <a:ext cx="2762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latin typeface="Trebuchet MS" panose="020B0703020202090204" pitchFamily="34" charset="0"/>
              </a:rPr>
              <a:t>s</a:t>
            </a:r>
          </a:p>
        </p:txBody>
      </p:sp>
      <p:sp>
        <p:nvSpPr>
          <p:cNvPr id="59418" name="Text Box 26">
            <a:extLst>
              <a:ext uri="{FF2B5EF4-FFF2-40B4-BE49-F238E27FC236}">
                <a16:creationId xmlns:a16="http://schemas.microsoft.com/office/drawing/2014/main" id="{28C24750-AFBF-5A42-80DF-7ED49B6FDCF1}"/>
              </a:ext>
            </a:extLst>
          </p:cNvPr>
          <p:cNvSpPr txBox="1">
            <a:spLocks noChangeArrowheads="1"/>
          </p:cNvSpPr>
          <p:nvPr/>
        </p:nvSpPr>
        <p:spPr bwMode="auto">
          <a:xfrm>
            <a:off x="8029575" y="3976688"/>
            <a:ext cx="304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latin typeface="Trebuchet MS" panose="020B0703020202090204" pitchFamily="34" charset="0"/>
              </a:rPr>
              <a:t>a</a:t>
            </a:r>
          </a:p>
        </p:txBody>
      </p:sp>
      <p:sp>
        <p:nvSpPr>
          <p:cNvPr id="59419" name="Text Box 27">
            <a:extLst>
              <a:ext uri="{FF2B5EF4-FFF2-40B4-BE49-F238E27FC236}">
                <a16:creationId xmlns:a16="http://schemas.microsoft.com/office/drawing/2014/main" id="{6501B544-421E-5C4E-A7D7-4A82C6730823}"/>
              </a:ext>
            </a:extLst>
          </p:cNvPr>
          <p:cNvSpPr txBox="1">
            <a:spLocks noChangeArrowheads="1"/>
          </p:cNvSpPr>
          <p:nvPr/>
        </p:nvSpPr>
        <p:spPr bwMode="auto">
          <a:xfrm>
            <a:off x="7716838" y="4953001"/>
            <a:ext cx="3603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latin typeface="Trebuchet MS" panose="020B0703020202090204" pitchFamily="34" charset="0"/>
              </a:rPr>
              <a:t>s’</a:t>
            </a:r>
          </a:p>
        </p:txBody>
      </p:sp>
      <p:sp>
        <p:nvSpPr>
          <p:cNvPr id="59420" name="Text Box 28">
            <a:extLst>
              <a:ext uri="{FF2B5EF4-FFF2-40B4-BE49-F238E27FC236}">
                <a16:creationId xmlns:a16="http://schemas.microsoft.com/office/drawing/2014/main" id="{1564A6FA-7442-824B-9966-5A802AD7D37B}"/>
              </a:ext>
            </a:extLst>
          </p:cNvPr>
          <p:cNvSpPr txBox="1">
            <a:spLocks noChangeArrowheads="1"/>
          </p:cNvSpPr>
          <p:nvPr/>
        </p:nvSpPr>
        <p:spPr bwMode="auto">
          <a:xfrm>
            <a:off x="7869238" y="4419601"/>
            <a:ext cx="273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latin typeface="Trebuchet MS" panose="020B0703020202090204" pitchFamily="34" charset="0"/>
              </a:rPr>
              <a:t>r</a:t>
            </a:r>
          </a:p>
        </p:txBody>
      </p:sp>
      <p:pic>
        <p:nvPicPr>
          <p:cNvPr id="59422" name="Picture 30">
            <a:extLst>
              <a:ext uri="{FF2B5EF4-FFF2-40B4-BE49-F238E27FC236}">
                <a16:creationId xmlns:a16="http://schemas.microsoft.com/office/drawing/2014/main" id="{C778F488-1EAB-6C49-B049-1442EC0D3B5D}"/>
              </a:ext>
            </a:extLst>
          </p:cNvPr>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2918691" y="5726244"/>
            <a:ext cx="75692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t>Reinforcement Learning</a:t>
            </a:r>
          </a:p>
        </p:txBody>
      </p:sp>
      <p:sp>
        <p:nvSpPr>
          <p:cNvPr id="4099" name="Rectangle 3"/>
          <p:cNvSpPr>
            <a:spLocks noGrp="1" noChangeArrowheads="1"/>
          </p:cNvSpPr>
          <p:nvPr>
            <p:ph type="body" idx="1"/>
          </p:nvPr>
        </p:nvSpPr>
        <p:spPr>
          <a:xfrm>
            <a:off x="581193" y="2180497"/>
            <a:ext cx="10365104" cy="1463852"/>
          </a:xfrm>
        </p:spPr>
        <p:txBody>
          <a:bodyPr>
            <a:normAutofit fontScale="92500" lnSpcReduction="10000"/>
          </a:bodyPr>
          <a:lstStyle/>
          <a:p>
            <a:pPr>
              <a:lnSpc>
                <a:spcPct val="90000"/>
              </a:lnSpc>
            </a:pPr>
            <a:r>
              <a:rPr lang="en-US" sz="2400" dirty="0"/>
              <a:t>Basic idea:</a:t>
            </a:r>
          </a:p>
          <a:p>
            <a:pPr lvl="1">
              <a:lnSpc>
                <a:spcPct val="90000"/>
              </a:lnSpc>
            </a:pPr>
            <a:r>
              <a:rPr lang="en-US" sz="2000" dirty="0"/>
              <a:t>Receive feedback in the form of </a:t>
            </a:r>
            <a:r>
              <a:rPr lang="en-US" sz="2000" dirty="0">
                <a:solidFill>
                  <a:srgbClr val="CC0000"/>
                </a:solidFill>
              </a:rPr>
              <a:t>rewards</a:t>
            </a:r>
          </a:p>
          <a:p>
            <a:pPr lvl="1">
              <a:lnSpc>
                <a:spcPct val="90000"/>
              </a:lnSpc>
            </a:pPr>
            <a:r>
              <a:rPr lang="en-US" sz="2000" dirty="0"/>
              <a:t>Agent’s utility is defined by the reward function</a:t>
            </a:r>
          </a:p>
          <a:p>
            <a:pPr lvl="1">
              <a:lnSpc>
                <a:spcPct val="90000"/>
              </a:lnSpc>
            </a:pPr>
            <a:r>
              <a:rPr lang="en-US" sz="2000" dirty="0"/>
              <a:t>Must (learn to) act so as to </a:t>
            </a:r>
            <a:r>
              <a:rPr lang="en-US" sz="2000" dirty="0">
                <a:solidFill>
                  <a:srgbClr val="CC0000"/>
                </a:solidFill>
              </a:rPr>
              <a:t>maximize expected rewards</a:t>
            </a:r>
          </a:p>
        </p:txBody>
      </p:sp>
      <p:pic>
        <p:nvPicPr>
          <p:cNvPr id="4100" name="Picture 2" descr="\\.host\Shared Folders\Shared with PC\images\agent-environment.png"/>
          <p:cNvPicPr>
            <a:picLocks noChangeAspect="1" noChangeArrowheads="1"/>
          </p:cNvPicPr>
          <p:nvPr/>
        </p:nvPicPr>
        <p:blipFill>
          <a:blip r:embed="rId2" cstate="print"/>
          <a:srcRect/>
          <a:stretch>
            <a:fillRect/>
          </a:stretch>
        </p:blipFill>
        <p:spPr bwMode="auto">
          <a:xfrm>
            <a:off x="2984708" y="3959087"/>
            <a:ext cx="6507162" cy="2624138"/>
          </a:xfrm>
          <a:prstGeom prst="rect">
            <a:avLst/>
          </a:prstGeom>
          <a:noFill/>
          <a:ln w="9525">
            <a:noFill/>
            <a:miter lim="800000"/>
            <a:headEnd/>
            <a:tailEnd/>
          </a:ln>
        </p:spPr>
      </p:pic>
    </p:spTree>
    <p:extLst>
      <p:ext uri="{BB962C8B-B14F-4D97-AF65-F5344CB8AC3E}">
        <p14:creationId xmlns:p14="http://schemas.microsoft.com/office/powerpoint/2010/main" val="3423883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80CC1-B906-2948-B3E0-E51612E8B667}"/>
              </a:ext>
            </a:extLst>
          </p:cNvPr>
          <p:cNvSpPr>
            <a:spLocks noGrp="1"/>
          </p:cNvSpPr>
          <p:nvPr>
            <p:ph type="title"/>
          </p:nvPr>
        </p:nvSpPr>
        <p:spPr/>
        <p:txBody>
          <a:bodyPr/>
          <a:lstStyle/>
          <a:p>
            <a:r>
              <a:rPr lang="en-US" dirty="0" err="1"/>
              <a:t>iOT</a:t>
            </a:r>
            <a:r>
              <a:rPr lang="en-US" dirty="0"/>
              <a:t> in transportation</a:t>
            </a:r>
          </a:p>
        </p:txBody>
      </p:sp>
      <p:sp>
        <p:nvSpPr>
          <p:cNvPr id="3" name="Content Placeholder 2">
            <a:extLst>
              <a:ext uri="{FF2B5EF4-FFF2-40B4-BE49-F238E27FC236}">
                <a16:creationId xmlns:a16="http://schemas.microsoft.com/office/drawing/2014/main" id="{7D614A56-BB22-134B-BB51-B081E1EAD15B}"/>
              </a:ext>
            </a:extLst>
          </p:cNvPr>
          <p:cNvSpPr>
            <a:spLocks noGrp="1"/>
          </p:cNvSpPr>
          <p:nvPr>
            <p:ph idx="1"/>
          </p:nvPr>
        </p:nvSpPr>
        <p:spPr>
          <a:xfrm>
            <a:off x="581193" y="2180496"/>
            <a:ext cx="3897022" cy="4110966"/>
          </a:xfrm>
        </p:spPr>
        <p:txBody>
          <a:bodyPr>
            <a:normAutofit/>
          </a:bodyPr>
          <a:lstStyle/>
          <a:p>
            <a:r>
              <a:rPr lang="en-US" sz="2200" b="1" dirty="0"/>
              <a:t>Assisted Driving</a:t>
            </a:r>
          </a:p>
          <a:p>
            <a:r>
              <a:rPr lang="en-US" sz="2200" dirty="0">
                <a:solidFill>
                  <a:schemeClr val="bg1">
                    <a:lumMod val="65000"/>
                  </a:schemeClr>
                </a:solidFill>
              </a:rPr>
              <a:t>Dynamic Navigation</a:t>
            </a:r>
          </a:p>
          <a:p>
            <a:r>
              <a:rPr lang="en-US" sz="2200" dirty="0">
                <a:solidFill>
                  <a:schemeClr val="bg1">
                    <a:lumMod val="65000"/>
                  </a:schemeClr>
                </a:solidFill>
              </a:rPr>
              <a:t>Optimized Maintenance</a:t>
            </a:r>
          </a:p>
          <a:p>
            <a:r>
              <a:rPr lang="en-US" sz="2200" dirty="0">
                <a:solidFill>
                  <a:schemeClr val="bg1">
                    <a:lumMod val="65000"/>
                  </a:schemeClr>
                </a:solidFill>
              </a:rPr>
              <a:t>Expanded Ridesharing</a:t>
            </a:r>
          </a:p>
          <a:p>
            <a:r>
              <a:rPr lang="en-US" sz="2200" dirty="0">
                <a:solidFill>
                  <a:schemeClr val="bg1">
                    <a:lumMod val="65000"/>
                  </a:schemeClr>
                </a:solidFill>
              </a:rPr>
              <a:t>Fleet Management</a:t>
            </a:r>
          </a:p>
          <a:p>
            <a:endParaRPr lang="en-US" sz="2200" dirty="0"/>
          </a:p>
        </p:txBody>
      </p:sp>
      <p:pic>
        <p:nvPicPr>
          <p:cNvPr id="1026" name="Picture 2">
            <a:extLst>
              <a:ext uri="{FF2B5EF4-FFF2-40B4-BE49-F238E27FC236}">
                <a16:creationId xmlns:a16="http://schemas.microsoft.com/office/drawing/2014/main" id="{9E0CE55A-76BF-E54B-9DBC-18E678C883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1910" y="2180496"/>
            <a:ext cx="6685122" cy="4110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34197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Reinforcement Learning (RL)</a:t>
            </a:r>
          </a:p>
        </p:txBody>
      </p:sp>
      <p:sp>
        <p:nvSpPr>
          <p:cNvPr id="3" name="Content Placeholder 2"/>
          <p:cNvSpPr>
            <a:spLocks noGrp="1"/>
          </p:cNvSpPr>
          <p:nvPr>
            <p:ph idx="1"/>
          </p:nvPr>
        </p:nvSpPr>
        <p:spPr/>
        <p:txBody>
          <a:bodyPr>
            <a:normAutofit/>
          </a:bodyPr>
          <a:lstStyle/>
          <a:p>
            <a:r>
              <a:rPr lang="en-US" dirty="0"/>
              <a:t>RL algorithms attempt to find a policy for maximizing cumulative reward for the agent over the course of the problem.</a:t>
            </a:r>
          </a:p>
          <a:p>
            <a:endParaRPr lang="en-US" dirty="0"/>
          </a:p>
          <a:p>
            <a:r>
              <a:rPr lang="en-US" dirty="0"/>
              <a:t>Typically represented by a </a:t>
            </a:r>
            <a:r>
              <a:rPr lang="en-US" b="1" dirty="0"/>
              <a:t>Markov Decision Process</a:t>
            </a:r>
          </a:p>
          <a:p>
            <a:endParaRPr lang="en-US" b="1" dirty="0"/>
          </a:p>
          <a:p>
            <a:r>
              <a:rPr lang="en-US" dirty="0"/>
              <a:t>RL differs from supervised learning in that correct input/output pairs are never presented, nor sub-optimal actions explicitly corrected.</a:t>
            </a:r>
          </a:p>
          <a:p>
            <a:endParaRPr lang="en-US" b="1" dirty="0"/>
          </a:p>
        </p:txBody>
      </p:sp>
    </p:spTree>
    <p:extLst>
      <p:ext uri="{BB962C8B-B14F-4D97-AF65-F5344CB8AC3E}">
        <p14:creationId xmlns:p14="http://schemas.microsoft.com/office/powerpoint/2010/main" val="6571649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a:t>What is Markov about MDPs?</a:t>
            </a:r>
          </a:p>
        </p:txBody>
      </p:sp>
      <p:sp>
        <p:nvSpPr>
          <p:cNvPr id="8195" name="Content Placeholder 2"/>
          <p:cNvSpPr>
            <a:spLocks noGrp="1"/>
          </p:cNvSpPr>
          <p:nvPr>
            <p:ph idx="1"/>
          </p:nvPr>
        </p:nvSpPr>
        <p:spPr>
          <a:xfrm>
            <a:off x="1981200" y="1600201"/>
            <a:ext cx="5943600" cy="4525963"/>
          </a:xfrm>
        </p:spPr>
        <p:txBody>
          <a:bodyPr/>
          <a:lstStyle/>
          <a:p>
            <a:r>
              <a:rPr lang="en-US" sz="2400"/>
              <a:t>Andrey Markov (1856-1922)</a:t>
            </a:r>
          </a:p>
          <a:p>
            <a:pPr lvl="2"/>
            <a:endParaRPr lang="en-US" sz="1600"/>
          </a:p>
          <a:p>
            <a:r>
              <a:rPr lang="en-US" sz="2400"/>
              <a:t>“Markov” generally means that given the present state, the future and the past are independent</a:t>
            </a:r>
          </a:p>
          <a:p>
            <a:pPr lvl="2"/>
            <a:endParaRPr lang="en-US" sz="1600"/>
          </a:p>
          <a:p>
            <a:r>
              <a:rPr lang="en-US" sz="2400"/>
              <a:t>For Markov decision processes, “Markov” means:</a:t>
            </a:r>
          </a:p>
          <a:p>
            <a:pPr>
              <a:buFont typeface="Wingdings" pitchFamily="2" charset="2"/>
              <a:buNone/>
            </a:pPr>
            <a:endParaRPr lang="en-US" sz="2400"/>
          </a:p>
        </p:txBody>
      </p:sp>
      <p:pic>
        <p:nvPicPr>
          <p:cNvPr id="8196" name="Picture 2" descr="\\.host\Shared Folders\Shared with PC\images\Markov.jpg"/>
          <p:cNvPicPr>
            <a:picLocks noChangeAspect="1" noChangeArrowheads="1"/>
          </p:cNvPicPr>
          <p:nvPr/>
        </p:nvPicPr>
        <p:blipFill>
          <a:blip r:embed="rId5" cstate="print"/>
          <a:srcRect/>
          <a:stretch>
            <a:fillRect/>
          </a:stretch>
        </p:blipFill>
        <p:spPr bwMode="auto">
          <a:xfrm>
            <a:off x="8001001" y="1752601"/>
            <a:ext cx="2143125" cy="2790825"/>
          </a:xfrm>
          <a:prstGeom prst="rect">
            <a:avLst/>
          </a:prstGeom>
          <a:noFill/>
          <a:ln w="9525">
            <a:noFill/>
            <a:miter lim="800000"/>
            <a:headEnd/>
            <a:tailEnd/>
          </a:ln>
        </p:spPr>
      </p:pic>
      <p:pic>
        <p:nvPicPr>
          <p:cNvPr id="8197" name="Picture 11" descr="TP_tmp.png"/>
          <p:cNvPicPr>
            <a:picLocks noChangeAspect="1"/>
          </p:cNvPicPr>
          <p:nvPr>
            <p:custDataLst>
              <p:tags r:id="rId1"/>
            </p:custDataLst>
          </p:nvPr>
        </p:nvPicPr>
        <p:blipFill>
          <a:blip r:embed="rId6" cstate="print"/>
          <a:srcRect/>
          <a:stretch>
            <a:fillRect/>
          </a:stretch>
        </p:blipFill>
        <p:spPr bwMode="auto">
          <a:xfrm>
            <a:off x="3325814" y="5562600"/>
            <a:ext cx="193675" cy="82550"/>
          </a:xfrm>
          <a:prstGeom prst="rect">
            <a:avLst/>
          </a:prstGeom>
          <a:noFill/>
          <a:ln w="9525">
            <a:noFill/>
            <a:miter lim="800000"/>
            <a:headEnd/>
            <a:tailEnd/>
          </a:ln>
        </p:spPr>
      </p:pic>
      <p:pic>
        <p:nvPicPr>
          <p:cNvPr id="8198" name="Picture 9" descr="TP_tmp.png"/>
          <p:cNvPicPr>
            <a:picLocks noChangeAspect="1"/>
          </p:cNvPicPr>
          <p:nvPr>
            <p:custDataLst>
              <p:tags r:id="rId2"/>
            </p:custDataLst>
          </p:nvPr>
        </p:nvPicPr>
        <p:blipFill>
          <a:blip r:embed="rId7" cstate="print"/>
          <a:srcRect/>
          <a:stretch>
            <a:fillRect/>
          </a:stretch>
        </p:blipFill>
        <p:spPr bwMode="auto">
          <a:xfrm>
            <a:off x="2563814" y="4953000"/>
            <a:ext cx="7189787" cy="304800"/>
          </a:xfrm>
          <a:prstGeom prst="rect">
            <a:avLst/>
          </a:prstGeom>
          <a:noFill/>
          <a:ln w="9525">
            <a:noFill/>
            <a:miter lim="800000"/>
            <a:headEnd/>
            <a:tailEnd/>
          </a:ln>
        </p:spPr>
      </p:pic>
      <p:pic>
        <p:nvPicPr>
          <p:cNvPr id="8199" name="Picture 10" descr="TP_tmp.png"/>
          <p:cNvPicPr>
            <a:picLocks noChangeAspect="1"/>
          </p:cNvPicPr>
          <p:nvPr>
            <p:custDataLst>
              <p:tags r:id="rId3"/>
            </p:custDataLst>
          </p:nvPr>
        </p:nvPicPr>
        <p:blipFill>
          <a:blip r:embed="rId8" cstate="print"/>
          <a:srcRect/>
          <a:stretch>
            <a:fillRect/>
          </a:stretch>
        </p:blipFill>
        <p:spPr bwMode="auto">
          <a:xfrm>
            <a:off x="2563813" y="6019800"/>
            <a:ext cx="3497262" cy="304800"/>
          </a:xfrm>
          <a:prstGeom prst="rect">
            <a:avLst/>
          </a:prstGeom>
          <a:noFill/>
          <a:ln w="9525">
            <a:noFill/>
            <a:miter lim="800000"/>
            <a:headEnd/>
            <a:tailEnd/>
          </a:ln>
        </p:spPr>
      </p:pic>
    </p:spTree>
    <p:extLst>
      <p:ext uri="{BB962C8B-B14F-4D97-AF65-F5344CB8AC3E}">
        <p14:creationId xmlns:p14="http://schemas.microsoft.com/office/powerpoint/2010/main" val="1444283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t>Solving MDPs</a:t>
            </a:r>
          </a:p>
        </p:txBody>
      </p:sp>
      <p:sp>
        <p:nvSpPr>
          <p:cNvPr id="9219" name="Rectangle 3"/>
          <p:cNvSpPr>
            <a:spLocks noGrp="1" noChangeArrowheads="1"/>
          </p:cNvSpPr>
          <p:nvPr>
            <p:ph type="body" idx="1"/>
          </p:nvPr>
        </p:nvSpPr>
        <p:spPr>
          <a:xfrm>
            <a:off x="947530" y="1447800"/>
            <a:ext cx="8229600" cy="4525963"/>
          </a:xfrm>
        </p:spPr>
        <p:txBody>
          <a:bodyPr/>
          <a:lstStyle/>
          <a:p>
            <a:r>
              <a:rPr lang="en-US" sz="2400" dirty="0"/>
              <a:t>In deterministic single-agent search problems, want an optimal </a:t>
            </a:r>
            <a:r>
              <a:rPr lang="en-US" sz="2400" dirty="0">
                <a:solidFill>
                  <a:srgbClr val="CC0000"/>
                </a:solidFill>
              </a:rPr>
              <a:t>plan</a:t>
            </a:r>
            <a:r>
              <a:rPr lang="en-US" sz="2400" dirty="0"/>
              <a:t>, or sequence of actions, from start to a goal</a:t>
            </a:r>
          </a:p>
          <a:p>
            <a:r>
              <a:rPr lang="en-US" sz="2400" dirty="0"/>
              <a:t>In an MDP, we want an optimal </a:t>
            </a:r>
            <a:r>
              <a:rPr lang="en-US" sz="2400" dirty="0">
                <a:solidFill>
                  <a:srgbClr val="CC0000"/>
                </a:solidFill>
              </a:rPr>
              <a:t>policy </a:t>
            </a:r>
            <a:r>
              <a:rPr lang="en-US" sz="2400" dirty="0">
                <a:solidFill>
                  <a:srgbClr val="CC0000"/>
                </a:solidFill>
                <a:sym typeface="Symbol" pitchFamily="18" charset="2"/>
              </a:rPr>
              <a:t>*: S → A</a:t>
            </a:r>
          </a:p>
          <a:p>
            <a:pPr lvl="1"/>
            <a:r>
              <a:rPr lang="en-US" sz="2000" dirty="0">
                <a:sym typeface="Symbol" pitchFamily="18" charset="2"/>
              </a:rPr>
              <a:t>A policy  gives an action for each state</a:t>
            </a:r>
          </a:p>
          <a:p>
            <a:pPr lvl="1"/>
            <a:r>
              <a:rPr lang="en-US" sz="2000" dirty="0">
                <a:sym typeface="Symbol" pitchFamily="18" charset="2"/>
              </a:rPr>
              <a:t>An optimal policy maximizes expected utility if followed</a:t>
            </a:r>
          </a:p>
          <a:p>
            <a:pPr lvl="1"/>
            <a:r>
              <a:rPr lang="en-US" sz="2000" dirty="0">
                <a:sym typeface="Symbol" pitchFamily="18" charset="2"/>
              </a:rPr>
              <a:t>Defines a reflex agent</a:t>
            </a:r>
          </a:p>
        </p:txBody>
      </p:sp>
      <p:pic>
        <p:nvPicPr>
          <p:cNvPr id="9220" name="Picture 4"/>
          <p:cNvPicPr>
            <a:picLocks noChangeAspect="1" noChangeArrowheads="1"/>
          </p:cNvPicPr>
          <p:nvPr/>
        </p:nvPicPr>
        <p:blipFill>
          <a:blip r:embed="rId2" cstate="print"/>
          <a:srcRect/>
          <a:stretch>
            <a:fillRect/>
          </a:stretch>
        </p:blipFill>
        <p:spPr bwMode="auto">
          <a:xfrm>
            <a:off x="7597608" y="3710782"/>
            <a:ext cx="4013200" cy="3057525"/>
          </a:xfrm>
          <a:prstGeom prst="rect">
            <a:avLst/>
          </a:prstGeom>
          <a:noFill/>
          <a:ln w="9525">
            <a:noFill/>
            <a:miter lim="800000"/>
            <a:headEnd/>
            <a:tailEnd/>
          </a:ln>
        </p:spPr>
      </p:pic>
      <p:sp>
        <p:nvSpPr>
          <p:cNvPr id="9221" name="Text Box 5"/>
          <p:cNvSpPr txBox="1">
            <a:spLocks noChangeArrowheads="1"/>
          </p:cNvSpPr>
          <p:nvPr/>
        </p:nvSpPr>
        <p:spPr bwMode="auto">
          <a:xfrm>
            <a:off x="1083212" y="5239544"/>
            <a:ext cx="6331227" cy="369332"/>
          </a:xfrm>
          <a:prstGeom prst="rect">
            <a:avLst/>
          </a:prstGeom>
          <a:noFill/>
          <a:ln w="9525">
            <a:noFill/>
            <a:miter lim="800000"/>
            <a:headEnd/>
            <a:tailEnd/>
          </a:ln>
        </p:spPr>
        <p:txBody>
          <a:bodyPr wrap="square">
            <a:spAutoFit/>
          </a:bodyPr>
          <a:lstStyle/>
          <a:p>
            <a:pPr>
              <a:spcBef>
                <a:spcPct val="50000"/>
              </a:spcBef>
            </a:pPr>
            <a:r>
              <a:rPr lang="en-US" dirty="0"/>
              <a:t>Optimal policy when R(s, a, s’) = -0.03 for all non-terminals s</a:t>
            </a:r>
          </a:p>
        </p:txBody>
      </p:sp>
    </p:spTree>
    <p:extLst>
      <p:ext uri="{BB962C8B-B14F-4D97-AF65-F5344CB8AC3E}">
        <p14:creationId xmlns:p14="http://schemas.microsoft.com/office/powerpoint/2010/main" val="42307157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t>Recap: Defining MDPs</a:t>
            </a:r>
          </a:p>
        </p:txBody>
      </p:sp>
      <p:sp>
        <p:nvSpPr>
          <p:cNvPr id="18435" name="Rectangle 3"/>
          <p:cNvSpPr>
            <a:spLocks noGrp="1" noChangeArrowheads="1"/>
          </p:cNvSpPr>
          <p:nvPr>
            <p:ph type="body" idx="1"/>
          </p:nvPr>
        </p:nvSpPr>
        <p:spPr/>
        <p:txBody>
          <a:bodyPr>
            <a:normAutofit fontScale="92500" lnSpcReduction="20000"/>
          </a:bodyPr>
          <a:lstStyle/>
          <a:p>
            <a:pPr>
              <a:lnSpc>
                <a:spcPct val="80000"/>
              </a:lnSpc>
            </a:pPr>
            <a:r>
              <a:rPr lang="en-US" sz="2800"/>
              <a:t>Markov decision processes:</a:t>
            </a:r>
          </a:p>
          <a:p>
            <a:pPr lvl="1">
              <a:lnSpc>
                <a:spcPct val="80000"/>
              </a:lnSpc>
            </a:pPr>
            <a:r>
              <a:rPr lang="en-US" sz="2400"/>
              <a:t>States S</a:t>
            </a:r>
          </a:p>
          <a:p>
            <a:pPr lvl="1">
              <a:lnSpc>
                <a:spcPct val="80000"/>
              </a:lnSpc>
            </a:pPr>
            <a:r>
              <a:rPr lang="en-US" sz="2400"/>
              <a:t>Start state s</a:t>
            </a:r>
            <a:r>
              <a:rPr lang="en-US" sz="2400" baseline="-25000"/>
              <a:t>0</a:t>
            </a:r>
          </a:p>
          <a:p>
            <a:pPr lvl="1">
              <a:lnSpc>
                <a:spcPct val="80000"/>
              </a:lnSpc>
            </a:pPr>
            <a:r>
              <a:rPr lang="en-US" sz="2400"/>
              <a:t>Actions A</a:t>
            </a:r>
          </a:p>
          <a:p>
            <a:pPr lvl="1">
              <a:lnSpc>
                <a:spcPct val="80000"/>
              </a:lnSpc>
            </a:pPr>
            <a:r>
              <a:rPr lang="en-US" sz="2400"/>
              <a:t>Transitions P(s’|s,a) (or T(s,a,s’))</a:t>
            </a:r>
          </a:p>
          <a:p>
            <a:pPr lvl="1">
              <a:lnSpc>
                <a:spcPct val="80000"/>
              </a:lnSpc>
            </a:pPr>
            <a:r>
              <a:rPr lang="en-US" sz="2400"/>
              <a:t>Rewards R(s,a,s’) (and discount </a:t>
            </a:r>
            <a:r>
              <a:rPr lang="en-US" sz="2400">
                <a:sym typeface="Symbol" pitchFamily="18" charset="2"/>
              </a:rPr>
              <a:t></a:t>
            </a:r>
            <a:r>
              <a:rPr lang="en-US" sz="2400"/>
              <a:t>)</a:t>
            </a:r>
          </a:p>
          <a:p>
            <a:pPr lvl="1">
              <a:lnSpc>
                <a:spcPct val="80000"/>
              </a:lnSpc>
            </a:pPr>
            <a:endParaRPr lang="en-US" sz="2400" baseline="-25000"/>
          </a:p>
          <a:p>
            <a:pPr lvl="1">
              <a:lnSpc>
                <a:spcPct val="80000"/>
              </a:lnSpc>
            </a:pPr>
            <a:endParaRPr lang="en-US" sz="2400" baseline="-25000"/>
          </a:p>
          <a:p>
            <a:pPr>
              <a:lnSpc>
                <a:spcPct val="80000"/>
              </a:lnSpc>
            </a:pPr>
            <a:r>
              <a:rPr lang="en-US" sz="2800"/>
              <a:t>MDP quantities so far:</a:t>
            </a:r>
          </a:p>
          <a:p>
            <a:pPr lvl="1">
              <a:lnSpc>
                <a:spcPct val="80000"/>
              </a:lnSpc>
            </a:pPr>
            <a:r>
              <a:rPr lang="en-US" sz="2400"/>
              <a:t>Policy = Choice of action for each state</a:t>
            </a:r>
          </a:p>
          <a:p>
            <a:pPr lvl="1">
              <a:lnSpc>
                <a:spcPct val="80000"/>
              </a:lnSpc>
            </a:pPr>
            <a:r>
              <a:rPr lang="en-US" sz="2400"/>
              <a:t>Utility (or return) = sum of discounted rewards</a:t>
            </a:r>
          </a:p>
        </p:txBody>
      </p:sp>
      <p:grpSp>
        <p:nvGrpSpPr>
          <p:cNvPr id="18436" name="Group 4"/>
          <p:cNvGrpSpPr>
            <a:grpSpLocks/>
          </p:cNvGrpSpPr>
          <p:nvPr/>
        </p:nvGrpSpPr>
        <p:grpSpPr bwMode="auto">
          <a:xfrm>
            <a:off x="7772399" y="1781176"/>
            <a:ext cx="3279913" cy="3678303"/>
            <a:chOff x="2400" y="1401"/>
            <a:chExt cx="1392" cy="1278"/>
          </a:xfrm>
        </p:grpSpPr>
        <p:sp>
          <p:nvSpPr>
            <p:cNvPr id="18438" name="AutoShape 5"/>
            <p:cNvSpPr>
              <a:spLocks noChangeArrowheads="1"/>
            </p:cNvSpPr>
            <p:nvPr/>
          </p:nvSpPr>
          <p:spPr bwMode="auto">
            <a:xfrm>
              <a:off x="3070" y="1488"/>
              <a:ext cx="155" cy="124"/>
            </a:xfrm>
            <a:prstGeom prst="triangle">
              <a:avLst>
                <a:gd name="adj" fmla="val 50000"/>
              </a:avLst>
            </a:prstGeom>
            <a:solidFill>
              <a:srgbClr val="CC0000"/>
            </a:solidFill>
            <a:ln w="9525">
              <a:solidFill>
                <a:schemeClr val="tx1"/>
              </a:solidFill>
              <a:miter lim="800000"/>
              <a:headEnd/>
              <a:tailEnd/>
            </a:ln>
          </p:spPr>
          <p:txBody>
            <a:bodyPr wrap="none" anchor="ctr"/>
            <a:lstStyle/>
            <a:p>
              <a:pPr algn="ctr"/>
              <a:endParaRPr lang="en-US"/>
            </a:p>
          </p:txBody>
        </p:sp>
        <p:grpSp>
          <p:nvGrpSpPr>
            <p:cNvPr id="18439" name="Group 6"/>
            <p:cNvGrpSpPr>
              <a:grpSpLocks/>
            </p:cNvGrpSpPr>
            <p:nvPr/>
          </p:nvGrpSpPr>
          <p:grpSpPr bwMode="auto">
            <a:xfrm>
              <a:off x="2529" y="1617"/>
              <a:ext cx="1263" cy="361"/>
              <a:chOff x="1584" y="1680"/>
              <a:chExt cx="2352" cy="336"/>
            </a:xfrm>
          </p:grpSpPr>
          <p:sp>
            <p:nvSpPr>
              <p:cNvPr id="18452"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18453"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18454"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18455"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18440" name="Oval 11"/>
            <p:cNvSpPr>
              <a:spLocks noChangeArrowheads="1"/>
            </p:cNvSpPr>
            <p:nvPr/>
          </p:nvSpPr>
          <p:spPr bwMode="auto">
            <a:xfrm>
              <a:off x="2864" y="1978"/>
              <a:ext cx="129" cy="129"/>
            </a:xfrm>
            <a:prstGeom prst="ellipse">
              <a:avLst/>
            </a:prstGeom>
            <a:solidFill>
              <a:srgbClr val="3333FF"/>
            </a:solidFill>
            <a:ln w="9525">
              <a:solidFill>
                <a:schemeClr val="tx1"/>
              </a:solidFill>
              <a:round/>
              <a:headEnd/>
              <a:tailEnd/>
            </a:ln>
          </p:spPr>
          <p:txBody>
            <a:bodyPr wrap="none" anchor="ctr"/>
            <a:lstStyle/>
            <a:p>
              <a:endParaRPr lang="en-US"/>
            </a:p>
          </p:txBody>
        </p:sp>
        <p:grpSp>
          <p:nvGrpSpPr>
            <p:cNvPr id="18441" name="Group 12"/>
            <p:cNvGrpSpPr>
              <a:grpSpLocks/>
            </p:cNvGrpSpPr>
            <p:nvPr/>
          </p:nvGrpSpPr>
          <p:grpSpPr bwMode="auto">
            <a:xfrm>
              <a:off x="2400" y="2107"/>
              <a:ext cx="1057" cy="386"/>
              <a:chOff x="1536" y="2400"/>
              <a:chExt cx="1584" cy="624"/>
            </a:xfrm>
          </p:grpSpPr>
          <p:sp>
            <p:nvSpPr>
              <p:cNvPr id="18448"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18449"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18450"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18451"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p>
            </p:txBody>
          </p:sp>
        </p:grpSp>
        <p:sp>
          <p:nvSpPr>
            <p:cNvPr id="18442" name="Text Box 17"/>
            <p:cNvSpPr txBox="1">
              <a:spLocks noChangeArrowheads="1"/>
            </p:cNvSpPr>
            <p:nvPr/>
          </p:nvSpPr>
          <p:spPr bwMode="auto">
            <a:xfrm>
              <a:off x="3024" y="1680"/>
              <a:ext cx="129" cy="231"/>
            </a:xfrm>
            <a:prstGeom prst="rect">
              <a:avLst/>
            </a:prstGeom>
            <a:noFill/>
            <a:ln w="9525">
              <a:noFill/>
              <a:miter lim="800000"/>
              <a:headEnd/>
              <a:tailEnd/>
            </a:ln>
          </p:spPr>
          <p:txBody>
            <a:bodyPr>
              <a:spAutoFit/>
            </a:bodyPr>
            <a:lstStyle/>
            <a:p>
              <a:pPr>
                <a:spcBef>
                  <a:spcPct val="50000"/>
                </a:spcBef>
              </a:pPr>
              <a:r>
                <a:rPr lang="en-US"/>
                <a:t>a</a:t>
              </a:r>
            </a:p>
          </p:txBody>
        </p:sp>
        <p:sp>
          <p:nvSpPr>
            <p:cNvPr id="18443" name="Text Box 18"/>
            <p:cNvSpPr txBox="1">
              <a:spLocks noChangeArrowheads="1"/>
            </p:cNvSpPr>
            <p:nvPr/>
          </p:nvSpPr>
          <p:spPr bwMode="auto">
            <a:xfrm>
              <a:off x="3216" y="1401"/>
              <a:ext cx="129" cy="231"/>
            </a:xfrm>
            <a:prstGeom prst="rect">
              <a:avLst/>
            </a:prstGeom>
            <a:noFill/>
            <a:ln w="9525">
              <a:noFill/>
              <a:miter lim="800000"/>
              <a:headEnd/>
              <a:tailEnd/>
            </a:ln>
          </p:spPr>
          <p:txBody>
            <a:bodyPr>
              <a:spAutoFit/>
            </a:bodyPr>
            <a:lstStyle/>
            <a:p>
              <a:pPr>
                <a:spcBef>
                  <a:spcPct val="50000"/>
                </a:spcBef>
              </a:pPr>
              <a:r>
                <a:rPr lang="en-US">
                  <a:solidFill>
                    <a:srgbClr val="CC0000"/>
                  </a:solidFill>
                </a:rPr>
                <a:t>s</a:t>
              </a:r>
            </a:p>
          </p:txBody>
        </p:sp>
        <p:sp>
          <p:nvSpPr>
            <p:cNvPr id="18444" name="Text Box 19"/>
            <p:cNvSpPr txBox="1">
              <a:spLocks noChangeArrowheads="1"/>
            </p:cNvSpPr>
            <p:nvPr/>
          </p:nvSpPr>
          <p:spPr bwMode="auto">
            <a:xfrm>
              <a:off x="2976" y="1920"/>
              <a:ext cx="559" cy="231"/>
            </a:xfrm>
            <a:prstGeom prst="rect">
              <a:avLst/>
            </a:prstGeom>
            <a:noFill/>
            <a:ln w="9525">
              <a:noFill/>
              <a:miter lim="800000"/>
              <a:headEnd/>
              <a:tailEnd/>
            </a:ln>
          </p:spPr>
          <p:txBody>
            <a:bodyPr>
              <a:spAutoFit/>
            </a:bodyPr>
            <a:lstStyle/>
            <a:p>
              <a:pPr>
                <a:spcBef>
                  <a:spcPct val="50000"/>
                </a:spcBef>
              </a:pPr>
              <a:r>
                <a:rPr lang="en-US">
                  <a:solidFill>
                    <a:srgbClr val="3333FF"/>
                  </a:solidFill>
                </a:rPr>
                <a:t>s, a</a:t>
              </a:r>
            </a:p>
          </p:txBody>
        </p:sp>
        <p:sp>
          <p:nvSpPr>
            <p:cNvPr id="18445" name="Text Box 20"/>
            <p:cNvSpPr txBox="1">
              <a:spLocks noChangeArrowheads="1"/>
            </p:cNvSpPr>
            <p:nvPr/>
          </p:nvSpPr>
          <p:spPr bwMode="auto">
            <a:xfrm>
              <a:off x="2616" y="2261"/>
              <a:ext cx="504" cy="231"/>
            </a:xfrm>
            <a:prstGeom prst="rect">
              <a:avLst/>
            </a:prstGeom>
            <a:noFill/>
            <a:ln w="9525">
              <a:noFill/>
              <a:miter lim="800000"/>
              <a:headEnd/>
              <a:tailEnd/>
            </a:ln>
          </p:spPr>
          <p:txBody>
            <a:bodyPr>
              <a:spAutoFit/>
            </a:bodyPr>
            <a:lstStyle/>
            <a:p>
              <a:pPr>
                <a:spcBef>
                  <a:spcPct val="50000"/>
                </a:spcBef>
              </a:pPr>
              <a:r>
                <a:rPr lang="en-US"/>
                <a:t>s,a,s’</a:t>
              </a:r>
            </a:p>
          </p:txBody>
        </p:sp>
        <p:sp>
          <p:nvSpPr>
            <p:cNvPr id="18446" name="AutoShape 21"/>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18447" name="Text Box 22"/>
            <p:cNvSpPr txBox="1">
              <a:spLocks noChangeArrowheads="1"/>
            </p:cNvSpPr>
            <p:nvPr/>
          </p:nvSpPr>
          <p:spPr bwMode="auto">
            <a:xfrm>
              <a:off x="3173" y="2448"/>
              <a:ext cx="235" cy="231"/>
            </a:xfrm>
            <a:prstGeom prst="rect">
              <a:avLst/>
            </a:prstGeom>
            <a:noFill/>
            <a:ln w="9525">
              <a:noFill/>
              <a:miter lim="800000"/>
              <a:headEnd/>
              <a:tailEnd/>
            </a:ln>
          </p:spPr>
          <p:txBody>
            <a:bodyPr>
              <a:spAutoFit/>
            </a:bodyPr>
            <a:lstStyle/>
            <a:p>
              <a:pPr algn="r" rtl="1">
                <a:spcBef>
                  <a:spcPct val="50000"/>
                </a:spcBef>
              </a:pPr>
              <a:r>
                <a:rPr lang="en-US">
                  <a:solidFill>
                    <a:srgbClr val="CC0000"/>
                  </a:solidFill>
                </a:rPr>
                <a:t>s’</a:t>
              </a:r>
            </a:p>
          </p:txBody>
        </p:sp>
      </p:grpSp>
      <p:sp>
        <p:nvSpPr>
          <p:cNvPr id="18437" name="Slide Number Placeholder 22"/>
          <p:cNvSpPr>
            <a:spLocks noGrp="1"/>
          </p:cNvSpPr>
          <p:nvPr>
            <p:ph type="sldNum" sz="quarter" idx="12"/>
          </p:nvPr>
        </p:nvSpPr>
        <p:spPr>
          <a:noFill/>
        </p:spPr>
        <p:txBody>
          <a:bodyPr/>
          <a:lstStyle/>
          <a:p>
            <a:fld id="{83B6C312-730F-459E-8FC5-AD3AC0469B85}" type="slidenum">
              <a:rPr lang="en-US" smtClean="0">
                <a:latin typeface="Arial" charset="0"/>
              </a:rPr>
              <a:pPr/>
              <a:t>43</a:t>
            </a:fld>
            <a:endParaRPr lang="en-US">
              <a:latin typeface="Arial" charset="0"/>
            </a:endParaRPr>
          </a:p>
        </p:txBody>
      </p:sp>
    </p:spTree>
    <p:extLst>
      <p:ext uri="{BB962C8B-B14F-4D97-AF65-F5344CB8AC3E}">
        <p14:creationId xmlns:p14="http://schemas.microsoft.com/office/powerpoint/2010/main" val="1070007342"/>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Optimal Utilities</a:t>
            </a:r>
          </a:p>
        </p:txBody>
      </p:sp>
      <p:sp>
        <p:nvSpPr>
          <p:cNvPr id="19459" name="Rectangle 3"/>
          <p:cNvSpPr>
            <a:spLocks noGrp="1" noChangeArrowheads="1"/>
          </p:cNvSpPr>
          <p:nvPr>
            <p:ph type="body" idx="1"/>
          </p:nvPr>
        </p:nvSpPr>
        <p:spPr>
          <a:xfrm>
            <a:off x="291548" y="1600200"/>
            <a:ext cx="5575852" cy="4953000"/>
          </a:xfrm>
        </p:spPr>
        <p:txBody>
          <a:bodyPr>
            <a:normAutofit/>
          </a:bodyPr>
          <a:lstStyle/>
          <a:p>
            <a:pPr>
              <a:lnSpc>
                <a:spcPct val="80000"/>
              </a:lnSpc>
            </a:pPr>
            <a:r>
              <a:rPr lang="en-US" dirty="0"/>
              <a:t>Fundamental operation: compute the values (optimal expect max utilities) of states s</a:t>
            </a:r>
          </a:p>
          <a:p>
            <a:pPr>
              <a:lnSpc>
                <a:spcPct val="80000"/>
              </a:lnSpc>
            </a:pPr>
            <a:endParaRPr lang="en-US" sz="500" dirty="0"/>
          </a:p>
          <a:p>
            <a:pPr>
              <a:lnSpc>
                <a:spcPct val="80000"/>
              </a:lnSpc>
            </a:pPr>
            <a:r>
              <a:rPr lang="en-US" dirty="0"/>
              <a:t>Why?  Optimal values define optimal policies!</a:t>
            </a:r>
          </a:p>
          <a:p>
            <a:pPr>
              <a:lnSpc>
                <a:spcPct val="80000"/>
              </a:lnSpc>
            </a:pPr>
            <a:endParaRPr lang="en-US" sz="500" dirty="0"/>
          </a:p>
          <a:p>
            <a:pPr>
              <a:lnSpc>
                <a:spcPct val="80000"/>
              </a:lnSpc>
            </a:pPr>
            <a:r>
              <a:rPr lang="en-US" dirty="0"/>
              <a:t>Define the value of a state s:</a:t>
            </a:r>
          </a:p>
          <a:p>
            <a:pPr lvl="1">
              <a:lnSpc>
                <a:spcPct val="80000"/>
              </a:lnSpc>
              <a:buFont typeface="Wingdings" pitchFamily="2" charset="2"/>
              <a:buNone/>
            </a:pPr>
            <a:r>
              <a:rPr lang="en-US" dirty="0">
                <a:solidFill>
                  <a:srgbClr val="CC0000"/>
                </a:solidFill>
              </a:rPr>
              <a:t>V</a:t>
            </a:r>
            <a:r>
              <a:rPr lang="en-US" baseline="30000" dirty="0">
                <a:solidFill>
                  <a:srgbClr val="CC0000"/>
                </a:solidFill>
                <a:sym typeface="Symbol" pitchFamily="18" charset="2"/>
              </a:rPr>
              <a:t>*</a:t>
            </a:r>
            <a:r>
              <a:rPr lang="en-US" dirty="0">
                <a:solidFill>
                  <a:srgbClr val="CC0000"/>
                </a:solidFill>
              </a:rPr>
              <a:t>(s) = expected utility starting in s and acting optimally</a:t>
            </a:r>
            <a:endParaRPr lang="en-US" dirty="0"/>
          </a:p>
          <a:p>
            <a:pPr>
              <a:lnSpc>
                <a:spcPct val="80000"/>
              </a:lnSpc>
            </a:pPr>
            <a:endParaRPr lang="en-US" sz="500" dirty="0"/>
          </a:p>
          <a:p>
            <a:pPr>
              <a:lnSpc>
                <a:spcPct val="80000"/>
              </a:lnSpc>
            </a:pPr>
            <a:r>
              <a:rPr lang="en-US" dirty="0"/>
              <a:t>Define the value of a q-state (</a:t>
            </a:r>
            <a:r>
              <a:rPr lang="en-US" dirty="0" err="1"/>
              <a:t>s,a</a:t>
            </a:r>
            <a:r>
              <a:rPr lang="en-US" dirty="0"/>
              <a:t>):</a:t>
            </a:r>
          </a:p>
          <a:p>
            <a:pPr lvl="1">
              <a:lnSpc>
                <a:spcPct val="80000"/>
              </a:lnSpc>
              <a:buFont typeface="Wingdings" pitchFamily="2" charset="2"/>
              <a:buNone/>
            </a:pPr>
            <a:r>
              <a:rPr lang="en-US" dirty="0">
                <a:solidFill>
                  <a:srgbClr val="CC0000"/>
                </a:solidFill>
              </a:rPr>
              <a:t>Q</a:t>
            </a:r>
            <a:r>
              <a:rPr lang="en-US" baseline="30000" dirty="0">
                <a:solidFill>
                  <a:srgbClr val="CC0000"/>
                </a:solidFill>
                <a:sym typeface="Symbol" pitchFamily="18" charset="2"/>
              </a:rPr>
              <a:t>*</a:t>
            </a:r>
            <a:r>
              <a:rPr lang="en-US" dirty="0">
                <a:solidFill>
                  <a:srgbClr val="CC0000"/>
                </a:solidFill>
              </a:rPr>
              <a:t>(</a:t>
            </a:r>
            <a:r>
              <a:rPr lang="en-US" dirty="0" err="1">
                <a:solidFill>
                  <a:srgbClr val="CC0000"/>
                </a:solidFill>
              </a:rPr>
              <a:t>s,a</a:t>
            </a:r>
            <a:r>
              <a:rPr lang="en-US" dirty="0">
                <a:solidFill>
                  <a:srgbClr val="CC0000"/>
                </a:solidFill>
              </a:rPr>
              <a:t>) = expected utility starting in s, taking action a and thereafter acting optimally</a:t>
            </a:r>
          </a:p>
          <a:p>
            <a:pPr lvl="1">
              <a:lnSpc>
                <a:spcPct val="80000"/>
              </a:lnSpc>
              <a:buFont typeface="Wingdings" pitchFamily="2" charset="2"/>
              <a:buNone/>
            </a:pPr>
            <a:endParaRPr lang="en-US" sz="500" dirty="0">
              <a:solidFill>
                <a:srgbClr val="CC0000"/>
              </a:solidFill>
            </a:endParaRPr>
          </a:p>
          <a:p>
            <a:pPr>
              <a:lnSpc>
                <a:spcPct val="80000"/>
              </a:lnSpc>
            </a:pPr>
            <a:r>
              <a:rPr lang="en-US" dirty="0"/>
              <a:t>Define the optimal policy:</a:t>
            </a:r>
          </a:p>
          <a:p>
            <a:pPr lvl="1">
              <a:lnSpc>
                <a:spcPct val="80000"/>
              </a:lnSpc>
              <a:buFont typeface="Wingdings" pitchFamily="2" charset="2"/>
              <a:buNone/>
            </a:pPr>
            <a:r>
              <a:rPr lang="en-US" dirty="0">
                <a:solidFill>
                  <a:srgbClr val="CC0000"/>
                </a:solidFill>
                <a:sym typeface="Symbol" pitchFamily="18" charset="2"/>
              </a:rPr>
              <a:t></a:t>
            </a:r>
            <a:r>
              <a:rPr lang="en-US" baseline="30000" dirty="0">
                <a:solidFill>
                  <a:srgbClr val="CC0000"/>
                </a:solidFill>
                <a:sym typeface="Symbol" pitchFamily="18" charset="2"/>
              </a:rPr>
              <a:t>*</a:t>
            </a:r>
            <a:r>
              <a:rPr lang="en-US" dirty="0">
                <a:solidFill>
                  <a:srgbClr val="CC0000"/>
                </a:solidFill>
              </a:rPr>
              <a:t>(s) = optimal action from state s</a:t>
            </a:r>
          </a:p>
        </p:txBody>
      </p:sp>
      <p:grpSp>
        <p:nvGrpSpPr>
          <p:cNvPr id="19460" name="Group 23"/>
          <p:cNvGrpSpPr>
            <a:grpSpLocks/>
          </p:cNvGrpSpPr>
          <p:nvPr/>
        </p:nvGrpSpPr>
        <p:grpSpPr bwMode="auto">
          <a:xfrm>
            <a:off x="6934200" y="1981201"/>
            <a:ext cx="2209800" cy="2028825"/>
            <a:chOff x="2400" y="1401"/>
            <a:chExt cx="1392" cy="1278"/>
          </a:xfrm>
        </p:grpSpPr>
        <p:sp>
          <p:nvSpPr>
            <p:cNvPr id="19465" name="AutoShape 24"/>
            <p:cNvSpPr>
              <a:spLocks noChangeArrowheads="1"/>
            </p:cNvSpPr>
            <p:nvPr/>
          </p:nvSpPr>
          <p:spPr bwMode="auto">
            <a:xfrm>
              <a:off x="3070" y="1488"/>
              <a:ext cx="155" cy="124"/>
            </a:xfrm>
            <a:prstGeom prst="triangle">
              <a:avLst>
                <a:gd name="adj" fmla="val 50000"/>
              </a:avLst>
            </a:prstGeom>
            <a:solidFill>
              <a:srgbClr val="CC0000"/>
            </a:solidFill>
            <a:ln w="9525">
              <a:solidFill>
                <a:schemeClr val="tx1"/>
              </a:solidFill>
              <a:miter lim="800000"/>
              <a:headEnd/>
              <a:tailEnd/>
            </a:ln>
          </p:spPr>
          <p:txBody>
            <a:bodyPr wrap="none" anchor="ctr"/>
            <a:lstStyle/>
            <a:p>
              <a:pPr algn="ctr"/>
              <a:endParaRPr lang="en-US"/>
            </a:p>
          </p:txBody>
        </p:sp>
        <p:grpSp>
          <p:nvGrpSpPr>
            <p:cNvPr id="19466" name="Group 25"/>
            <p:cNvGrpSpPr>
              <a:grpSpLocks/>
            </p:cNvGrpSpPr>
            <p:nvPr/>
          </p:nvGrpSpPr>
          <p:grpSpPr bwMode="auto">
            <a:xfrm>
              <a:off x="2529" y="1617"/>
              <a:ext cx="1263" cy="361"/>
              <a:chOff x="1584" y="1680"/>
              <a:chExt cx="2352" cy="336"/>
            </a:xfrm>
          </p:grpSpPr>
          <p:sp>
            <p:nvSpPr>
              <p:cNvPr id="19479" name="Line 26"/>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19480" name="Line 27"/>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19481" name="Line 28"/>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19482" name="Line 29"/>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19467" name="Oval 30"/>
            <p:cNvSpPr>
              <a:spLocks noChangeArrowheads="1"/>
            </p:cNvSpPr>
            <p:nvPr/>
          </p:nvSpPr>
          <p:spPr bwMode="auto">
            <a:xfrm>
              <a:off x="2864" y="1978"/>
              <a:ext cx="129" cy="129"/>
            </a:xfrm>
            <a:prstGeom prst="ellipse">
              <a:avLst/>
            </a:prstGeom>
            <a:solidFill>
              <a:srgbClr val="3333FF"/>
            </a:solidFill>
            <a:ln w="9525">
              <a:solidFill>
                <a:schemeClr val="tx1"/>
              </a:solidFill>
              <a:round/>
              <a:headEnd/>
              <a:tailEnd/>
            </a:ln>
          </p:spPr>
          <p:txBody>
            <a:bodyPr wrap="none" anchor="ctr"/>
            <a:lstStyle/>
            <a:p>
              <a:endParaRPr lang="en-US"/>
            </a:p>
          </p:txBody>
        </p:sp>
        <p:grpSp>
          <p:nvGrpSpPr>
            <p:cNvPr id="19468" name="Group 31"/>
            <p:cNvGrpSpPr>
              <a:grpSpLocks/>
            </p:cNvGrpSpPr>
            <p:nvPr/>
          </p:nvGrpSpPr>
          <p:grpSpPr bwMode="auto">
            <a:xfrm>
              <a:off x="2400" y="2107"/>
              <a:ext cx="1057" cy="386"/>
              <a:chOff x="1536" y="2400"/>
              <a:chExt cx="1584" cy="624"/>
            </a:xfrm>
          </p:grpSpPr>
          <p:sp>
            <p:nvSpPr>
              <p:cNvPr id="19475" name="Line 32"/>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19476" name="Line 33"/>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19477" name="Line 34"/>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19478" name="Line 35"/>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p>
            </p:txBody>
          </p:sp>
        </p:grpSp>
        <p:sp>
          <p:nvSpPr>
            <p:cNvPr id="19469" name="Text Box 36"/>
            <p:cNvSpPr txBox="1">
              <a:spLocks noChangeArrowheads="1"/>
            </p:cNvSpPr>
            <p:nvPr/>
          </p:nvSpPr>
          <p:spPr bwMode="auto">
            <a:xfrm>
              <a:off x="3024" y="1680"/>
              <a:ext cx="129" cy="231"/>
            </a:xfrm>
            <a:prstGeom prst="rect">
              <a:avLst/>
            </a:prstGeom>
            <a:noFill/>
            <a:ln w="9525">
              <a:noFill/>
              <a:miter lim="800000"/>
              <a:headEnd/>
              <a:tailEnd/>
            </a:ln>
          </p:spPr>
          <p:txBody>
            <a:bodyPr>
              <a:spAutoFit/>
            </a:bodyPr>
            <a:lstStyle/>
            <a:p>
              <a:pPr>
                <a:spcBef>
                  <a:spcPct val="50000"/>
                </a:spcBef>
              </a:pPr>
              <a:r>
                <a:rPr lang="en-US"/>
                <a:t>a</a:t>
              </a:r>
            </a:p>
          </p:txBody>
        </p:sp>
        <p:sp>
          <p:nvSpPr>
            <p:cNvPr id="19470" name="Text Box 37"/>
            <p:cNvSpPr txBox="1">
              <a:spLocks noChangeArrowheads="1"/>
            </p:cNvSpPr>
            <p:nvPr/>
          </p:nvSpPr>
          <p:spPr bwMode="auto">
            <a:xfrm>
              <a:off x="3216" y="1401"/>
              <a:ext cx="129" cy="231"/>
            </a:xfrm>
            <a:prstGeom prst="rect">
              <a:avLst/>
            </a:prstGeom>
            <a:noFill/>
            <a:ln w="9525">
              <a:noFill/>
              <a:miter lim="800000"/>
              <a:headEnd/>
              <a:tailEnd/>
            </a:ln>
          </p:spPr>
          <p:txBody>
            <a:bodyPr>
              <a:spAutoFit/>
            </a:bodyPr>
            <a:lstStyle/>
            <a:p>
              <a:pPr>
                <a:spcBef>
                  <a:spcPct val="50000"/>
                </a:spcBef>
              </a:pPr>
              <a:r>
                <a:rPr lang="en-US">
                  <a:solidFill>
                    <a:srgbClr val="CC0000"/>
                  </a:solidFill>
                </a:rPr>
                <a:t>s</a:t>
              </a:r>
            </a:p>
          </p:txBody>
        </p:sp>
        <p:sp>
          <p:nvSpPr>
            <p:cNvPr id="19471" name="Text Box 38"/>
            <p:cNvSpPr txBox="1">
              <a:spLocks noChangeArrowheads="1"/>
            </p:cNvSpPr>
            <p:nvPr/>
          </p:nvSpPr>
          <p:spPr bwMode="auto">
            <a:xfrm>
              <a:off x="2976" y="1920"/>
              <a:ext cx="559" cy="231"/>
            </a:xfrm>
            <a:prstGeom prst="rect">
              <a:avLst/>
            </a:prstGeom>
            <a:noFill/>
            <a:ln w="9525">
              <a:noFill/>
              <a:miter lim="800000"/>
              <a:headEnd/>
              <a:tailEnd/>
            </a:ln>
          </p:spPr>
          <p:txBody>
            <a:bodyPr>
              <a:spAutoFit/>
            </a:bodyPr>
            <a:lstStyle/>
            <a:p>
              <a:pPr>
                <a:spcBef>
                  <a:spcPct val="50000"/>
                </a:spcBef>
              </a:pPr>
              <a:r>
                <a:rPr lang="en-US">
                  <a:solidFill>
                    <a:srgbClr val="3333FF"/>
                  </a:solidFill>
                </a:rPr>
                <a:t>s, a</a:t>
              </a:r>
            </a:p>
          </p:txBody>
        </p:sp>
        <p:sp>
          <p:nvSpPr>
            <p:cNvPr id="19472" name="Text Box 39"/>
            <p:cNvSpPr txBox="1">
              <a:spLocks noChangeArrowheads="1"/>
            </p:cNvSpPr>
            <p:nvPr/>
          </p:nvSpPr>
          <p:spPr bwMode="auto">
            <a:xfrm>
              <a:off x="2616" y="2261"/>
              <a:ext cx="504" cy="231"/>
            </a:xfrm>
            <a:prstGeom prst="rect">
              <a:avLst/>
            </a:prstGeom>
            <a:noFill/>
            <a:ln w="9525">
              <a:noFill/>
              <a:miter lim="800000"/>
              <a:headEnd/>
              <a:tailEnd/>
            </a:ln>
          </p:spPr>
          <p:txBody>
            <a:bodyPr>
              <a:spAutoFit/>
            </a:bodyPr>
            <a:lstStyle/>
            <a:p>
              <a:pPr>
                <a:spcBef>
                  <a:spcPct val="50000"/>
                </a:spcBef>
              </a:pPr>
              <a:r>
                <a:rPr lang="en-US"/>
                <a:t>s,a,s’</a:t>
              </a:r>
            </a:p>
          </p:txBody>
        </p:sp>
        <p:sp>
          <p:nvSpPr>
            <p:cNvPr id="19473" name="AutoShape 40"/>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19474" name="Text Box 41"/>
            <p:cNvSpPr txBox="1">
              <a:spLocks noChangeArrowheads="1"/>
            </p:cNvSpPr>
            <p:nvPr/>
          </p:nvSpPr>
          <p:spPr bwMode="auto">
            <a:xfrm>
              <a:off x="3173" y="2448"/>
              <a:ext cx="235" cy="231"/>
            </a:xfrm>
            <a:prstGeom prst="rect">
              <a:avLst/>
            </a:prstGeom>
            <a:noFill/>
            <a:ln w="9525">
              <a:noFill/>
              <a:miter lim="800000"/>
              <a:headEnd/>
              <a:tailEnd/>
            </a:ln>
          </p:spPr>
          <p:txBody>
            <a:bodyPr>
              <a:spAutoFit/>
            </a:bodyPr>
            <a:lstStyle/>
            <a:p>
              <a:pPr algn="r" rtl="1">
                <a:spcBef>
                  <a:spcPct val="50000"/>
                </a:spcBef>
              </a:pPr>
              <a:r>
                <a:rPr lang="en-US">
                  <a:solidFill>
                    <a:srgbClr val="CC0000"/>
                  </a:solidFill>
                </a:rPr>
                <a:t>s’</a:t>
              </a:r>
            </a:p>
          </p:txBody>
        </p:sp>
      </p:grpSp>
      <p:pic>
        <p:nvPicPr>
          <p:cNvPr id="19461" name="Picture 61"/>
          <p:cNvPicPr>
            <a:picLocks noChangeAspect="1" noChangeArrowheads="1"/>
          </p:cNvPicPr>
          <p:nvPr/>
        </p:nvPicPr>
        <p:blipFill>
          <a:blip r:embed="rId3" cstate="print"/>
          <a:srcRect/>
          <a:stretch>
            <a:fillRect/>
          </a:stretch>
        </p:blipFill>
        <p:spPr bwMode="auto">
          <a:xfrm>
            <a:off x="5943601" y="4953000"/>
            <a:ext cx="2219325" cy="1689100"/>
          </a:xfrm>
          <a:prstGeom prst="rect">
            <a:avLst/>
          </a:prstGeom>
          <a:noFill/>
          <a:ln w="9525">
            <a:noFill/>
            <a:miter lim="800000"/>
            <a:headEnd/>
            <a:tailEnd/>
          </a:ln>
        </p:spPr>
      </p:pic>
      <p:pic>
        <p:nvPicPr>
          <p:cNvPr id="19462" name="Picture 62"/>
          <p:cNvPicPr>
            <a:picLocks noChangeAspect="1" noChangeArrowheads="1"/>
          </p:cNvPicPr>
          <p:nvPr/>
        </p:nvPicPr>
        <p:blipFill>
          <a:blip r:embed="rId4" cstate="print"/>
          <a:srcRect/>
          <a:stretch>
            <a:fillRect/>
          </a:stretch>
        </p:blipFill>
        <p:spPr bwMode="auto">
          <a:xfrm>
            <a:off x="8229600" y="4953001"/>
            <a:ext cx="2171700" cy="1673225"/>
          </a:xfrm>
          <a:prstGeom prst="rect">
            <a:avLst/>
          </a:prstGeom>
          <a:noFill/>
          <a:ln w="9525">
            <a:noFill/>
            <a:miter lim="800000"/>
            <a:headEnd/>
            <a:tailEnd/>
          </a:ln>
        </p:spPr>
      </p:pic>
      <p:sp>
        <p:nvSpPr>
          <p:cNvPr id="19463" name="Slide Number Placeholder 24"/>
          <p:cNvSpPr>
            <a:spLocks noGrp="1"/>
          </p:cNvSpPr>
          <p:nvPr>
            <p:ph type="sldNum" sz="quarter" idx="12"/>
          </p:nvPr>
        </p:nvSpPr>
        <p:spPr>
          <a:noFill/>
        </p:spPr>
        <p:txBody>
          <a:bodyPr/>
          <a:lstStyle/>
          <a:p>
            <a:fld id="{B053346F-1CB3-456B-9A83-B4544C7F8330}" type="slidenum">
              <a:rPr lang="en-US" smtClean="0">
                <a:latin typeface="Arial" charset="0"/>
              </a:rPr>
              <a:pPr/>
              <a:t>44</a:t>
            </a:fld>
            <a:endParaRPr lang="en-US">
              <a:latin typeface="Arial" charset="0"/>
            </a:endParaRPr>
          </a:p>
        </p:txBody>
      </p:sp>
    </p:spTree>
    <p:extLst>
      <p:ext uri="{BB962C8B-B14F-4D97-AF65-F5344CB8AC3E}">
        <p14:creationId xmlns:p14="http://schemas.microsoft.com/office/powerpoint/2010/main" val="37896281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sym typeface="Symbol" pitchFamily="18" charset="2"/>
              </a:rPr>
              <a:t>Value Iteration</a:t>
            </a:r>
          </a:p>
        </p:txBody>
      </p:sp>
      <p:sp>
        <p:nvSpPr>
          <p:cNvPr id="1757187" name="Rectangle 3"/>
          <p:cNvSpPr>
            <a:spLocks noGrp="1" noChangeArrowheads="1"/>
          </p:cNvSpPr>
          <p:nvPr>
            <p:ph type="body" idx="1"/>
          </p:nvPr>
        </p:nvSpPr>
        <p:spPr>
          <a:xfrm>
            <a:off x="709336" y="1931504"/>
            <a:ext cx="10382733" cy="4224340"/>
          </a:xfrm>
        </p:spPr>
        <p:txBody>
          <a:bodyPr>
            <a:normAutofit fontScale="92500" lnSpcReduction="20000"/>
          </a:bodyPr>
          <a:lstStyle/>
          <a:p>
            <a:pPr>
              <a:lnSpc>
                <a:spcPct val="80000"/>
              </a:lnSpc>
            </a:pPr>
            <a:r>
              <a:rPr lang="en-US" sz="2400" dirty="0"/>
              <a:t>Idea:</a:t>
            </a:r>
          </a:p>
          <a:p>
            <a:pPr lvl="1">
              <a:lnSpc>
                <a:spcPct val="80000"/>
              </a:lnSpc>
            </a:pPr>
            <a:r>
              <a:rPr lang="en-US" sz="2000" dirty="0"/>
              <a:t>Start with V</a:t>
            </a:r>
            <a:r>
              <a:rPr lang="en-US" sz="2000" baseline="-25000" dirty="0"/>
              <a:t>0</a:t>
            </a:r>
            <a:r>
              <a:rPr lang="en-US" sz="2000" baseline="30000" dirty="0"/>
              <a:t>*</a:t>
            </a:r>
            <a:r>
              <a:rPr lang="en-US" sz="2000" dirty="0"/>
              <a:t>(s) = 0, which we know is right (why?)</a:t>
            </a:r>
          </a:p>
          <a:p>
            <a:pPr lvl="1">
              <a:lnSpc>
                <a:spcPct val="80000"/>
              </a:lnSpc>
            </a:pPr>
            <a:r>
              <a:rPr lang="en-US" sz="2000" dirty="0"/>
              <a:t>Given V</a:t>
            </a:r>
            <a:r>
              <a:rPr lang="en-US" sz="2000" baseline="-25000" dirty="0"/>
              <a:t>i</a:t>
            </a:r>
            <a:r>
              <a:rPr lang="en-US" sz="2000" baseline="30000" dirty="0"/>
              <a:t>*</a:t>
            </a:r>
            <a:r>
              <a:rPr lang="en-US" sz="2000" dirty="0"/>
              <a:t>, calculate the values for all states for depth i+1:</a:t>
            </a:r>
          </a:p>
          <a:p>
            <a:pPr lvl="1">
              <a:lnSpc>
                <a:spcPct val="80000"/>
              </a:lnSpc>
            </a:pPr>
            <a:endParaRPr lang="en-US" sz="2000" dirty="0"/>
          </a:p>
          <a:p>
            <a:pPr lvl="1">
              <a:lnSpc>
                <a:spcPct val="80000"/>
              </a:lnSpc>
            </a:pPr>
            <a:endParaRPr lang="en-US" sz="2000" dirty="0"/>
          </a:p>
          <a:p>
            <a:pPr marL="324000" lvl="1" indent="0">
              <a:lnSpc>
                <a:spcPct val="80000"/>
              </a:lnSpc>
              <a:buNone/>
            </a:pPr>
            <a:endParaRPr lang="en-US" sz="2000" dirty="0"/>
          </a:p>
          <a:p>
            <a:pPr lvl="1">
              <a:lnSpc>
                <a:spcPct val="80000"/>
              </a:lnSpc>
            </a:pPr>
            <a:endParaRPr lang="en-US" sz="2000" dirty="0"/>
          </a:p>
          <a:p>
            <a:pPr lvl="1">
              <a:lnSpc>
                <a:spcPct val="80000"/>
              </a:lnSpc>
            </a:pPr>
            <a:r>
              <a:rPr lang="en-US" sz="2000" dirty="0"/>
              <a:t>This is called a </a:t>
            </a:r>
            <a:r>
              <a:rPr lang="en-US" sz="2000" dirty="0">
                <a:solidFill>
                  <a:srgbClr val="CC0000"/>
                </a:solidFill>
              </a:rPr>
              <a:t>value update </a:t>
            </a:r>
            <a:r>
              <a:rPr lang="en-US" sz="2000" dirty="0"/>
              <a:t>or</a:t>
            </a:r>
            <a:r>
              <a:rPr lang="en-US" sz="2000" dirty="0">
                <a:solidFill>
                  <a:srgbClr val="CC0000"/>
                </a:solidFill>
              </a:rPr>
              <a:t> Bellman update</a:t>
            </a:r>
            <a:endParaRPr lang="en-US" sz="2000" dirty="0"/>
          </a:p>
          <a:p>
            <a:pPr lvl="1">
              <a:lnSpc>
                <a:spcPct val="80000"/>
              </a:lnSpc>
            </a:pPr>
            <a:r>
              <a:rPr lang="en-US" sz="2000" dirty="0"/>
              <a:t>Repeat until convergence</a:t>
            </a:r>
          </a:p>
          <a:p>
            <a:pPr lvl="1">
              <a:lnSpc>
                <a:spcPct val="80000"/>
              </a:lnSpc>
            </a:pPr>
            <a:endParaRPr lang="en-US" sz="2000" dirty="0"/>
          </a:p>
          <a:p>
            <a:pPr>
              <a:lnSpc>
                <a:spcPct val="80000"/>
              </a:lnSpc>
            </a:pPr>
            <a:r>
              <a:rPr lang="en-US" sz="2400" dirty="0"/>
              <a:t>Theorem: will converge to unique optimal values</a:t>
            </a:r>
          </a:p>
          <a:p>
            <a:pPr lvl="1">
              <a:lnSpc>
                <a:spcPct val="80000"/>
              </a:lnSpc>
            </a:pPr>
            <a:r>
              <a:rPr lang="en-US" sz="2000" dirty="0"/>
              <a:t>Basic idea: approximations get refined towards optimal values</a:t>
            </a:r>
          </a:p>
          <a:p>
            <a:pPr lvl="1">
              <a:lnSpc>
                <a:spcPct val="80000"/>
              </a:lnSpc>
            </a:pPr>
            <a:r>
              <a:rPr lang="en-US" sz="2000" dirty="0"/>
              <a:t>Policy may converge long before values do</a:t>
            </a:r>
          </a:p>
        </p:txBody>
      </p:sp>
      <p:pic>
        <p:nvPicPr>
          <p:cNvPr id="1757188" name="Picture 4" descr="txp_fig"/>
          <p:cNvPicPr>
            <a:picLocks noChangeAspect="1" noChangeArrowheads="1"/>
          </p:cNvPicPr>
          <p:nvPr>
            <p:custDataLst>
              <p:tags r:id="rId1"/>
            </p:custDataLst>
          </p:nvPr>
        </p:nvPicPr>
        <p:blipFill>
          <a:blip r:embed="rId3" cstate="print"/>
          <a:srcRect/>
          <a:stretch>
            <a:fillRect/>
          </a:stretch>
        </p:blipFill>
        <p:spPr bwMode="auto">
          <a:xfrm>
            <a:off x="3019425" y="3145483"/>
            <a:ext cx="7145338" cy="690563"/>
          </a:xfrm>
          <a:prstGeom prst="rect">
            <a:avLst/>
          </a:prstGeom>
          <a:noFill/>
          <a:ln w="9525">
            <a:noFill/>
            <a:miter lim="800000"/>
            <a:headEnd/>
            <a:tailEnd/>
          </a:ln>
        </p:spPr>
      </p:pic>
      <p:sp>
        <p:nvSpPr>
          <p:cNvPr id="24581" name="Slide Number Placeholder 4"/>
          <p:cNvSpPr>
            <a:spLocks noGrp="1"/>
          </p:cNvSpPr>
          <p:nvPr>
            <p:ph type="sldNum" sz="quarter" idx="12"/>
          </p:nvPr>
        </p:nvSpPr>
        <p:spPr>
          <a:noFill/>
        </p:spPr>
        <p:txBody>
          <a:bodyPr/>
          <a:lstStyle/>
          <a:p>
            <a:fld id="{B253D75B-697C-4F59-B1F3-8DA40C3605E9}" type="slidenum">
              <a:rPr lang="en-US" smtClean="0">
                <a:latin typeface="Arial" charset="0"/>
              </a:rPr>
              <a:pPr/>
              <a:t>45</a:t>
            </a:fld>
            <a:endParaRPr lang="en-US">
              <a:latin typeface="Arial" charset="0"/>
            </a:endParaRPr>
          </a:p>
        </p:txBody>
      </p:sp>
    </p:spTree>
    <p:extLst>
      <p:ext uri="{BB962C8B-B14F-4D97-AF65-F5344CB8AC3E}">
        <p14:creationId xmlns:p14="http://schemas.microsoft.com/office/powerpoint/2010/main" val="16410153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80CC1-B906-2948-B3E0-E51612E8B667}"/>
              </a:ext>
            </a:extLst>
          </p:cNvPr>
          <p:cNvSpPr>
            <a:spLocks noGrp="1"/>
          </p:cNvSpPr>
          <p:nvPr>
            <p:ph type="title"/>
          </p:nvPr>
        </p:nvSpPr>
        <p:spPr/>
        <p:txBody>
          <a:bodyPr/>
          <a:lstStyle/>
          <a:p>
            <a:r>
              <a:rPr lang="en-US" dirty="0" err="1"/>
              <a:t>iOT</a:t>
            </a:r>
            <a:r>
              <a:rPr lang="en-US" dirty="0"/>
              <a:t> in transportation</a:t>
            </a:r>
          </a:p>
        </p:txBody>
      </p:sp>
      <p:sp>
        <p:nvSpPr>
          <p:cNvPr id="3" name="Content Placeholder 2">
            <a:extLst>
              <a:ext uri="{FF2B5EF4-FFF2-40B4-BE49-F238E27FC236}">
                <a16:creationId xmlns:a16="http://schemas.microsoft.com/office/drawing/2014/main" id="{7D614A56-BB22-134B-BB51-B081E1EAD15B}"/>
              </a:ext>
            </a:extLst>
          </p:cNvPr>
          <p:cNvSpPr>
            <a:spLocks noGrp="1"/>
          </p:cNvSpPr>
          <p:nvPr>
            <p:ph idx="1"/>
          </p:nvPr>
        </p:nvSpPr>
        <p:spPr>
          <a:xfrm>
            <a:off x="581193" y="2180496"/>
            <a:ext cx="3897022" cy="4110966"/>
          </a:xfrm>
        </p:spPr>
        <p:txBody>
          <a:bodyPr>
            <a:normAutofit/>
          </a:bodyPr>
          <a:lstStyle/>
          <a:p>
            <a:r>
              <a:rPr lang="en-US" sz="2200" dirty="0">
                <a:solidFill>
                  <a:schemeClr val="bg1">
                    <a:lumMod val="65000"/>
                  </a:schemeClr>
                </a:solidFill>
              </a:rPr>
              <a:t>Assisted Driving</a:t>
            </a:r>
          </a:p>
          <a:p>
            <a:r>
              <a:rPr lang="en-US" sz="2200" dirty="0">
                <a:solidFill>
                  <a:schemeClr val="bg1">
                    <a:lumMod val="65000"/>
                  </a:schemeClr>
                </a:solidFill>
              </a:rPr>
              <a:t>Dynamic Navigation</a:t>
            </a:r>
          </a:p>
          <a:p>
            <a:r>
              <a:rPr lang="en-US" sz="2200" dirty="0">
                <a:solidFill>
                  <a:schemeClr val="bg1">
                    <a:lumMod val="65000"/>
                  </a:schemeClr>
                </a:solidFill>
              </a:rPr>
              <a:t>Optimized Maintenance</a:t>
            </a:r>
          </a:p>
          <a:p>
            <a:r>
              <a:rPr lang="en-US" sz="2200" dirty="0">
                <a:solidFill>
                  <a:schemeClr val="bg1">
                    <a:lumMod val="65000"/>
                  </a:schemeClr>
                </a:solidFill>
              </a:rPr>
              <a:t>Expanded Ridesharing</a:t>
            </a:r>
          </a:p>
          <a:p>
            <a:r>
              <a:rPr lang="en-US" sz="2200" b="1" dirty="0">
                <a:solidFill>
                  <a:schemeClr val="tx1"/>
                </a:solidFill>
              </a:rPr>
              <a:t>Fleet Management</a:t>
            </a:r>
          </a:p>
          <a:p>
            <a:endParaRPr lang="en-US" sz="2200" dirty="0"/>
          </a:p>
        </p:txBody>
      </p:sp>
      <p:pic>
        <p:nvPicPr>
          <p:cNvPr id="1026" name="Picture 2">
            <a:extLst>
              <a:ext uri="{FF2B5EF4-FFF2-40B4-BE49-F238E27FC236}">
                <a16:creationId xmlns:a16="http://schemas.microsoft.com/office/drawing/2014/main" id="{9E0CE55A-76BF-E54B-9DBC-18E678C883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1910" y="2180496"/>
            <a:ext cx="6685122" cy="4110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79288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76DB-F81D-CD43-93F8-4634BD8A722D}"/>
              </a:ext>
            </a:extLst>
          </p:cNvPr>
          <p:cNvSpPr>
            <a:spLocks noGrp="1"/>
          </p:cNvSpPr>
          <p:nvPr>
            <p:ph type="title"/>
          </p:nvPr>
        </p:nvSpPr>
        <p:spPr/>
        <p:txBody>
          <a:bodyPr/>
          <a:lstStyle/>
          <a:p>
            <a:r>
              <a:rPr lang="en-US" b="1" dirty="0"/>
              <a:t>Fleet Management</a:t>
            </a:r>
            <a:endParaRPr lang="en-US" dirty="0"/>
          </a:p>
        </p:txBody>
      </p:sp>
      <p:pic>
        <p:nvPicPr>
          <p:cNvPr id="1026" name="Picture 2" descr="An IoT-enabled fleet vehicle">
            <a:extLst>
              <a:ext uri="{FF2B5EF4-FFF2-40B4-BE49-F238E27FC236}">
                <a16:creationId xmlns:a16="http://schemas.microsoft.com/office/drawing/2014/main" id="{1A588946-08B8-C949-957D-DEC95CD1EE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11" t="18181" r="4571" b="10239"/>
          <a:stretch/>
        </p:blipFill>
        <p:spPr bwMode="auto">
          <a:xfrm>
            <a:off x="4589263" y="2327563"/>
            <a:ext cx="7602737" cy="45304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91BA6D1-0DC8-A44A-B8DC-1A116275E7CF}"/>
              </a:ext>
            </a:extLst>
          </p:cNvPr>
          <p:cNvSpPr txBox="1"/>
          <p:nvPr/>
        </p:nvSpPr>
        <p:spPr>
          <a:xfrm>
            <a:off x="296486" y="1925387"/>
            <a:ext cx="4884843" cy="3385542"/>
          </a:xfrm>
          <a:prstGeom prst="rect">
            <a:avLst/>
          </a:prstGeom>
          <a:noFill/>
        </p:spPr>
        <p:txBody>
          <a:bodyPr wrap="square" rtlCol="0">
            <a:spAutoFit/>
          </a:bodyPr>
          <a:lstStyle/>
          <a:p>
            <a:pPr>
              <a:spcBef>
                <a:spcPts val="600"/>
              </a:spcBef>
            </a:pPr>
            <a:r>
              <a:rPr lang="en-US" sz="2200" b="1" dirty="0"/>
              <a:t>Examples</a:t>
            </a:r>
            <a:r>
              <a:rPr lang="en-US" sz="2200" dirty="0"/>
              <a:t>:</a:t>
            </a:r>
          </a:p>
          <a:p>
            <a:pPr>
              <a:spcBef>
                <a:spcPts val="600"/>
              </a:spcBef>
            </a:pPr>
            <a:r>
              <a:rPr lang="en-US" sz="2200" dirty="0"/>
              <a:t>1. UPS collects GPS &amp; IoT sensor </a:t>
            </a:r>
          </a:p>
          <a:p>
            <a:pPr>
              <a:spcBef>
                <a:spcPts val="600"/>
              </a:spcBef>
            </a:pPr>
            <a:r>
              <a:rPr lang="en-US" sz="2200" dirty="0"/>
              <a:t>to minimize the number of fixes</a:t>
            </a:r>
          </a:p>
          <a:p>
            <a:pPr>
              <a:spcBef>
                <a:spcPts val="600"/>
              </a:spcBef>
            </a:pPr>
            <a:endParaRPr lang="en-US" sz="500" dirty="0"/>
          </a:p>
          <a:p>
            <a:pPr>
              <a:spcBef>
                <a:spcPts val="600"/>
              </a:spcBef>
            </a:pPr>
            <a:r>
              <a:rPr lang="en-US" sz="2200" dirty="0"/>
              <a:t>2. Drivers’ driving habits:</a:t>
            </a:r>
          </a:p>
          <a:p>
            <a:pPr>
              <a:spcBef>
                <a:spcPts val="600"/>
              </a:spcBef>
            </a:pPr>
            <a:r>
              <a:rPr lang="en-US" sz="2200" dirty="0"/>
              <a:t>Aggressive or not</a:t>
            </a:r>
          </a:p>
          <a:p>
            <a:pPr>
              <a:spcBef>
                <a:spcPts val="600"/>
              </a:spcBef>
            </a:pPr>
            <a:endParaRPr lang="en-US" sz="500" dirty="0"/>
          </a:p>
          <a:p>
            <a:pPr>
              <a:spcBef>
                <a:spcPts val="600"/>
              </a:spcBef>
            </a:pPr>
            <a:r>
              <a:rPr lang="en-US" sz="2200" dirty="0"/>
              <a:t>3. Inventory and warehouse management</a:t>
            </a:r>
          </a:p>
          <a:p>
            <a:pPr>
              <a:spcBef>
                <a:spcPts val="600"/>
              </a:spcBef>
            </a:pPr>
            <a:endParaRPr lang="en-US" sz="500" dirty="0"/>
          </a:p>
          <a:p>
            <a:pPr>
              <a:spcBef>
                <a:spcPts val="600"/>
              </a:spcBef>
            </a:pPr>
            <a:r>
              <a:rPr lang="en-US" sz="2200" dirty="0"/>
              <a:t>4. Supply chain management</a:t>
            </a:r>
          </a:p>
        </p:txBody>
      </p:sp>
    </p:spTree>
    <p:extLst>
      <p:ext uri="{BB962C8B-B14F-4D97-AF65-F5344CB8AC3E}">
        <p14:creationId xmlns:p14="http://schemas.microsoft.com/office/powerpoint/2010/main" val="1253592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66B07CD-68B8-E643-B04A-2124BE1ED13A}"/>
              </a:ext>
            </a:extLst>
          </p:cNvPr>
          <p:cNvSpPr>
            <a:spLocks noGrp="1" noChangeArrowheads="1"/>
          </p:cNvSpPr>
          <p:nvPr>
            <p:ph type="title"/>
          </p:nvPr>
        </p:nvSpPr>
        <p:spPr/>
        <p:txBody>
          <a:bodyPr/>
          <a:lstStyle/>
          <a:p>
            <a:r>
              <a:rPr lang="en-US" altLang="en-US"/>
              <a:t>Previous Lectures</a:t>
            </a:r>
          </a:p>
        </p:txBody>
      </p:sp>
      <p:sp>
        <p:nvSpPr>
          <p:cNvPr id="3075" name="Rectangle 3">
            <a:extLst>
              <a:ext uri="{FF2B5EF4-FFF2-40B4-BE49-F238E27FC236}">
                <a16:creationId xmlns:a16="http://schemas.microsoft.com/office/drawing/2014/main" id="{3F31DCB8-2A91-E245-9F7E-E05998A015AF}"/>
              </a:ext>
            </a:extLst>
          </p:cNvPr>
          <p:cNvSpPr>
            <a:spLocks noGrp="1" noChangeArrowheads="1"/>
          </p:cNvSpPr>
          <p:nvPr>
            <p:ph type="body" idx="1"/>
          </p:nvPr>
        </p:nvSpPr>
        <p:spPr>
          <a:xfrm>
            <a:off x="581192" y="2477541"/>
            <a:ext cx="11029615" cy="3678303"/>
          </a:xfrm>
        </p:spPr>
        <p:txBody>
          <a:bodyPr>
            <a:noAutofit/>
          </a:bodyPr>
          <a:lstStyle/>
          <a:p>
            <a:r>
              <a:rPr lang="en-US" altLang="en-US" sz="2000" dirty="0"/>
              <a:t>Supervised learning</a:t>
            </a:r>
          </a:p>
          <a:p>
            <a:pPr lvl="1"/>
            <a:r>
              <a:rPr lang="en-US" altLang="en-US" sz="2000" dirty="0"/>
              <a:t>classification, regression</a:t>
            </a:r>
          </a:p>
          <a:p>
            <a:pPr lvl="1"/>
            <a:endParaRPr lang="en-US" altLang="en-US" sz="2000" dirty="0"/>
          </a:p>
          <a:p>
            <a:r>
              <a:rPr lang="en-US" altLang="en-US" sz="2000" dirty="0"/>
              <a:t>Unsupervised learning</a:t>
            </a:r>
          </a:p>
          <a:p>
            <a:pPr lvl="1"/>
            <a:r>
              <a:rPr lang="en-US" altLang="en-US" sz="2000" dirty="0"/>
              <a:t>clustering</a:t>
            </a:r>
          </a:p>
          <a:p>
            <a:pPr lvl="1"/>
            <a:endParaRPr lang="en-US" altLang="en-US" sz="2000" dirty="0"/>
          </a:p>
          <a:p>
            <a:r>
              <a:rPr lang="en-US" altLang="en-US" sz="2000" dirty="0"/>
              <a:t>Reinforcement learning</a:t>
            </a:r>
          </a:p>
          <a:p>
            <a:pPr lvl="1"/>
            <a:r>
              <a:rPr lang="en-US" altLang="en-US" sz="2000" dirty="0"/>
              <a:t>more general than supervised/unsupervised learning</a:t>
            </a:r>
          </a:p>
          <a:p>
            <a:pPr lvl="1"/>
            <a:r>
              <a:rPr lang="en-US" altLang="en-US" sz="2000" dirty="0"/>
              <a:t>learn from interaction w/ environment to achieve a goal</a:t>
            </a:r>
            <a:endParaRPr lang="en-US" altLang="en-US" sz="2000" dirty="0">
              <a:latin typeface="cmsy10" pitchFamily="34" charset="0"/>
            </a:endParaRPr>
          </a:p>
          <a:p>
            <a:pPr lvl="1"/>
            <a:endParaRPr lang="en-US" altLang="en-US" sz="2000" dirty="0"/>
          </a:p>
        </p:txBody>
      </p:sp>
      <p:grpSp>
        <p:nvGrpSpPr>
          <p:cNvPr id="2" name="Group 1">
            <a:extLst>
              <a:ext uri="{FF2B5EF4-FFF2-40B4-BE49-F238E27FC236}">
                <a16:creationId xmlns:a16="http://schemas.microsoft.com/office/drawing/2014/main" id="{F34519D8-8F7A-284D-BCC1-F02F308FA5EF}"/>
              </a:ext>
            </a:extLst>
          </p:cNvPr>
          <p:cNvGrpSpPr/>
          <p:nvPr/>
        </p:nvGrpSpPr>
        <p:grpSpPr>
          <a:xfrm>
            <a:off x="7707138" y="4392881"/>
            <a:ext cx="3903669" cy="1143000"/>
            <a:chOff x="6764448" y="4274128"/>
            <a:chExt cx="3903669" cy="1143000"/>
          </a:xfrm>
        </p:grpSpPr>
        <p:sp>
          <p:nvSpPr>
            <p:cNvPr id="3076" name="Rectangle 4">
              <a:extLst>
                <a:ext uri="{FF2B5EF4-FFF2-40B4-BE49-F238E27FC236}">
                  <a16:creationId xmlns:a16="http://schemas.microsoft.com/office/drawing/2014/main" id="{401D1FA7-7EBF-B842-BD05-FE9E1B3051F5}"/>
                </a:ext>
              </a:extLst>
            </p:cNvPr>
            <p:cNvSpPr>
              <a:spLocks noChangeArrowheads="1"/>
            </p:cNvSpPr>
            <p:nvPr/>
          </p:nvSpPr>
          <p:spPr bwMode="auto">
            <a:xfrm>
              <a:off x="8180120" y="4274128"/>
              <a:ext cx="1295400" cy="38100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dirty="0">
                  <a:latin typeface="Trebuchet MS" panose="020B0703020202090204" pitchFamily="34" charset="0"/>
                </a:rPr>
                <a:t>environment</a:t>
              </a:r>
            </a:p>
          </p:txBody>
        </p:sp>
        <p:sp>
          <p:nvSpPr>
            <p:cNvPr id="3077" name="Rectangle 5">
              <a:extLst>
                <a:ext uri="{FF2B5EF4-FFF2-40B4-BE49-F238E27FC236}">
                  <a16:creationId xmlns:a16="http://schemas.microsoft.com/office/drawing/2014/main" id="{1141321C-610B-034A-BEF7-E524A239F23A}"/>
                </a:ext>
              </a:extLst>
            </p:cNvPr>
            <p:cNvSpPr>
              <a:spLocks noChangeArrowheads="1"/>
            </p:cNvSpPr>
            <p:nvPr/>
          </p:nvSpPr>
          <p:spPr bwMode="auto">
            <a:xfrm>
              <a:off x="8484920" y="5036128"/>
              <a:ext cx="685800" cy="38100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latin typeface="Trebuchet MS" panose="020B0703020202090204" pitchFamily="34" charset="0"/>
                </a:rPr>
                <a:t>agent</a:t>
              </a:r>
            </a:p>
          </p:txBody>
        </p:sp>
        <p:cxnSp>
          <p:nvCxnSpPr>
            <p:cNvPr id="3078" name="AutoShape 6">
              <a:extLst>
                <a:ext uri="{FF2B5EF4-FFF2-40B4-BE49-F238E27FC236}">
                  <a16:creationId xmlns:a16="http://schemas.microsoft.com/office/drawing/2014/main" id="{8EB84664-E331-AE4E-A8A7-050E892A7BB1}"/>
                </a:ext>
              </a:extLst>
            </p:cNvPr>
            <p:cNvCxnSpPr>
              <a:cxnSpLocks noChangeShapeType="1"/>
              <a:stCxn id="3077" idx="3"/>
              <a:endCxn id="3076" idx="3"/>
            </p:cNvCxnSpPr>
            <p:nvPr/>
          </p:nvCxnSpPr>
          <p:spPr bwMode="auto">
            <a:xfrm flipV="1">
              <a:off x="9170720" y="4464628"/>
              <a:ext cx="304800" cy="762000"/>
            </a:xfrm>
            <a:prstGeom prst="curvedConnector3">
              <a:avLst>
                <a:gd name="adj1" fmla="val 205208"/>
              </a:avLst>
            </a:prstGeom>
            <a:noFill/>
            <a:ln w="381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9" name="AutoShape 7">
              <a:extLst>
                <a:ext uri="{FF2B5EF4-FFF2-40B4-BE49-F238E27FC236}">
                  <a16:creationId xmlns:a16="http://schemas.microsoft.com/office/drawing/2014/main" id="{8CAB923E-E8BD-F349-B8AB-6CD505644574}"/>
                </a:ext>
              </a:extLst>
            </p:cNvPr>
            <p:cNvCxnSpPr>
              <a:cxnSpLocks noChangeShapeType="1"/>
              <a:stCxn id="3076" idx="1"/>
              <a:endCxn id="3077" idx="1"/>
            </p:cNvCxnSpPr>
            <p:nvPr/>
          </p:nvCxnSpPr>
          <p:spPr bwMode="auto">
            <a:xfrm rot="10800000" flipH="1" flipV="1">
              <a:off x="8180120" y="4464628"/>
              <a:ext cx="304800" cy="762000"/>
            </a:xfrm>
            <a:prstGeom prst="curvedConnector3">
              <a:avLst>
                <a:gd name="adj1" fmla="val -108856"/>
              </a:avLst>
            </a:prstGeom>
            <a:noFill/>
            <a:ln w="381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80" name="Text Box 8">
              <a:extLst>
                <a:ext uri="{FF2B5EF4-FFF2-40B4-BE49-F238E27FC236}">
                  <a16:creationId xmlns:a16="http://schemas.microsoft.com/office/drawing/2014/main" id="{1B1A3C1D-1E48-6447-B0BA-FD4F9D68CFB6}"/>
                </a:ext>
              </a:extLst>
            </p:cNvPr>
            <p:cNvSpPr txBox="1">
              <a:spLocks noChangeArrowheads="1"/>
            </p:cNvSpPr>
            <p:nvPr/>
          </p:nvSpPr>
          <p:spPr bwMode="auto">
            <a:xfrm>
              <a:off x="9840646" y="4715453"/>
              <a:ext cx="82747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latin typeface="Trebuchet MS" panose="020B0703020202090204" pitchFamily="34" charset="0"/>
                </a:rPr>
                <a:t>action</a:t>
              </a:r>
            </a:p>
          </p:txBody>
        </p:sp>
        <p:sp>
          <p:nvSpPr>
            <p:cNvPr id="3081" name="Text Box 9">
              <a:extLst>
                <a:ext uri="{FF2B5EF4-FFF2-40B4-BE49-F238E27FC236}">
                  <a16:creationId xmlns:a16="http://schemas.microsoft.com/office/drawing/2014/main" id="{59EADDBF-C5D5-CB46-AF01-6D32FB1DC60F}"/>
                </a:ext>
              </a:extLst>
            </p:cNvPr>
            <p:cNvSpPr txBox="1">
              <a:spLocks noChangeArrowheads="1"/>
            </p:cNvSpPr>
            <p:nvPr/>
          </p:nvSpPr>
          <p:spPr bwMode="auto">
            <a:xfrm>
              <a:off x="6764448" y="4655129"/>
              <a:ext cx="120257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a:latin typeface="Trebuchet MS" panose="020B0703020202090204" pitchFamily="34" charset="0"/>
                </a:rPr>
                <a:t>reward</a:t>
              </a:r>
            </a:p>
            <a:p>
              <a:pPr algn="ctr"/>
              <a:r>
                <a:rPr lang="en-US" altLang="en-US">
                  <a:latin typeface="Trebuchet MS" panose="020B0703020202090204" pitchFamily="34" charset="0"/>
                </a:rPr>
                <a:t>new state</a:t>
              </a:r>
            </a:p>
          </p:txBody>
        </p:sp>
      </p:grpSp>
    </p:spTree>
    <p:extLst>
      <p:ext uri="{BB962C8B-B14F-4D97-AF65-F5344CB8AC3E}">
        <p14:creationId xmlns:p14="http://schemas.microsoft.com/office/powerpoint/2010/main" val="21517271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98A230E2-031D-8542-9AB8-388389C5BC2C}"/>
              </a:ext>
            </a:extLst>
          </p:cNvPr>
          <p:cNvSpPr>
            <a:spLocks noGrp="1" noChangeArrowheads="1"/>
          </p:cNvSpPr>
          <p:nvPr>
            <p:ph type="title"/>
          </p:nvPr>
        </p:nvSpPr>
        <p:spPr/>
        <p:txBody>
          <a:bodyPr/>
          <a:lstStyle/>
          <a:p>
            <a:r>
              <a:rPr lang="en-US" altLang="en-US"/>
              <a:t>Outline</a:t>
            </a:r>
          </a:p>
        </p:txBody>
      </p:sp>
      <p:sp>
        <p:nvSpPr>
          <p:cNvPr id="60419" name="Rectangle 3">
            <a:extLst>
              <a:ext uri="{FF2B5EF4-FFF2-40B4-BE49-F238E27FC236}">
                <a16:creationId xmlns:a16="http://schemas.microsoft.com/office/drawing/2014/main" id="{7AFA4431-F623-A340-A924-B9A029BCBCA2}"/>
              </a:ext>
            </a:extLst>
          </p:cNvPr>
          <p:cNvSpPr>
            <a:spLocks noGrp="1" noChangeArrowheads="1"/>
          </p:cNvSpPr>
          <p:nvPr>
            <p:ph type="body" idx="1"/>
          </p:nvPr>
        </p:nvSpPr>
        <p:spPr/>
        <p:txBody>
          <a:bodyPr>
            <a:noAutofit/>
          </a:bodyPr>
          <a:lstStyle/>
          <a:p>
            <a:r>
              <a:rPr lang="en-US" altLang="en-US" sz="2000" dirty="0">
                <a:solidFill>
                  <a:schemeClr val="bg1">
                    <a:lumMod val="65000"/>
                  </a:schemeClr>
                </a:solidFill>
              </a:rPr>
              <a:t>examples</a:t>
            </a:r>
          </a:p>
          <a:p>
            <a:pPr lvl="2"/>
            <a:endParaRPr lang="en-US" altLang="en-US" sz="2000" dirty="0">
              <a:solidFill>
                <a:schemeClr val="bg2"/>
              </a:solidFill>
            </a:endParaRPr>
          </a:p>
          <a:p>
            <a:r>
              <a:rPr lang="en-US" altLang="en-US" sz="2000" b="1" dirty="0">
                <a:solidFill>
                  <a:schemeClr val="tx1"/>
                </a:solidFill>
              </a:rPr>
              <a:t>Markov Decision Processes</a:t>
            </a:r>
          </a:p>
          <a:p>
            <a:pPr marL="306000" lvl="2" indent="-306000"/>
            <a:endParaRPr lang="en-US" altLang="en-US" sz="2000" b="1" dirty="0">
              <a:solidFill>
                <a:schemeClr val="tx1"/>
              </a:solidFill>
            </a:endParaRPr>
          </a:p>
          <a:p>
            <a:r>
              <a:rPr lang="en-US" altLang="en-US" sz="2000" dirty="0">
                <a:solidFill>
                  <a:schemeClr val="bg1">
                    <a:lumMod val="65000"/>
                  </a:schemeClr>
                </a:solidFill>
              </a:rPr>
              <a:t>solving an RL problem</a:t>
            </a:r>
          </a:p>
          <a:p>
            <a:pPr lvl="1"/>
            <a:r>
              <a:rPr lang="en-US" altLang="en-US" sz="2000" dirty="0">
                <a:solidFill>
                  <a:schemeClr val="bg1">
                    <a:lumMod val="65000"/>
                  </a:schemeClr>
                </a:solidFill>
              </a:rPr>
              <a:t>Dynamic Programming</a:t>
            </a:r>
          </a:p>
          <a:p>
            <a:pPr lvl="1"/>
            <a:r>
              <a:rPr lang="en-US" altLang="en-US" sz="2000" dirty="0">
                <a:solidFill>
                  <a:schemeClr val="bg1">
                    <a:lumMod val="65000"/>
                  </a:schemeClr>
                </a:solidFill>
              </a:rPr>
              <a:t>Monte Carlo methods</a:t>
            </a:r>
          </a:p>
          <a:p>
            <a:pPr lvl="1"/>
            <a:r>
              <a:rPr lang="en-US" altLang="en-US" sz="2000" dirty="0">
                <a:solidFill>
                  <a:schemeClr val="bg1">
                    <a:lumMod val="65000"/>
                  </a:schemeClr>
                </a:solidFill>
              </a:rPr>
              <a:t>Temporal-Difference learning</a:t>
            </a:r>
          </a:p>
        </p:txBody>
      </p:sp>
    </p:spTree>
    <p:extLst>
      <p:ext uri="{BB962C8B-B14F-4D97-AF65-F5344CB8AC3E}">
        <p14:creationId xmlns:p14="http://schemas.microsoft.com/office/powerpoint/2010/main" val="3062052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6FEC8-7A5D-9C44-B86E-B886E2469315}"/>
              </a:ext>
            </a:extLst>
          </p:cNvPr>
          <p:cNvSpPr>
            <a:spLocks noGrp="1"/>
          </p:cNvSpPr>
          <p:nvPr>
            <p:ph type="title"/>
          </p:nvPr>
        </p:nvSpPr>
        <p:spPr/>
        <p:txBody>
          <a:bodyPr/>
          <a:lstStyle/>
          <a:p>
            <a:r>
              <a:rPr lang="en-US" b="1" dirty="0"/>
              <a:t>Assisted Driving</a:t>
            </a:r>
            <a:endParaRPr lang="en-US" dirty="0"/>
          </a:p>
        </p:txBody>
      </p:sp>
      <p:sp>
        <p:nvSpPr>
          <p:cNvPr id="6" name="TextBox 5">
            <a:extLst>
              <a:ext uri="{FF2B5EF4-FFF2-40B4-BE49-F238E27FC236}">
                <a16:creationId xmlns:a16="http://schemas.microsoft.com/office/drawing/2014/main" id="{8D7DC551-892F-6C4E-8496-69FC11F3D809}"/>
              </a:ext>
            </a:extLst>
          </p:cNvPr>
          <p:cNvSpPr txBox="1"/>
          <p:nvPr/>
        </p:nvSpPr>
        <p:spPr>
          <a:xfrm>
            <a:off x="300317" y="2405643"/>
            <a:ext cx="11591366" cy="2046714"/>
          </a:xfrm>
          <a:prstGeom prst="rect">
            <a:avLst/>
          </a:prstGeom>
          <a:noFill/>
        </p:spPr>
        <p:txBody>
          <a:bodyPr wrap="square" rtlCol="0">
            <a:spAutoFit/>
          </a:bodyPr>
          <a:lstStyle/>
          <a:p>
            <a:pPr algn="just"/>
            <a:r>
              <a:rPr lang="en-US" sz="2500" b="1" dirty="0"/>
              <a:t>Definition:</a:t>
            </a:r>
            <a:r>
              <a:rPr lang="en-US" b="1" dirty="0"/>
              <a:t> </a:t>
            </a:r>
          </a:p>
          <a:p>
            <a:pPr algn="just"/>
            <a:endParaRPr lang="en-US" b="1" dirty="0"/>
          </a:p>
          <a:p>
            <a:pPr algn="just"/>
            <a:r>
              <a:rPr lang="en-US" sz="2200" dirty="0"/>
              <a:t>Driver assistance, also known as advanced driver-assistance systems (ADAS), are technologies used to make motor vehicle travel safer by automating, improving or adapting some or all of the tasks involved in operating a vehicle  (</a:t>
            </a:r>
            <a:r>
              <a:rPr lang="en-US" sz="2200" dirty="0">
                <a:hlinkClick r:id="rId2"/>
              </a:rPr>
              <a:t>link</a:t>
            </a:r>
            <a:r>
              <a:rPr lang="en-US" sz="2200" dirty="0"/>
              <a:t> 1:04-2:10).</a:t>
            </a:r>
          </a:p>
          <a:p>
            <a:endParaRPr lang="en-US" dirty="0"/>
          </a:p>
        </p:txBody>
      </p:sp>
    </p:spTree>
    <p:extLst>
      <p:ext uri="{BB962C8B-B14F-4D97-AF65-F5344CB8AC3E}">
        <p14:creationId xmlns:p14="http://schemas.microsoft.com/office/powerpoint/2010/main" val="2497430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4046CBF7-E0B9-3F40-A2DC-AF56D88E1F5F}"/>
              </a:ext>
            </a:extLst>
          </p:cNvPr>
          <p:cNvSpPr>
            <a:spLocks noGrp="1" noChangeArrowheads="1"/>
          </p:cNvSpPr>
          <p:nvPr>
            <p:ph type="title"/>
          </p:nvPr>
        </p:nvSpPr>
        <p:spPr/>
        <p:txBody>
          <a:bodyPr/>
          <a:lstStyle/>
          <a:p>
            <a:r>
              <a:rPr lang="en-US" altLang="en-US"/>
              <a:t>Markov Decision Process (MDP)</a:t>
            </a:r>
          </a:p>
        </p:txBody>
      </p:sp>
      <p:sp>
        <p:nvSpPr>
          <p:cNvPr id="30723" name="Rectangle 3">
            <a:extLst>
              <a:ext uri="{FF2B5EF4-FFF2-40B4-BE49-F238E27FC236}">
                <a16:creationId xmlns:a16="http://schemas.microsoft.com/office/drawing/2014/main" id="{0C1FB554-1429-F843-B37A-B6BFAAB10E51}"/>
              </a:ext>
            </a:extLst>
          </p:cNvPr>
          <p:cNvSpPr>
            <a:spLocks noGrp="1" noChangeArrowheads="1"/>
          </p:cNvSpPr>
          <p:nvPr>
            <p:ph type="body" idx="1"/>
          </p:nvPr>
        </p:nvSpPr>
        <p:spPr>
          <a:xfrm>
            <a:off x="748686" y="2050809"/>
            <a:ext cx="10242470" cy="4511866"/>
          </a:xfrm>
        </p:spPr>
        <p:txBody>
          <a:bodyPr>
            <a:noAutofit/>
          </a:bodyPr>
          <a:lstStyle/>
          <a:p>
            <a:pPr>
              <a:spcBef>
                <a:spcPts val="0"/>
              </a:spcBef>
              <a:spcAft>
                <a:spcPts val="0"/>
              </a:spcAft>
            </a:pPr>
            <a:r>
              <a:rPr lang="en-US" altLang="en-US" sz="2500" dirty="0">
                <a:solidFill>
                  <a:srgbClr val="0070C0"/>
                </a:solidFill>
              </a:rPr>
              <a:t>set of states S, set of actions A, initial state S</a:t>
            </a:r>
            <a:r>
              <a:rPr lang="en-US" altLang="en-US" sz="2500" baseline="-25000" dirty="0">
                <a:solidFill>
                  <a:srgbClr val="0070C0"/>
                </a:solidFill>
              </a:rPr>
              <a:t>0</a:t>
            </a:r>
          </a:p>
          <a:p>
            <a:pPr>
              <a:spcBef>
                <a:spcPts val="0"/>
              </a:spcBef>
              <a:spcAft>
                <a:spcPts val="0"/>
              </a:spcAft>
            </a:pPr>
            <a:endParaRPr lang="en-US" altLang="en-US" sz="600" baseline="-25000" dirty="0">
              <a:solidFill>
                <a:srgbClr val="0070C0"/>
              </a:solidFill>
            </a:endParaRPr>
          </a:p>
          <a:p>
            <a:pPr>
              <a:spcBef>
                <a:spcPts val="0"/>
              </a:spcBef>
              <a:spcAft>
                <a:spcPts val="0"/>
              </a:spcAft>
            </a:pPr>
            <a:r>
              <a:rPr lang="en-US" altLang="en-US" sz="2500" dirty="0">
                <a:solidFill>
                  <a:srgbClr val="0070C0"/>
                </a:solidFill>
              </a:rPr>
              <a:t>transition model P(</a:t>
            </a:r>
            <a:r>
              <a:rPr lang="en-US" altLang="en-US" sz="2500" dirty="0" err="1">
                <a:solidFill>
                  <a:srgbClr val="0070C0"/>
                </a:solidFill>
              </a:rPr>
              <a:t>s,a,s</a:t>
            </a:r>
            <a:r>
              <a:rPr lang="en-US" altLang="en-US" sz="2500" dirty="0">
                <a:solidFill>
                  <a:srgbClr val="0070C0"/>
                </a:solidFill>
              </a:rPr>
              <a:t>’)</a:t>
            </a:r>
          </a:p>
          <a:p>
            <a:pPr lvl="1">
              <a:spcBef>
                <a:spcPts val="0"/>
              </a:spcBef>
              <a:spcAft>
                <a:spcPts val="0"/>
              </a:spcAft>
            </a:pPr>
            <a:r>
              <a:rPr lang="en-US" altLang="en-US" sz="2000" dirty="0"/>
              <a:t>P( [1,1], up, [1,2] ) = 0.8</a:t>
            </a:r>
          </a:p>
          <a:p>
            <a:pPr lvl="1">
              <a:spcBef>
                <a:spcPts val="0"/>
              </a:spcBef>
              <a:spcAft>
                <a:spcPts val="0"/>
              </a:spcAft>
            </a:pPr>
            <a:endParaRPr lang="en-US" altLang="en-US" sz="600" dirty="0"/>
          </a:p>
          <a:p>
            <a:pPr>
              <a:spcBef>
                <a:spcPts val="0"/>
              </a:spcBef>
              <a:spcAft>
                <a:spcPts val="0"/>
              </a:spcAft>
            </a:pPr>
            <a:r>
              <a:rPr lang="en-US" altLang="en-US" sz="2500" dirty="0">
                <a:solidFill>
                  <a:srgbClr val="0070C0"/>
                </a:solidFill>
              </a:rPr>
              <a:t>reward function r(s)</a:t>
            </a:r>
          </a:p>
          <a:p>
            <a:pPr lvl="1">
              <a:spcBef>
                <a:spcPts val="0"/>
              </a:spcBef>
              <a:spcAft>
                <a:spcPts val="0"/>
              </a:spcAft>
            </a:pPr>
            <a:r>
              <a:rPr lang="en-US" altLang="en-US" sz="2000" dirty="0"/>
              <a:t>r( [4,3] ) = +1</a:t>
            </a:r>
          </a:p>
          <a:p>
            <a:pPr>
              <a:spcBef>
                <a:spcPts val="0"/>
              </a:spcBef>
              <a:spcAft>
                <a:spcPts val="0"/>
              </a:spcAft>
            </a:pPr>
            <a:r>
              <a:rPr lang="en-US" altLang="en-US" sz="2500" dirty="0">
                <a:solidFill>
                  <a:srgbClr val="0070C0"/>
                </a:solidFill>
              </a:rPr>
              <a:t>goal: maximize cumulative reward in the long run</a:t>
            </a:r>
          </a:p>
          <a:p>
            <a:pPr lvl="2">
              <a:spcBef>
                <a:spcPts val="0"/>
              </a:spcBef>
              <a:spcAft>
                <a:spcPts val="0"/>
              </a:spcAft>
            </a:pPr>
            <a:endParaRPr lang="en-US" altLang="en-US" sz="2000" dirty="0"/>
          </a:p>
          <a:p>
            <a:pPr>
              <a:spcBef>
                <a:spcPts val="0"/>
              </a:spcBef>
              <a:spcAft>
                <a:spcPts val="0"/>
              </a:spcAft>
            </a:pPr>
            <a:r>
              <a:rPr lang="en-US" altLang="en-US" sz="2500" dirty="0">
                <a:solidFill>
                  <a:srgbClr val="0070C0"/>
                </a:solidFill>
              </a:rPr>
              <a:t>policy: mapping from S to A</a:t>
            </a:r>
          </a:p>
          <a:p>
            <a:pPr lvl="1">
              <a:spcBef>
                <a:spcPts val="0"/>
              </a:spcBef>
              <a:spcAft>
                <a:spcPts val="0"/>
              </a:spcAft>
            </a:pPr>
            <a:r>
              <a:rPr lang="en-US" altLang="en-US" sz="2000" dirty="0"/>
              <a:t> </a:t>
            </a:r>
            <a:r>
              <a:rPr lang="en-US" altLang="en-US" sz="2000" dirty="0">
                <a:latin typeface="Symbol" pitchFamily="2" charset="2"/>
                <a:sym typeface="Symbol" pitchFamily="2" charset="2"/>
              </a:rPr>
              <a:t></a:t>
            </a:r>
            <a:r>
              <a:rPr lang="en-US" altLang="en-US" sz="2000" dirty="0"/>
              <a:t>(s) or </a:t>
            </a:r>
            <a:r>
              <a:rPr lang="en-US" altLang="en-US" sz="2000" dirty="0">
                <a:latin typeface="Symbol" pitchFamily="2" charset="2"/>
                <a:sym typeface="Symbol" pitchFamily="2" charset="2"/>
              </a:rPr>
              <a:t></a:t>
            </a:r>
            <a:r>
              <a:rPr lang="en-US" altLang="en-US" sz="2000" dirty="0"/>
              <a:t>(</a:t>
            </a:r>
            <a:r>
              <a:rPr lang="en-US" altLang="en-US" sz="2000" dirty="0" err="1"/>
              <a:t>s,a</a:t>
            </a:r>
            <a:r>
              <a:rPr lang="en-US" altLang="en-US" sz="2000" dirty="0"/>
              <a:t>) (deterministic vs. stochastic)</a:t>
            </a:r>
          </a:p>
          <a:p>
            <a:pPr lvl="2">
              <a:spcBef>
                <a:spcPts val="0"/>
              </a:spcBef>
              <a:spcAft>
                <a:spcPts val="0"/>
              </a:spcAft>
            </a:pPr>
            <a:endParaRPr lang="en-US" altLang="en-US" sz="600" dirty="0"/>
          </a:p>
          <a:p>
            <a:pPr>
              <a:spcBef>
                <a:spcPts val="0"/>
              </a:spcBef>
              <a:spcAft>
                <a:spcPts val="0"/>
              </a:spcAft>
            </a:pPr>
            <a:r>
              <a:rPr lang="en-US" altLang="en-US" sz="2500" dirty="0">
                <a:solidFill>
                  <a:srgbClr val="0070C0"/>
                </a:solidFill>
              </a:rPr>
              <a:t>reinforcement learning</a:t>
            </a:r>
          </a:p>
          <a:p>
            <a:pPr lvl="1">
              <a:spcBef>
                <a:spcPts val="0"/>
              </a:spcBef>
              <a:spcAft>
                <a:spcPts val="0"/>
              </a:spcAft>
            </a:pPr>
            <a:r>
              <a:rPr lang="en-US" altLang="en-US" sz="2000" dirty="0"/>
              <a:t>transitions and rewards usually not available</a:t>
            </a:r>
          </a:p>
          <a:p>
            <a:pPr lvl="1">
              <a:spcBef>
                <a:spcPts val="0"/>
              </a:spcBef>
              <a:spcAft>
                <a:spcPts val="0"/>
              </a:spcAft>
            </a:pPr>
            <a:r>
              <a:rPr lang="en-US" altLang="en-US" sz="2000" dirty="0"/>
              <a:t>how to change the policy based on experience</a:t>
            </a:r>
          </a:p>
          <a:p>
            <a:pPr lvl="1">
              <a:spcBef>
                <a:spcPts val="0"/>
              </a:spcBef>
              <a:spcAft>
                <a:spcPts val="0"/>
              </a:spcAft>
            </a:pPr>
            <a:r>
              <a:rPr lang="en-US" altLang="en-US" sz="2000" dirty="0"/>
              <a:t>how to explore the environment</a:t>
            </a:r>
          </a:p>
        </p:txBody>
      </p:sp>
      <p:sp>
        <p:nvSpPr>
          <p:cNvPr id="30724" name="Rectangle 4">
            <a:extLst>
              <a:ext uri="{FF2B5EF4-FFF2-40B4-BE49-F238E27FC236}">
                <a16:creationId xmlns:a16="http://schemas.microsoft.com/office/drawing/2014/main" id="{4E23B643-00AA-664B-BC30-47D3DB6D003F}"/>
              </a:ext>
            </a:extLst>
          </p:cNvPr>
          <p:cNvSpPr>
            <a:spLocks noChangeArrowheads="1"/>
          </p:cNvSpPr>
          <p:nvPr/>
        </p:nvSpPr>
        <p:spPr bwMode="auto">
          <a:xfrm>
            <a:off x="8955317" y="2367106"/>
            <a:ext cx="1295400" cy="381000"/>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latin typeface="Trebuchet MS" panose="020B0703020202090204" pitchFamily="34" charset="0"/>
              </a:rPr>
              <a:t>environment</a:t>
            </a:r>
          </a:p>
        </p:txBody>
      </p:sp>
      <p:sp>
        <p:nvSpPr>
          <p:cNvPr id="30725" name="Rectangle 5">
            <a:extLst>
              <a:ext uri="{FF2B5EF4-FFF2-40B4-BE49-F238E27FC236}">
                <a16:creationId xmlns:a16="http://schemas.microsoft.com/office/drawing/2014/main" id="{D68F2A0B-ACD4-B745-BEC5-18B4CD395F05}"/>
              </a:ext>
            </a:extLst>
          </p:cNvPr>
          <p:cNvSpPr>
            <a:spLocks noChangeArrowheads="1"/>
          </p:cNvSpPr>
          <p:nvPr/>
        </p:nvSpPr>
        <p:spPr bwMode="auto">
          <a:xfrm>
            <a:off x="9260117" y="3129106"/>
            <a:ext cx="685800" cy="381000"/>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latin typeface="Trebuchet MS" panose="020B0703020202090204" pitchFamily="34" charset="0"/>
              </a:rPr>
              <a:t>agent</a:t>
            </a:r>
          </a:p>
        </p:txBody>
      </p:sp>
      <p:cxnSp>
        <p:nvCxnSpPr>
          <p:cNvPr id="30726" name="AutoShape 6">
            <a:extLst>
              <a:ext uri="{FF2B5EF4-FFF2-40B4-BE49-F238E27FC236}">
                <a16:creationId xmlns:a16="http://schemas.microsoft.com/office/drawing/2014/main" id="{03A2F649-4527-1E46-8851-3DD39899C735}"/>
              </a:ext>
            </a:extLst>
          </p:cNvPr>
          <p:cNvCxnSpPr>
            <a:cxnSpLocks noChangeShapeType="1"/>
            <a:stCxn id="30725" idx="3"/>
            <a:endCxn id="30724" idx="3"/>
          </p:cNvCxnSpPr>
          <p:nvPr/>
        </p:nvCxnSpPr>
        <p:spPr bwMode="auto">
          <a:xfrm flipV="1">
            <a:off x="9945917" y="2557606"/>
            <a:ext cx="304800" cy="762000"/>
          </a:xfrm>
          <a:prstGeom prst="curvedConnector3">
            <a:avLst>
              <a:gd name="adj1" fmla="val 205208"/>
            </a:avLst>
          </a:prstGeom>
          <a:noFill/>
          <a:ln w="381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27" name="AutoShape 7">
            <a:extLst>
              <a:ext uri="{FF2B5EF4-FFF2-40B4-BE49-F238E27FC236}">
                <a16:creationId xmlns:a16="http://schemas.microsoft.com/office/drawing/2014/main" id="{25CD6F7C-C32C-534D-9BDD-ED865E065E92}"/>
              </a:ext>
            </a:extLst>
          </p:cNvPr>
          <p:cNvCxnSpPr>
            <a:cxnSpLocks noChangeShapeType="1"/>
            <a:stCxn id="30724" idx="1"/>
            <a:endCxn id="30725" idx="1"/>
          </p:cNvCxnSpPr>
          <p:nvPr/>
        </p:nvCxnSpPr>
        <p:spPr bwMode="auto">
          <a:xfrm rot="10800000" flipH="1" flipV="1">
            <a:off x="8955317" y="2557606"/>
            <a:ext cx="304800" cy="762000"/>
          </a:xfrm>
          <a:prstGeom prst="curvedConnector3">
            <a:avLst>
              <a:gd name="adj1" fmla="val -108856"/>
            </a:avLst>
          </a:prstGeom>
          <a:noFill/>
          <a:ln w="381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729" name="Text Box 9">
            <a:extLst>
              <a:ext uri="{FF2B5EF4-FFF2-40B4-BE49-F238E27FC236}">
                <a16:creationId xmlns:a16="http://schemas.microsoft.com/office/drawing/2014/main" id="{AA8D7823-12CA-4744-A09F-CD7C391E5F8E}"/>
              </a:ext>
            </a:extLst>
          </p:cNvPr>
          <p:cNvSpPr txBox="1">
            <a:spLocks noChangeArrowheads="1"/>
          </p:cNvSpPr>
          <p:nvPr/>
        </p:nvSpPr>
        <p:spPr bwMode="auto">
          <a:xfrm>
            <a:off x="10615843" y="2808431"/>
            <a:ext cx="82747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latin typeface="Trebuchet MS" panose="020B0703020202090204" pitchFamily="34" charset="0"/>
              </a:rPr>
              <a:t>action</a:t>
            </a:r>
          </a:p>
        </p:txBody>
      </p:sp>
      <p:sp>
        <p:nvSpPr>
          <p:cNvPr id="30730" name="Text Box 10">
            <a:extLst>
              <a:ext uri="{FF2B5EF4-FFF2-40B4-BE49-F238E27FC236}">
                <a16:creationId xmlns:a16="http://schemas.microsoft.com/office/drawing/2014/main" id="{6BF780D4-687D-5D44-ABDA-9D1B3ACFC13F}"/>
              </a:ext>
            </a:extLst>
          </p:cNvPr>
          <p:cNvSpPr txBox="1">
            <a:spLocks noChangeArrowheads="1"/>
          </p:cNvSpPr>
          <p:nvPr/>
        </p:nvSpPr>
        <p:spPr bwMode="auto">
          <a:xfrm>
            <a:off x="7539644" y="2748107"/>
            <a:ext cx="120257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a:latin typeface="Trebuchet MS" panose="020B0703020202090204" pitchFamily="34" charset="0"/>
              </a:rPr>
              <a:t>reward</a:t>
            </a:r>
          </a:p>
          <a:p>
            <a:pPr algn="ctr"/>
            <a:r>
              <a:rPr lang="en-US" altLang="en-US">
                <a:latin typeface="Trebuchet MS" panose="020B0703020202090204" pitchFamily="34" charset="0"/>
              </a:rPr>
              <a:t>new state</a:t>
            </a:r>
          </a:p>
        </p:txBody>
      </p:sp>
    </p:spTree>
    <p:extLst>
      <p:ext uri="{BB962C8B-B14F-4D97-AF65-F5344CB8AC3E}">
        <p14:creationId xmlns:p14="http://schemas.microsoft.com/office/powerpoint/2010/main" val="25417967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98A230E2-031D-8542-9AB8-388389C5BC2C}"/>
              </a:ext>
            </a:extLst>
          </p:cNvPr>
          <p:cNvSpPr>
            <a:spLocks noGrp="1" noChangeArrowheads="1"/>
          </p:cNvSpPr>
          <p:nvPr>
            <p:ph type="title"/>
          </p:nvPr>
        </p:nvSpPr>
        <p:spPr/>
        <p:txBody>
          <a:bodyPr/>
          <a:lstStyle/>
          <a:p>
            <a:r>
              <a:rPr lang="en-US" altLang="en-US"/>
              <a:t>Outline</a:t>
            </a:r>
          </a:p>
        </p:txBody>
      </p:sp>
      <p:sp>
        <p:nvSpPr>
          <p:cNvPr id="60419" name="Rectangle 3">
            <a:extLst>
              <a:ext uri="{FF2B5EF4-FFF2-40B4-BE49-F238E27FC236}">
                <a16:creationId xmlns:a16="http://schemas.microsoft.com/office/drawing/2014/main" id="{7AFA4431-F623-A340-A924-B9A029BCBCA2}"/>
              </a:ext>
            </a:extLst>
          </p:cNvPr>
          <p:cNvSpPr>
            <a:spLocks noGrp="1" noChangeArrowheads="1"/>
          </p:cNvSpPr>
          <p:nvPr>
            <p:ph type="body" idx="1"/>
          </p:nvPr>
        </p:nvSpPr>
        <p:spPr/>
        <p:txBody>
          <a:bodyPr>
            <a:noAutofit/>
          </a:bodyPr>
          <a:lstStyle/>
          <a:p>
            <a:r>
              <a:rPr lang="en-US" altLang="en-US" sz="2000" dirty="0">
                <a:solidFill>
                  <a:schemeClr val="bg1">
                    <a:lumMod val="65000"/>
                  </a:schemeClr>
                </a:solidFill>
              </a:rPr>
              <a:t>examples</a:t>
            </a:r>
          </a:p>
          <a:p>
            <a:pPr lvl="2"/>
            <a:endParaRPr lang="en-US" altLang="en-US" sz="2000" dirty="0">
              <a:solidFill>
                <a:schemeClr val="bg2"/>
              </a:solidFill>
            </a:endParaRPr>
          </a:p>
          <a:p>
            <a:r>
              <a:rPr lang="en-US" altLang="en-US" sz="2000" dirty="0">
                <a:solidFill>
                  <a:schemeClr val="bg1">
                    <a:lumMod val="65000"/>
                  </a:schemeClr>
                </a:solidFill>
              </a:rPr>
              <a:t>Markov Decision Processes</a:t>
            </a:r>
          </a:p>
          <a:p>
            <a:pPr marL="306000" lvl="2" indent="-306000"/>
            <a:endParaRPr lang="en-US" altLang="en-US" sz="2000" b="1" dirty="0">
              <a:solidFill>
                <a:schemeClr val="tx1"/>
              </a:solidFill>
            </a:endParaRPr>
          </a:p>
          <a:p>
            <a:r>
              <a:rPr lang="en-US" altLang="en-US" sz="2000" b="1" dirty="0">
                <a:solidFill>
                  <a:schemeClr val="tx1"/>
                </a:solidFill>
              </a:rPr>
              <a:t>Reinforcement learning</a:t>
            </a:r>
          </a:p>
        </p:txBody>
      </p:sp>
    </p:spTree>
    <p:extLst>
      <p:ext uri="{BB962C8B-B14F-4D97-AF65-F5344CB8AC3E}">
        <p14:creationId xmlns:p14="http://schemas.microsoft.com/office/powerpoint/2010/main" val="9198460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n-US"/>
              <a:t>Reinforcement Learning</a:t>
            </a:r>
          </a:p>
        </p:txBody>
      </p:sp>
      <p:sp>
        <p:nvSpPr>
          <p:cNvPr id="1028" name="Rectangle 3"/>
          <p:cNvSpPr>
            <a:spLocks noGrp="1" noChangeArrowheads="1"/>
          </p:cNvSpPr>
          <p:nvPr>
            <p:ph type="body" idx="1"/>
          </p:nvPr>
        </p:nvSpPr>
        <p:spPr>
          <a:xfrm>
            <a:off x="581193" y="2180496"/>
            <a:ext cx="10418112" cy="4472095"/>
          </a:xfrm>
        </p:spPr>
        <p:txBody>
          <a:bodyPr>
            <a:normAutofit fontScale="85000" lnSpcReduction="20000"/>
          </a:bodyPr>
          <a:lstStyle/>
          <a:p>
            <a:r>
              <a:rPr lang="en-US" sz="2800" dirty="0"/>
              <a:t>Reinforcement learning:</a:t>
            </a:r>
          </a:p>
          <a:p>
            <a:pPr lvl="1"/>
            <a:r>
              <a:rPr lang="en-US" sz="2400" dirty="0"/>
              <a:t>Still assume an MDP:</a:t>
            </a:r>
          </a:p>
          <a:p>
            <a:pPr lvl="2"/>
            <a:r>
              <a:rPr lang="en-US" sz="2000" dirty="0"/>
              <a:t>A </a:t>
            </a:r>
            <a:r>
              <a:rPr lang="en-US" sz="2000" dirty="0">
                <a:solidFill>
                  <a:srgbClr val="CC0000"/>
                </a:solidFill>
              </a:rPr>
              <a:t>set of states s </a:t>
            </a:r>
            <a:r>
              <a:rPr lang="en-US" sz="2000" dirty="0">
                <a:solidFill>
                  <a:srgbClr val="CC0000"/>
                </a:solidFill>
                <a:sym typeface="Symbol" pitchFamily="18" charset="2"/>
              </a:rPr>
              <a:t> </a:t>
            </a:r>
            <a:r>
              <a:rPr lang="en-US" sz="2000" dirty="0">
                <a:solidFill>
                  <a:srgbClr val="CC0000"/>
                </a:solidFill>
              </a:rPr>
              <a:t>S</a:t>
            </a:r>
          </a:p>
          <a:p>
            <a:pPr lvl="2"/>
            <a:r>
              <a:rPr lang="en-US" sz="2000" dirty="0"/>
              <a:t>A </a:t>
            </a:r>
            <a:r>
              <a:rPr lang="en-US" sz="2000" dirty="0">
                <a:solidFill>
                  <a:srgbClr val="CC0000"/>
                </a:solidFill>
              </a:rPr>
              <a:t>set of actions (per state) A</a:t>
            </a:r>
          </a:p>
          <a:p>
            <a:pPr lvl="2"/>
            <a:r>
              <a:rPr lang="en-US" sz="2000" dirty="0"/>
              <a:t>A </a:t>
            </a:r>
            <a:r>
              <a:rPr lang="en-US" sz="2000" dirty="0">
                <a:solidFill>
                  <a:srgbClr val="CC0000"/>
                </a:solidFill>
              </a:rPr>
              <a:t>model T(</a:t>
            </a:r>
            <a:r>
              <a:rPr lang="en-US" sz="2000" dirty="0" err="1">
                <a:solidFill>
                  <a:srgbClr val="CC0000"/>
                </a:solidFill>
              </a:rPr>
              <a:t>s,a,s</a:t>
            </a:r>
            <a:r>
              <a:rPr lang="en-US" sz="2000" dirty="0">
                <a:solidFill>
                  <a:srgbClr val="CC0000"/>
                </a:solidFill>
              </a:rPr>
              <a:t>’)</a:t>
            </a:r>
            <a:endParaRPr lang="en-US" sz="2000" dirty="0"/>
          </a:p>
          <a:p>
            <a:pPr lvl="2"/>
            <a:r>
              <a:rPr lang="en-US" sz="2000" dirty="0"/>
              <a:t>A </a:t>
            </a:r>
            <a:r>
              <a:rPr lang="en-US" sz="2000" dirty="0">
                <a:solidFill>
                  <a:srgbClr val="CC0000"/>
                </a:solidFill>
              </a:rPr>
              <a:t>reward function R(</a:t>
            </a:r>
            <a:r>
              <a:rPr lang="en-US" sz="2000" dirty="0" err="1">
                <a:solidFill>
                  <a:srgbClr val="CC0000"/>
                </a:solidFill>
              </a:rPr>
              <a:t>s,a,s</a:t>
            </a:r>
            <a:r>
              <a:rPr lang="en-US" sz="2000" dirty="0">
                <a:solidFill>
                  <a:srgbClr val="CC0000"/>
                </a:solidFill>
              </a:rPr>
              <a:t>’)</a:t>
            </a:r>
          </a:p>
          <a:p>
            <a:pPr lvl="2"/>
            <a:r>
              <a:rPr lang="en-US" sz="2000" dirty="0"/>
              <a:t>A </a:t>
            </a:r>
            <a:r>
              <a:rPr lang="en-US" sz="2000" dirty="0">
                <a:solidFill>
                  <a:srgbClr val="CC0000"/>
                </a:solidFill>
              </a:rPr>
              <a:t>discount factor </a:t>
            </a:r>
            <a:r>
              <a:rPr lang="en-US" sz="2000" dirty="0" err="1">
                <a:solidFill>
                  <a:srgbClr val="CC0000"/>
                </a:solidFill>
                <a:latin typeface="Times New Roman"/>
                <a:cs typeface="Times New Roman"/>
              </a:rPr>
              <a:t>γ</a:t>
            </a:r>
            <a:r>
              <a:rPr lang="en-US" sz="2000" dirty="0">
                <a:solidFill>
                  <a:srgbClr val="CC0000"/>
                </a:solidFill>
                <a:latin typeface="Times New Roman"/>
                <a:cs typeface="Times New Roman"/>
              </a:rPr>
              <a:t> </a:t>
            </a:r>
            <a:r>
              <a:rPr lang="en-US" sz="2000" dirty="0">
                <a:solidFill>
                  <a:srgbClr val="000000"/>
                </a:solidFill>
                <a:latin typeface="Times New Roman"/>
                <a:cs typeface="Times New Roman"/>
              </a:rPr>
              <a:t>(could be 1)</a:t>
            </a:r>
            <a:endParaRPr lang="en-US" sz="2000" dirty="0">
              <a:solidFill>
                <a:srgbClr val="000000"/>
              </a:solidFill>
            </a:endParaRPr>
          </a:p>
          <a:p>
            <a:pPr lvl="1"/>
            <a:r>
              <a:rPr lang="en-US" sz="2400" dirty="0"/>
              <a:t>Still looking for a policy </a:t>
            </a:r>
            <a:r>
              <a:rPr lang="en-US" sz="2400" dirty="0">
                <a:solidFill>
                  <a:srgbClr val="CC0000"/>
                </a:solidFill>
                <a:sym typeface="Symbol" pitchFamily="18" charset="2"/>
              </a:rPr>
              <a:t>(s)</a:t>
            </a:r>
          </a:p>
          <a:p>
            <a:pPr lvl="1"/>
            <a:endParaRPr lang="en-US" sz="2400" dirty="0">
              <a:sym typeface="Symbol" pitchFamily="18" charset="2"/>
            </a:endParaRPr>
          </a:p>
          <a:p>
            <a:pPr lvl="1"/>
            <a:r>
              <a:rPr lang="en-US" sz="2400" dirty="0">
                <a:sym typeface="Symbol" pitchFamily="18" charset="2"/>
              </a:rPr>
              <a:t>New twist: </a:t>
            </a:r>
            <a:r>
              <a:rPr lang="en-US" sz="2400" dirty="0">
                <a:solidFill>
                  <a:srgbClr val="CC0000"/>
                </a:solidFill>
                <a:sym typeface="Symbol" pitchFamily="18" charset="2"/>
              </a:rPr>
              <a:t>don’t know T or R</a:t>
            </a:r>
          </a:p>
          <a:p>
            <a:pPr lvl="2"/>
            <a:r>
              <a:rPr lang="en-US" sz="2000" dirty="0">
                <a:sym typeface="Symbol" pitchFamily="18" charset="2"/>
              </a:rPr>
              <a:t>i.e. don’t know which states are good or what the actions do</a:t>
            </a:r>
          </a:p>
          <a:p>
            <a:pPr lvl="2"/>
            <a:r>
              <a:rPr lang="en-US" sz="2000" dirty="0">
                <a:sym typeface="Symbol" pitchFamily="18" charset="2"/>
              </a:rPr>
              <a:t>Must actually </a:t>
            </a:r>
            <a:r>
              <a:rPr lang="en-US" sz="2000" dirty="0">
                <a:highlight>
                  <a:srgbClr val="FFFF00"/>
                </a:highlight>
                <a:sym typeface="Symbol" pitchFamily="18" charset="2"/>
              </a:rPr>
              <a:t>try</a:t>
            </a:r>
            <a:r>
              <a:rPr lang="en-US" sz="2000" dirty="0">
                <a:sym typeface="Symbol" pitchFamily="18" charset="2"/>
              </a:rPr>
              <a:t> actions and states out to learn</a:t>
            </a:r>
          </a:p>
        </p:txBody>
      </p:sp>
      <p:sp>
        <p:nvSpPr>
          <p:cNvPr id="1030" name="Slide Number Placeholder 5"/>
          <p:cNvSpPr>
            <a:spLocks noGrp="1"/>
          </p:cNvSpPr>
          <p:nvPr>
            <p:ph type="sldNum" sz="quarter" idx="12"/>
          </p:nvPr>
        </p:nvSpPr>
        <p:spPr>
          <a:noFill/>
        </p:spPr>
        <p:txBody>
          <a:bodyPr/>
          <a:lstStyle/>
          <a:p>
            <a:fld id="{350CC87F-0A2D-4D75-9572-3CAEC3EDBD0E}" type="slidenum">
              <a:rPr lang="en-US" smtClean="0">
                <a:latin typeface="Arial" charset="0"/>
              </a:rPr>
              <a:pPr/>
              <a:t>52</a:t>
            </a:fld>
            <a:endParaRPr lang="en-US">
              <a:latin typeface="Arial" charset="0"/>
            </a:endParaRPr>
          </a:p>
        </p:txBody>
      </p:sp>
    </p:spTree>
    <p:extLst>
      <p:ext uri="{BB962C8B-B14F-4D97-AF65-F5344CB8AC3E}">
        <p14:creationId xmlns:p14="http://schemas.microsoft.com/office/powerpoint/2010/main" val="4500989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sz="3600"/>
              <a:t>The Story So Far: MDPs and RL</a:t>
            </a:r>
          </a:p>
        </p:txBody>
      </p:sp>
      <p:sp>
        <p:nvSpPr>
          <p:cNvPr id="24579" name="Content Placeholder 2"/>
          <p:cNvSpPr>
            <a:spLocks noGrp="1"/>
          </p:cNvSpPr>
          <p:nvPr>
            <p:ph idx="1"/>
          </p:nvPr>
        </p:nvSpPr>
        <p:spPr>
          <a:xfrm>
            <a:off x="304800" y="2650434"/>
            <a:ext cx="7010400" cy="3978965"/>
          </a:xfrm>
        </p:spPr>
        <p:txBody>
          <a:bodyPr>
            <a:normAutofit fontScale="92500" lnSpcReduction="10000"/>
          </a:bodyPr>
          <a:lstStyle/>
          <a:p>
            <a:r>
              <a:rPr lang="en-US" sz="2400" dirty="0"/>
              <a:t>If we know the MDP</a:t>
            </a:r>
          </a:p>
          <a:p>
            <a:pPr lvl="1"/>
            <a:r>
              <a:rPr lang="en-US" sz="2000" dirty="0"/>
              <a:t>Compute V*, Q*, </a:t>
            </a:r>
            <a:r>
              <a:rPr lang="en-US" sz="2000" dirty="0">
                <a:sym typeface="Symbol" pitchFamily="18" charset="2"/>
              </a:rPr>
              <a:t>* exactly</a:t>
            </a:r>
          </a:p>
          <a:p>
            <a:pPr lvl="1"/>
            <a:r>
              <a:rPr lang="en-US" sz="2000" dirty="0">
                <a:sym typeface="Symbol" pitchFamily="18" charset="2"/>
              </a:rPr>
              <a:t>Evaluate a fixed policy </a:t>
            </a:r>
          </a:p>
          <a:p>
            <a:endParaRPr lang="en-US" sz="2400" dirty="0"/>
          </a:p>
          <a:p>
            <a:r>
              <a:rPr lang="en-US" sz="2400" dirty="0"/>
              <a:t>If we don’t know the MDP</a:t>
            </a:r>
          </a:p>
          <a:p>
            <a:pPr lvl="1"/>
            <a:r>
              <a:rPr lang="en-US" sz="2000" dirty="0"/>
              <a:t>We can estimate the MDP then solve</a:t>
            </a:r>
          </a:p>
          <a:p>
            <a:pPr lvl="1"/>
            <a:endParaRPr lang="en-US" sz="2000" dirty="0"/>
          </a:p>
          <a:p>
            <a:pPr lvl="1"/>
            <a:r>
              <a:rPr lang="en-US" sz="2000" dirty="0"/>
              <a:t>We can estimate V for a fixed policy </a:t>
            </a:r>
            <a:r>
              <a:rPr lang="en-US" sz="2000" dirty="0">
                <a:sym typeface="Symbol" pitchFamily="18" charset="2"/>
              </a:rPr>
              <a:t></a:t>
            </a:r>
            <a:endParaRPr lang="en-US" sz="2000" dirty="0"/>
          </a:p>
          <a:p>
            <a:pPr lvl="1"/>
            <a:r>
              <a:rPr lang="en-US" sz="2000" dirty="0"/>
              <a:t>We can estimate Q*(</a:t>
            </a:r>
            <a:r>
              <a:rPr lang="en-US" sz="2000" dirty="0" err="1"/>
              <a:t>s,a</a:t>
            </a:r>
            <a:r>
              <a:rPr lang="en-US" sz="2000" dirty="0"/>
              <a:t>) for the optimal policy while executing an exploration policy</a:t>
            </a:r>
          </a:p>
        </p:txBody>
      </p:sp>
      <p:sp>
        <p:nvSpPr>
          <p:cNvPr id="24580" name="Slide Number Placeholder 3"/>
          <p:cNvSpPr>
            <a:spLocks noGrp="1"/>
          </p:cNvSpPr>
          <p:nvPr>
            <p:ph type="sldNum" sz="quarter" idx="12"/>
          </p:nvPr>
        </p:nvSpPr>
        <p:spPr>
          <a:noFill/>
        </p:spPr>
        <p:txBody>
          <a:bodyPr/>
          <a:lstStyle/>
          <a:p>
            <a:fld id="{5BEE73DD-C45A-4EF0-AC07-A43B8089C599}" type="slidenum">
              <a:rPr lang="en-US" smtClean="0">
                <a:latin typeface="Arial" charset="0"/>
              </a:rPr>
              <a:pPr/>
              <a:t>53</a:t>
            </a:fld>
            <a:endParaRPr lang="en-US">
              <a:latin typeface="Arial" charset="0"/>
            </a:endParaRPr>
          </a:p>
        </p:txBody>
      </p:sp>
      <p:sp>
        <p:nvSpPr>
          <p:cNvPr id="5" name="Content Placeholder 2"/>
          <p:cNvSpPr txBox="1">
            <a:spLocks/>
          </p:cNvSpPr>
          <p:nvPr/>
        </p:nvSpPr>
        <p:spPr bwMode="auto">
          <a:xfrm>
            <a:off x="7296264" y="2689846"/>
            <a:ext cx="4091609" cy="3852699"/>
          </a:xfrm>
          <a:prstGeom prst="rect">
            <a:avLst/>
          </a:prstGeom>
          <a:noFill/>
          <a:ln w="9525">
            <a:noFill/>
            <a:miter lim="800000"/>
            <a:headEnd/>
            <a:tailEnd/>
          </a:ln>
        </p:spPr>
        <p:txBody>
          <a:bodyPr/>
          <a:lstStyle/>
          <a:p>
            <a:pPr marL="342900" indent="-342900" eaLnBrk="0" hangingPunct="0">
              <a:spcBef>
                <a:spcPct val="20000"/>
              </a:spcBef>
              <a:buClr>
                <a:schemeClr val="accent2"/>
              </a:buClr>
              <a:buFont typeface="Wingdings" pitchFamily="2" charset="2"/>
              <a:buChar char="§"/>
              <a:defRPr/>
            </a:pPr>
            <a:r>
              <a:rPr lang="en-US" sz="2400" kern="0" dirty="0">
                <a:solidFill>
                  <a:schemeClr val="accent2"/>
                </a:solidFill>
              </a:rPr>
              <a:t>Model-based DPs</a:t>
            </a:r>
          </a:p>
          <a:p>
            <a:pPr marL="800100" lvl="1" indent="-342900" eaLnBrk="0" hangingPunct="0">
              <a:spcBef>
                <a:spcPct val="20000"/>
              </a:spcBef>
              <a:buClr>
                <a:schemeClr val="accent2"/>
              </a:buClr>
              <a:buFont typeface="Wingdings" pitchFamily="2" charset="2"/>
              <a:buChar char="§"/>
              <a:defRPr/>
            </a:pPr>
            <a:r>
              <a:rPr lang="en-US" sz="2000" kern="0" dirty="0"/>
              <a:t>Value and policy Iteration</a:t>
            </a:r>
          </a:p>
          <a:p>
            <a:pPr marL="800100" lvl="1" indent="-342900" eaLnBrk="0" hangingPunct="0">
              <a:spcBef>
                <a:spcPct val="20000"/>
              </a:spcBef>
              <a:buClr>
                <a:schemeClr val="accent2"/>
              </a:buClr>
              <a:buFont typeface="Wingdings" pitchFamily="2" charset="2"/>
              <a:buChar char="§"/>
              <a:defRPr/>
            </a:pPr>
            <a:r>
              <a:rPr lang="en-US" sz="2000" kern="0" dirty="0"/>
              <a:t>Policy evaluation</a:t>
            </a:r>
          </a:p>
          <a:p>
            <a:pPr marL="342900" indent="-342900" eaLnBrk="0" hangingPunct="0">
              <a:spcBef>
                <a:spcPct val="20000"/>
              </a:spcBef>
              <a:buClr>
                <a:schemeClr val="accent2"/>
              </a:buClr>
              <a:buFont typeface="Wingdings" pitchFamily="2" charset="2"/>
              <a:buChar char="§"/>
              <a:defRPr/>
            </a:pPr>
            <a:endParaRPr lang="en-US" sz="2400" kern="0" dirty="0">
              <a:solidFill>
                <a:schemeClr val="accent2"/>
              </a:solidFill>
            </a:endParaRPr>
          </a:p>
          <a:p>
            <a:pPr marL="342900" indent="-342900" eaLnBrk="0" hangingPunct="0">
              <a:spcBef>
                <a:spcPct val="20000"/>
              </a:spcBef>
              <a:buClr>
                <a:schemeClr val="accent2"/>
              </a:buClr>
              <a:buFont typeface="Wingdings" pitchFamily="2" charset="2"/>
              <a:buChar char="§"/>
              <a:defRPr/>
            </a:pPr>
            <a:endParaRPr lang="en-US" sz="2400" kern="0" dirty="0">
              <a:solidFill>
                <a:schemeClr val="accent2"/>
              </a:solidFill>
            </a:endParaRPr>
          </a:p>
          <a:p>
            <a:pPr marL="342900" indent="-342900" eaLnBrk="0" hangingPunct="0">
              <a:spcBef>
                <a:spcPct val="20000"/>
              </a:spcBef>
              <a:buClr>
                <a:schemeClr val="accent2"/>
              </a:buClr>
              <a:buFont typeface="Wingdings" pitchFamily="2" charset="2"/>
              <a:buChar char="§"/>
              <a:defRPr/>
            </a:pPr>
            <a:r>
              <a:rPr lang="en-US" sz="2400" kern="0" dirty="0">
                <a:solidFill>
                  <a:schemeClr val="accent2"/>
                </a:solidFill>
              </a:rPr>
              <a:t>Model-based RL</a:t>
            </a:r>
          </a:p>
          <a:p>
            <a:pPr marL="342900" indent="-342900" eaLnBrk="0" hangingPunct="0">
              <a:spcBef>
                <a:spcPct val="20000"/>
              </a:spcBef>
              <a:buClr>
                <a:schemeClr val="accent2"/>
              </a:buClr>
              <a:buFont typeface="Wingdings" pitchFamily="2" charset="2"/>
              <a:buChar char="§"/>
              <a:defRPr/>
            </a:pPr>
            <a:endParaRPr lang="en-US" sz="2400" kern="0" dirty="0">
              <a:solidFill>
                <a:schemeClr val="accent2"/>
              </a:solidFill>
            </a:endParaRPr>
          </a:p>
          <a:p>
            <a:pPr marL="342900" indent="-342900" eaLnBrk="0" hangingPunct="0">
              <a:spcBef>
                <a:spcPct val="20000"/>
              </a:spcBef>
              <a:buClr>
                <a:schemeClr val="accent2"/>
              </a:buClr>
              <a:buFont typeface="Wingdings" pitchFamily="2" charset="2"/>
              <a:buChar char="§"/>
              <a:defRPr/>
            </a:pPr>
            <a:r>
              <a:rPr lang="en-US" sz="2400" kern="0" dirty="0">
                <a:solidFill>
                  <a:schemeClr val="accent2"/>
                </a:solidFill>
              </a:rPr>
              <a:t>Model-free RL:</a:t>
            </a:r>
          </a:p>
          <a:p>
            <a:pPr marL="800100" lvl="1" indent="-342900" eaLnBrk="0" hangingPunct="0">
              <a:spcBef>
                <a:spcPct val="20000"/>
              </a:spcBef>
              <a:buClr>
                <a:schemeClr val="accent2"/>
              </a:buClr>
              <a:buFont typeface="Wingdings" pitchFamily="2" charset="2"/>
              <a:buChar char="§"/>
              <a:defRPr/>
            </a:pPr>
            <a:r>
              <a:rPr lang="en-US" sz="2000" kern="0" dirty="0"/>
              <a:t>Value learning</a:t>
            </a:r>
          </a:p>
          <a:p>
            <a:pPr marL="800100" lvl="1" indent="-342900" eaLnBrk="0" hangingPunct="0">
              <a:spcBef>
                <a:spcPct val="20000"/>
              </a:spcBef>
              <a:buClr>
                <a:schemeClr val="accent2"/>
              </a:buClr>
              <a:buFont typeface="Wingdings" pitchFamily="2" charset="2"/>
              <a:buChar char="§"/>
              <a:defRPr/>
            </a:pPr>
            <a:r>
              <a:rPr lang="en-US" sz="2000" kern="0" dirty="0"/>
              <a:t>Q-learning</a:t>
            </a:r>
          </a:p>
        </p:txBody>
      </p:sp>
      <p:sp>
        <p:nvSpPr>
          <p:cNvPr id="24582" name="TextBox 5"/>
          <p:cNvSpPr txBox="1">
            <a:spLocks noChangeArrowheads="1"/>
          </p:cNvSpPr>
          <p:nvPr/>
        </p:nvSpPr>
        <p:spPr bwMode="auto">
          <a:xfrm>
            <a:off x="581192" y="1914973"/>
            <a:ext cx="4194175" cy="461963"/>
          </a:xfrm>
          <a:prstGeom prst="rect">
            <a:avLst/>
          </a:prstGeom>
          <a:noFill/>
          <a:ln w="9525">
            <a:noFill/>
            <a:miter lim="800000"/>
            <a:headEnd/>
            <a:tailEnd/>
          </a:ln>
        </p:spPr>
        <p:txBody>
          <a:bodyPr wrap="none">
            <a:spAutoFit/>
          </a:bodyPr>
          <a:lstStyle/>
          <a:p>
            <a:r>
              <a:rPr lang="en-US" sz="2400" b="1" dirty="0"/>
              <a:t>Things we know how to do:</a:t>
            </a:r>
          </a:p>
        </p:txBody>
      </p:sp>
      <p:sp>
        <p:nvSpPr>
          <p:cNvPr id="24583" name="TextBox 6"/>
          <p:cNvSpPr txBox="1">
            <a:spLocks noChangeArrowheads="1"/>
          </p:cNvSpPr>
          <p:nvPr/>
        </p:nvSpPr>
        <p:spPr bwMode="auto">
          <a:xfrm>
            <a:off x="7315200" y="1886850"/>
            <a:ext cx="1865126" cy="461665"/>
          </a:xfrm>
          <a:prstGeom prst="rect">
            <a:avLst/>
          </a:prstGeom>
          <a:noFill/>
          <a:ln w="9525">
            <a:noFill/>
            <a:miter lim="800000"/>
            <a:headEnd/>
            <a:tailEnd/>
          </a:ln>
        </p:spPr>
        <p:txBody>
          <a:bodyPr wrap="none">
            <a:spAutoFit/>
          </a:bodyPr>
          <a:lstStyle/>
          <a:p>
            <a:r>
              <a:rPr lang="en-US" sz="2400" b="1" dirty="0"/>
              <a:t>Techniques:</a:t>
            </a:r>
          </a:p>
        </p:txBody>
      </p:sp>
    </p:spTree>
    <p:extLst>
      <p:ext uri="{BB962C8B-B14F-4D97-AF65-F5344CB8AC3E}">
        <p14:creationId xmlns:p14="http://schemas.microsoft.com/office/powerpoint/2010/main" val="14283024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sz="3600" dirty="0"/>
              <a:t>VALUE FUNCTION</a:t>
            </a:r>
          </a:p>
        </p:txBody>
      </p:sp>
      <p:sp>
        <p:nvSpPr>
          <p:cNvPr id="24580" name="Slide Number Placeholder 3"/>
          <p:cNvSpPr>
            <a:spLocks noGrp="1"/>
          </p:cNvSpPr>
          <p:nvPr>
            <p:ph type="sldNum" sz="quarter" idx="12"/>
          </p:nvPr>
        </p:nvSpPr>
        <p:spPr>
          <a:noFill/>
        </p:spPr>
        <p:txBody>
          <a:bodyPr/>
          <a:lstStyle/>
          <a:p>
            <a:fld id="{5BEE73DD-C45A-4EF0-AC07-A43B8089C599}" type="slidenum">
              <a:rPr lang="en-US" smtClean="0">
                <a:latin typeface="Arial" charset="0"/>
              </a:rPr>
              <a:pPr/>
              <a:t>54</a:t>
            </a:fld>
            <a:endParaRPr lang="en-US">
              <a:latin typeface="Arial" charset="0"/>
            </a:endParaRPr>
          </a:p>
        </p:txBody>
      </p:sp>
      <p:pic>
        <p:nvPicPr>
          <p:cNvPr id="3074" name="Picture 2">
            <a:extLst>
              <a:ext uri="{FF2B5EF4-FFF2-40B4-BE49-F238E27FC236}">
                <a16:creationId xmlns:a16="http://schemas.microsoft.com/office/drawing/2014/main" id="{8554ADBB-1725-F14B-93D1-7D6B6F326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1654" y="1994737"/>
            <a:ext cx="7288691" cy="13220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32B0033-FF63-684F-A260-23555D384056}"/>
              </a:ext>
            </a:extLst>
          </p:cNvPr>
          <p:cNvSpPr txBox="1"/>
          <p:nvPr/>
        </p:nvSpPr>
        <p:spPr>
          <a:xfrm>
            <a:off x="869795" y="3902927"/>
            <a:ext cx="9877127" cy="369332"/>
          </a:xfrm>
          <a:prstGeom prst="rect">
            <a:avLst/>
          </a:prstGeom>
          <a:noFill/>
        </p:spPr>
        <p:txBody>
          <a:bodyPr wrap="none" rtlCol="0">
            <a:spAutoFit/>
          </a:bodyPr>
          <a:lstStyle/>
          <a:p>
            <a:r>
              <a:rPr lang="en-US" dirty="0"/>
              <a:t>where T is the horizon (episode length) which can be infinity if there is maximum length for the episode.</a:t>
            </a:r>
          </a:p>
        </p:txBody>
      </p:sp>
    </p:spTree>
    <p:extLst>
      <p:ext uri="{BB962C8B-B14F-4D97-AF65-F5344CB8AC3E}">
        <p14:creationId xmlns:p14="http://schemas.microsoft.com/office/powerpoint/2010/main" val="39022118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sz="3600" dirty="0"/>
              <a:t>Model-based </a:t>
            </a:r>
            <a:r>
              <a:rPr lang="en-US" sz="3600" dirty="0" err="1"/>
              <a:t>rl</a:t>
            </a:r>
            <a:r>
              <a:rPr lang="en-US" sz="3600" dirty="0"/>
              <a:t>: Value-iteration </a:t>
            </a:r>
          </a:p>
        </p:txBody>
      </p:sp>
      <p:sp>
        <p:nvSpPr>
          <p:cNvPr id="24580" name="Slide Number Placeholder 3"/>
          <p:cNvSpPr>
            <a:spLocks noGrp="1"/>
          </p:cNvSpPr>
          <p:nvPr>
            <p:ph type="sldNum" sz="quarter" idx="12"/>
          </p:nvPr>
        </p:nvSpPr>
        <p:spPr>
          <a:noFill/>
        </p:spPr>
        <p:txBody>
          <a:bodyPr/>
          <a:lstStyle/>
          <a:p>
            <a:fld id="{5BEE73DD-C45A-4EF0-AC07-A43B8089C599}" type="slidenum">
              <a:rPr lang="en-US" smtClean="0">
                <a:latin typeface="Arial" charset="0"/>
              </a:rPr>
              <a:pPr/>
              <a:t>55</a:t>
            </a:fld>
            <a:endParaRPr lang="en-US">
              <a:latin typeface="Arial" charset="0"/>
            </a:endParaRPr>
          </a:p>
        </p:txBody>
      </p:sp>
      <p:sp>
        <p:nvSpPr>
          <p:cNvPr id="4" name="TextBox 3">
            <a:extLst>
              <a:ext uri="{FF2B5EF4-FFF2-40B4-BE49-F238E27FC236}">
                <a16:creationId xmlns:a16="http://schemas.microsoft.com/office/drawing/2014/main" id="{232B0033-FF63-684F-A260-23555D384056}"/>
              </a:ext>
            </a:extLst>
          </p:cNvPr>
          <p:cNvSpPr txBox="1"/>
          <p:nvPr/>
        </p:nvSpPr>
        <p:spPr>
          <a:xfrm>
            <a:off x="2214421" y="2007311"/>
            <a:ext cx="6937970" cy="657809"/>
          </a:xfrm>
          <a:prstGeom prst="rect">
            <a:avLst/>
          </a:prstGeom>
          <a:noFill/>
        </p:spPr>
        <p:txBody>
          <a:bodyPr wrap="square" rtlCol="0">
            <a:spAutoFit/>
          </a:bodyPr>
          <a:lstStyle/>
          <a:p>
            <a:r>
              <a:rPr lang="en-US" dirty="0"/>
              <a:t>The value function represent how good is a state for an agent to be in. </a:t>
            </a:r>
          </a:p>
          <a:p>
            <a:r>
              <a:rPr lang="en-US" dirty="0"/>
              <a:t>It is equal to expected total reward for an agent starting from state s.</a:t>
            </a:r>
          </a:p>
        </p:txBody>
      </p:sp>
      <p:pic>
        <p:nvPicPr>
          <p:cNvPr id="4098" name="Picture 2">
            <a:extLst>
              <a:ext uri="{FF2B5EF4-FFF2-40B4-BE49-F238E27FC236}">
                <a16:creationId xmlns:a16="http://schemas.microsoft.com/office/drawing/2014/main" id="{75695486-62AA-F44E-9774-897F48E6F2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4387" y="4485357"/>
            <a:ext cx="7471954" cy="16704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44F9A23-9060-2B4F-BCA6-95F828A0C018}"/>
              </a:ext>
            </a:extLst>
          </p:cNvPr>
          <p:cNvSpPr txBox="1"/>
          <p:nvPr/>
        </p:nvSpPr>
        <p:spPr>
          <a:xfrm>
            <a:off x="2221536" y="2998093"/>
            <a:ext cx="8468448" cy="369332"/>
          </a:xfrm>
          <a:prstGeom prst="rect">
            <a:avLst/>
          </a:prstGeom>
          <a:noFill/>
        </p:spPr>
        <p:txBody>
          <a:bodyPr wrap="square" rtlCol="0">
            <a:spAutoFit/>
          </a:bodyPr>
          <a:lstStyle/>
          <a:p>
            <a:r>
              <a:rPr lang="en-US" dirty="0"/>
              <a:t>The value function depends on the policy by which the agent picks actions to perform.</a:t>
            </a:r>
          </a:p>
        </p:txBody>
      </p:sp>
      <p:sp>
        <p:nvSpPr>
          <p:cNvPr id="8" name="TextBox 7">
            <a:extLst>
              <a:ext uri="{FF2B5EF4-FFF2-40B4-BE49-F238E27FC236}">
                <a16:creationId xmlns:a16="http://schemas.microsoft.com/office/drawing/2014/main" id="{0D13F44A-787E-4749-965B-F1AD9B5F1C05}"/>
              </a:ext>
            </a:extLst>
          </p:cNvPr>
          <p:cNvSpPr txBox="1"/>
          <p:nvPr/>
        </p:nvSpPr>
        <p:spPr>
          <a:xfrm>
            <a:off x="2221536" y="3547671"/>
            <a:ext cx="8238309" cy="646331"/>
          </a:xfrm>
          <a:prstGeom prst="rect">
            <a:avLst/>
          </a:prstGeom>
          <a:noFill/>
        </p:spPr>
        <p:txBody>
          <a:bodyPr wrap="square" rtlCol="0">
            <a:spAutoFit/>
          </a:bodyPr>
          <a:lstStyle/>
          <a:p>
            <a:r>
              <a:rPr lang="en-US" dirty="0"/>
              <a:t>if the agent uses a given policy 𝛑 to select actions, the corresponding value function is given by</a:t>
            </a:r>
          </a:p>
        </p:txBody>
      </p:sp>
    </p:spTree>
    <p:extLst>
      <p:ext uri="{BB962C8B-B14F-4D97-AF65-F5344CB8AC3E}">
        <p14:creationId xmlns:p14="http://schemas.microsoft.com/office/powerpoint/2010/main" val="94989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sz="3600" dirty="0"/>
              <a:t>Model-based </a:t>
            </a:r>
            <a:r>
              <a:rPr lang="en-US" sz="3600" dirty="0" err="1"/>
              <a:t>rl</a:t>
            </a:r>
            <a:r>
              <a:rPr lang="en-US" sz="3600" dirty="0"/>
              <a:t>: Value-iteration </a:t>
            </a:r>
          </a:p>
        </p:txBody>
      </p:sp>
      <p:sp>
        <p:nvSpPr>
          <p:cNvPr id="24580" name="Slide Number Placeholder 3"/>
          <p:cNvSpPr>
            <a:spLocks noGrp="1"/>
          </p:cNvSpPr>
          <p:nvPr>
            <p:ph type="sldNum" sz="quarter" idx="12"/>
          </p:nvPr>
        </p:nvSpPr>
        <p:spPr>
          <a:noFill/>
        </p:spPr>
        <p:txBody>
          <a:bodyPr/>
          <a:lstStyle/>
          <a:p>
            <a:fld id="{5BEE73DD-C45A-4EF0-AC07-A43B8089C599}" type="slidenum">
              <a:rPr lang="en-US" smtClean="0">
                <a:latin typeface="Arial" charset="0"/>
              </a:rPr>
              <a:pPr/>
              <a:t>56</a:t>
            </a:fld>
            <a:endParaRPr lang="en-US">
              <a:latin typeface="Arial" charset="0"/>
            </a:endParaRPr>
          </a:p>
        </p:txBody>
      </p:sp>
      <p:sp>
        <p:nvSpPr>
          <p:cNvPr id="4" name="TextBox 3">
            <a:extLst>
              <a:ext uri="{FF2B5EF4-FFF2-40B4-BE49-F238E27FC236}">
                <a16:creationId xmlns:a16="http://schemas.microsoft.com/office/drawing/2014/main" id="{232B0033-FF63-684F-A260-23555D384056}"/>
              </a:ext>
            </a:extLst>
          </p:cNvPr>
          <p:cNvSpPr txBox="1"/>
          <p:nvPr/>
        </p:nvSpPr>
        <p:spPr>
          <a:xfrm>
            <a:off x="581192" y="2007311"/>
            <a:ext cx="11194496" cy="646331"/>
          </a:xfrm>
          <a:prstGeom prst="rect">
            <a:avLst/>
          </a:prstGeom>
          <a:noFill/>
        </p:spPr>
        <p:txBody>
          <a:bodyPr wrap="square" rtlCol="0">
            <a:spAutoFit/>
          </a:bodyPr>
          <a:lstStyle/>
          <a:p>
            <a:r>
              <a:rPr lang="en-US" dirty="0"/>
              <a:t>Among all possible value-functions, there exist an </a:t>
            </a:r>
            <a:r>
              <a:rPr lang="en-US" b="1" dirty="0"/>
              <a:t>optimal value function </a:t>
            </a:r>
            <a:r>
              <a:rPr lang="en-US" dirty="0"/>
              <a:t>that has higher value than other functions for all states.</a:t>
            </a:r>
          </a:p>
        </p:txBody>
      </p:sp>
      <p:pic>
        <p:nvPicPr>
          <p:cNvPr id="5122" name="Picture 2">
            <a:extLst>
              <a:ext uri="{FF2B5EF4-FFF2-40B4-BE49-F238E27FC236}">
                <a16:creationId xmlns:a16="http://schemas.microsoft.com/office/drawing/2014/main" id="{D077EC8B-5819-E240-9467-F49FBE9CA1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2965" y="2834364"/>
            <a:ext cx="9366069" cy="106343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D46E1D3-D4D5-0E44-AC46-ACD941002ACC}"/>
              </a:ext>
            </a:extLst>
          </p:cNvPr>
          <p:cNvSpPr txBox="1"/>
          <p:nvPr/>
        </p:nvSpPr>
        <p:spPr>
          <a:xfrm>
            <a:off x="700138" y="4527310"/>
            <a:ext cx="11194496" cy="369332"/>
          </a:xfrm>
          <a:prstGeom prst="rect">
            <a:avLst/>
          </a:prstGeom>
          <a:noFill/>
        </p:spPr>
        <p:txBody>
          <a:bodyPr wrap="square" rtlCol="0">
            <a:spAutoFit/>
          </a:bodyPr>
          <a:lstStyle/>
          <a:p>
            <a:r>
              <a:rPr lang="en-US" dirty="0"/>
              <a:t>The optimal policy 𝛑* is the policy that corresponds to optimal value function.</a:t>
            </a:r>
          </a:p>
        </p:txBody>
      </p:sp>
      <p:pic>
        <p:nvPicPr>
          <p:cNvPr id="5124" name="Picture 4">
            <a:extLst>
              <a:ext uri="{FF2B5EF4-FFF2-40B4-BE49-F238E27FC236}">
                <a16:creationId xmlns:a16="http://schemas.microsoft.com/office/drawing/2014/main" id="{8CE01B5F-49DE-914F-A856-4BFBD2FD19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0283" y="5117431"/>
            <a:ext cx="8274205" cy="915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967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sz="3600" dirty="0"/>
              <a:t>Q-function</a:t>
            </a:r>
          </a:p>
        </p:txBody>
      </p:sp>
      <p:sp>
        <p:nvSpPr>
          <p:cNvPr id="24580" name="Slide Number Placeholder 3"/>
          <p:cNvSpPr>
            <a:spLocks noGrp="1"/>
          </p:cNvSpPr>
          <p:nvPr>
            <p:ph type="sldNum" sz="quarter" idx="12"/>
          </p:nvPr>
        </p:nvSpPr>
        <p:spPr>
          <a:noFill/>
        </p:spPr>
        <p:txBody>
          <a:bodyPr/>
          <a:lstStyle/>
          <a:p>
            <a:fld id="{5BEE73DD-C45A-4EF0-AC07-A43B8089C599}" type="slidenum">
              <a:rPr lang="en-US" smtClean="0">
                <a:latin typeface="Arial" charset="0"/>
              </a:rPr>
              <a:pPr/>
              <a:t>57</a:t>
            </a:fld>
            <a:endParaRPr lang="en-US">
              <a:latin typeface="Arial" charset="0"/>
            </a:endParaRPr>
          </a:p>
        </p:txBody>
      </p:sp>
      <p:sp>
        <p:nvSpPr>
          <p:cNvPr id="4" name="TextBox 3">
            <a:extLst>
              <a:ext uri="{FF2B5EF4-FFF2-40B4-BE49-F238E27FC236}">
                <a16:creationId xmlns:a16="http://schemas.microsoft.com/office/drawing/2014/main" id="{232B0033-FF63-684F-A260-23555D384056}"/>
              </a:ext>
            </a:extLst>
          </p:cNvPr>
          <p:cNvSpPr txBox="1"/>
          <p:nvPr/>
        </p:nvSpPr>
        <p:spPr>
          <a:xfrm>
            <a:off x="581192" y="2007311"/>
            <a:ext cx="11194496" cy="369332"/>
          </a:xfrm>
          <a:prstGeom prst="rect">
            <a:avLst/>
          </a:prstGeom>
          <a:noFill/>
        </p:spPr>
        <p:txBody>
          <a:bodyPr wrap="square" rtlCol="0">
            <a:spAutoFit/>
          </a:bodyPr>
          <a:lstStyle/>
          <a:p>
            <a:r>
              <a:rPr lang="en-US" dirty="0"/>
              <a:t>Q is a function of a state-action pair and returns a real value.</a:t>
            </a:r>
          </a:p>
        </p:txBody>
      </p:sp>
      <p:pic>
        <p:nvPicPr>
          <p:cNvPr id="6146" name="Picture 2">
            <a:extLst>
              <a:ext uri="{FF2B5EF4-FFF2-40B4-BE49-F238E27FC236}">
                <a16:creationId xmlns:a16="http://schemas.microsoft.com/office/drawing/2014/main" id="{9A883D36-F3ED-2641-A68A-0646EF1679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2590800"/>
            <a:ext cx="5791200" cy="8382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1F3EC8B-B0E6-A342-AEFE-2A827513396B}"/>
              </a:ext>
            </a:extLst>
          </p:cNvPr>
          <p:cNvSpPr txBox="1"/>
          <p:nvPr/>
        </p:nvSpPr>
        <p:spPr>
          <a:xfrm>
            <a:off x="581192" y="4112026"/>
            <a:ext cx="11194496" cy="1754326"/>
          </a:xfrm>
          <a:prstGeom prst="rect">
            <a:avLst/>
          </a:prstGeom>
          <a:noFill/>
        </p:spPr>
        <p:txBody>
          <a:bodyPr wrap="square" rtlCol="0">
            <a:spAutoFit/>
          </a:bodyPr>
          <a:lstStyle/>
          <a:p>
            <a:r>
              <a:rPr lang="en-US" dirty="0"/>
              <a:t>The optimal Q-function </a:t>
            </a:r>
            <a:r>
              <a:rPr lang="en-US" b="1" dirty="0"/>
              <a:t>Q*(s, a)</a:t>
            </a:r>
            <a:r>
              <a:rPr lang="en-US" dirty="0"/>
              <a:t> means:</a:t>
            </a:r>
          </a:p>
          <a:p>
            <a:endParaRPr lang="en-US" dirty="0"/>
          </a:p>
          <a:p>
            <a:r>
              <a:rPr lang="en-US" dirty="0"/>
              <a:t>the expected total reward received by an agent starting in </a:t>
            </a:r>
            <a:r>
              <a:rPr lang="en-US" b="1" dirty="0"/>
              <a:t>s </a:t>
            </a:r>
            <a:r>
              <a:rPr lang="en-US" dirty="0"/>
              <a:t>and picks action </a:t>
            </a:r>
            <a:r>
              <a:rPr lang="en-US" b="1" dirty="0"/>
              <a:t>a</a:t>
            </a:r>
            <a:r>
              <a:rPr lang="en-US" dirty="0"/>
              <a:t>, then will behave optimally afterwards. </a:t>
            </a:r>
          </a:p>
          <a:p>
            <a:endParaRPr lang="en-US" dirty="0"/>
          </a:p>
          <a:p>
            <a:endParaRPr lang="en-US" dirty="0"/>
          </a:p>
          <a:p>
            <a:r>
              <a:rPr lang="en-US" dirty="0"/>
              <a:t>There, </a:t>
            </a:r>
            <a:r>
              <a:rPr lang="en-US" b="1" dirty="0"/>
              <a:t>Q*(s, a)</a:t>
            </a:r>
            <a:r>
              <a:rPr lang="en-US" dirty="0"/>
              <a:t> is an indication for how good it is for an agent to pick action a while being in state s.</a:t>
            </a:r>
          </a:p>
        </p:txBody>
      </p:sp>
    </p:spTree>
    <p:extLst>
      <p:ext uri="{BB962C8B-B14F-4D97-AF65-F5344CB8AC3E}">
        <p14:creationId xmlns:p14="http://schemas.microsoft.com/office/powerpoint/2010/main" val="26714065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sz="3600"/>
              <a:t>Model-based rl: Value-iteration </a:t>
            </a:r>
            <a:endParaRPr lang="en-US" sz="3600" dirty="0"/>
          </a:p>
        </p:txBody>
      </p:sp>
      <p:sp>
        <p:nvSpPr>
          <p:cNvPr id="24580" name="Slide Number Placeholder 3"/>
          <p:cNvSpPr>
            <a:spLocks noGrp="1"/>
          </p:cNvSpPr>
          <p:nvPr>
            <p:ph type="sldNum" sz="quarter" idx="12"/>
          </p:nvPr>
        </p:nvSpPr>
        <p:spPr>
          <a:noFill/>
        </p:spPr>
        <p:txBody>
          <a:bodyPr/>
          <a:lstStyle/>
          <a:p>
            <a:fld id="{5BEE73DD-C45A-4EF0-AC07-A43B8089C599}" type="slidenum">
              <a:rPr lang="en-US" smtClean="0">
                <a:latin typeface="Arial" charset="0"/>
              </a:rPr>
              <a:pPr/>
              <a:t>58</a:t>
            </a:fld>
            <a:endParaRPr lang="en-US">
              <a:latin typeface="Arial" charset="0"/>
            </a:endParaRPr>
          </a:p>
        </p:txBody>
      </p:sp>
      <p:sp>
        <p:nvSpPr>
          <p:cNvPr id="4" name="TextBox 3">
            <a:extLst>
              <a:ext uri="{FF2B5EF4-FFF2-40B4-BE49-F238E27FC236}">
                <a16:creationId xmlns:a16="http://schemas.microsoft.com/office/drawing/2014/main" id="{232B0033-FF63-684F-A260-23555D384056}"/>
              </a:ext>
            </a:extLst>
          </p:cNvPr>
          <p:cNvSpPr txBox="1"/>
          <p:nvPr/>
        </p:nvSpPr>
        <p:spPr>
          <a:xfrm>
            <a:off x="581192" y="2007311"/>
            <a:ext cx="11194496" cy="646331"/>
          </a:xfrm>
          <a:prstGeom prst="rect">
            <a:avLst/>
          </a:prstGeom>
          <a:noFill/>
        </p:spPr>
        <p:txBody>
          <a:bodyPr wrap="square" rtlCol="0">
            <a:spAutoFit/>
          </a:bodyPr>
          <a:lstStyle/>
          <a:p>
            <a:r>
              <a:rPr lang="en-US"/>
              <a:t>Among all possible value-functions, there exist an </a:t>
            </a:r>
            <a:r>
              <a:rPr lang="en-US" b="1"/>
              <a:t>optimal value function </a:t>
            </a:r>
            <a:r>
              <a:rPr lang="en-US"/>
              <a:t>that has higher value than other functions for all states.</a:t>
            </a:r>
            <a:endParaRPr lang="en-US" dirty="0"/>
          </a:p>
        </p:txBody>
      </p:sp>
      <p:pic>
        <p:nvPicPr>
          <p:cNvPr id="5122" name="Picture 2">
            <a:extLst>
              <a:ext uri="{FF2B5EF4-FFF2-40B4-BE49-F238E27FC236}">
                <a16:creationId xmlns:a16="http://schemas.microsoft.com/office/drawing/2014/main" id="{D077EC8B-5819-E240-9467-F49FBE9CA1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0023" y="2849832"/>
            <a:ext cx="7471954" cy="8483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F7CAF773-E3B5-234D-85F1-DDD09E0246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1655" y="3916643"/>
            <a:ext cx="5632481" cy="1259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4468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sz="3600"/>
              <a:t>Model-based rl: Value-iteration </a:t>
            </a:r>
            <a:endParaRPr lang="en-US" sz="3600" dirty="0"/>
          </a:p>
        </p:txBody>
      </p:sp>
      <p:sp>
        <p:nvSpPr>
          <p:cNvPr id="24580" name="Slide Number Placeholder 3"/>
          <p:cNvSpPr>
            <a:spLocks noGrp="1"/>
          </p:cNvSpPr>
          <p:nvPr>
            <p:ph type="sldNum" sz="quarter" idx="12"/>
          </p:nvPr>
        </p:nvSpPr>
        <p:spPr>
          <a:noFill/>
        </p:spPr>
        <p:txBody>
          <a:bodyPr/>
          <a:lstStyle/>
          <a:p>
            <a:fld id="{5BEE73DD-C45A-4EF0-AC07-A43B8089C599}" type="slidenum">
              <a:rPr lang="en-US" smtClean="0">
                <a:latin typeface="Arial" charset="0"/>
              </a:rPr>
              <a:pPr/>
              <a:t>59</a:t>
            </a:fld>
            <a:endParaRPr lang="en-US">
              <a:latin typeface="Arial" charset="0"/>
            </a:endParaRPr>
          </a:p>
        </p:txBody>
      </p:sp>
      <p:sp>
        <p:nvSpPr>
          <p:cNvPr id="4" name="TextBox 3">
            <a:extLst>
              <a:ext uri="{FF2B5EF4-FFF2-40B4-BE49-F238E27FC236}">
                <a16:creationId xmlns:a16="http://schemas.microsoft.com/office/drawing/2014/main" id="{232B0033-FF63-684F-A260-23555D384056}"/>
              </a:ext>
            </a:extLst>
          </p:cNvPr>
          <p:cNvSpPr txBox="1"/>
          <p:nvPr/>
        </p:nvSpPr>
        <p:spPr>
          <a:xfrm>
            <a:off x="581192" y="2230335"/>
            <a:ext cx="11194496" cy="646331"/>
          </a:xfrm>
          <a:prstGeom prst="rect">
            <a:avLst/>
          </a:prstGeom>
          <a:noFill/>
        </p:spPr>
        <p:txBody>
          <a:bodyPr wrap="square" rtlCol="0">
            <a:spAutoFit/>
          </a:bodyPr>
          <a:lstStyle/>
          <a:p>
            <a:r>
              <a:rPr lang="en-US" dirty="0"/>
              <a:t>If we know the optimal Q-function Q*(s, a) , the optimal policy can be easily extracted by choosing the action a that gives maximum </a:t>
            </a:r>
            <a:r>
              <a:rPr lang="en-US" b="1" dirty="0"/>
              <a:t>Q*(s, a) </a:t>
            </a:r>
            <a:r>
              <a:rPr lang="en-US" dirty="0"/>
              <a:t>for state s</a:t>
            </a:r>
          </a:p>
        </p:txBody>
      </p:sp>
      <p:pic>
        <p:nvPicPr>
          <p:cNvPr id="9218" name="Picture 2">
            <a:extLst>
              <a:ext uri="{FF2B5EF4-FFF2-40B4-BE49-F238E27FC236}">
                <a16:creationId xmlns:a16="http://schemas.microsoft.com/office/drawing/2014/main" id="{D2CFC787-6F0E-A344-904D-96CB3958DD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2937" y="3646397"/>
            <a:ext cx="7850777" cy="746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7082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6FEC8-7A5D-9C44-B86E-B886E2469315}"/>
              </a:ext>
            </a:extLst>
          </p:cNvPr>
          <p:cNvSpPr>
            <a:spLocks noGrp="1"/>
          </p:cNvSpPr>
          <p:nvPr>
            <p:ph type="title"/>
          </p:nvPr>
        </p:nvSpPr>
        <p:spPr/>
        <p:txBody>
          <a:bodyPr/>
          <a:lstStyle/>
          <a:p>
            <a:r>
              <a:rPr lang="en-US" b="1" dirty="0"/>
              <a:t>Assisted Driving</a:t>
            </a:r>
            <a:endParaRPr lang="en-US" dirty="0"/>
          </a:p>
        </p:txBody>
      </p:sp>
      <p:pic>
        <p:nvPicPr>
          <p:cNvPr id="2050" name="Picture 2" descr="What is ADAS (Advanced Driver Assistance Systems)? – Overview of ADAS  Applications | Synopsys">
            <a:extLst>
              <a:ext uri="{FF2B5EF4-FFF2-40B4-BE49-F238E27FC236}">
                <a16:creationId xmlns:a16="http://schemas.microsoft.com/office/drawing/2014/main" id="{5538308B-80CF-8D40-ADC8-1828C22F35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64" t="18653" r="1691" b="18118"/>
          <a:stretch/>
        </p:blipFill>
        <p:spPr bwMode="auto">
          <a:xfrm>
            <a:off x="290006" y="1986016"/>
            <a:ext cx="11611988" cy="460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68418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sz="3600"/>
              <a:t>Model-based rl: Value-iteration </a:t>
            </a:r>
            <a:endParaRPr lang="en-US" sz="3600" dirty="0"/>
          </a:p>
        </p:txBody>
      </p:sp>
      <p:sp>
        <p:nvSpPr>
          <p:cNvPr id="24580" name="Slide Number Placeholder 3"/>
          <p:cNvSpPr>
            <a:spLocks noGrp="1"/>
          </p:cNvSpPr>
          <p:nvPr>
            <p:ph type="sldNum" sz="quarter" idx="12"/>
          </p:nvPr>
        </p:nvSpPr>
        <p:spPr>
          <a:noFill/>
        </p:spPr>
        <p:txBody>
          <a:bodyPr/>
          <a:lstStyle/>
          <a:p>
            <a:fld id="{5BEE73DD-C45A-4EF0-AC07-A43B8089C599}" type="slidenum">
              <a:rPr lang="en-US" smtClean="0">
                <a:latin typeface="Arial" charset="0"/>
              </a:rPr>
              <a:pPr/>
              <a:t>60</a:t>
            </a:fld>
            <a:endParaRPr lang="en-US">
              <a:latin typeface="Arial" charset="0"/>
            </a:endParaRPr>
          </a:p>
        </p:txBody>
      </p:sp>
      <p:sp>
        <p:nvSpPr>
          <p:cNvPr id="4" name="TextBox 3">
            <a:extLst>
              <a:ext uri="{FF2B5EF4-FFF2-40B4-BE49-F238E27FC236}">
                <a16:creationId xmlns:a16="http://schemas.microsoft.com/office/drawing/2014/main" id="{232B0033-FF63-684F-A260-23555D384056}"/>
              </a:ext>
            </a:extLst>
          </p:cNvPr>
          <p:cNvSpPr txBox="1"/>
          <p:nvPr/>
        </p:nvSpPr>
        <p:spPr>
          <a:xfrm>
            <a:off x="581192" y="2007311"/>
            <a:ext cx="11194496" cy="1200329"/>
          </a:xfrm>
          <a:prstGeom prst="rect">
            <a:avLst/>
          </a:prstGeom>
          <a:noFill/>
        </p:spPr>
        <p:txBody>
          <a:bodyPr wrap="square" rtlCol="0">
            <a:spAutoFit/>
          </a:bodyPr>
          <a:lstStyle/>
          <a:p>
            <a:r>
              <a:rPr lang="en-US" dirty="0"/>
              <a:t>Since V*(s) is the maximum expected total reward when starting from state </a:t>
            </a:r>
            <a:r>
              <a:rPr lang="en-US" b="1" dirty="0"/>
              <a:t>s</a:t>
            </a:r>
            <a:r>
              <a:rPr lang="en-US" dirty="0"/>
              <a:t> , it will be the maximum of Q*(s, a)over all possible actions.</a:t>
            </a:r>
          </a:p>
          <a:p>
            <a:endParaRPr lang="en-US" dirty="0"/>
          </a:p>
          <a:p>
            <a:r>
              <a:rPr lang="en-US" dirty="0"/>
              <a:t>Therefore, the relationship between Q*(s, a) and V*(s) is easily obtained as:</a:t>
            </a:r>
          </a:p>
        </p:txBody>
      </p:sp>
      <p:pic>
        <p:nvPicPr>
          <p:cNvPr id="8194" name="Picture 2">
            <a:extLst>
              <a:ext uri="{FF2B5EF4-FFF2-40B4-BE49-F238E27FC236}">
                <a16:creationId xmlns:a16="http://schemas.microsoft.com/office/drawing/2014/main" id="{49735F67-E883-FD4B-A2E2-02150AF456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3439" y="3984935"/>
            <a:ext cx="7270002" cy="773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10183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sz="3600"/>
              <a:t>Model-based rl: Value-iteration </a:t>
            </a:r>
            <a:endParaRPr lang="en-US" sz="3600" dirty="0"/>
          </a:p>
        </p:txBody>
      </p:sp>
      <p:sp>
        <p:nvSpPr>
          <p:cNvPr id="24580" name="Slide Number Placeholder 3"/>
          <p:cNvSpPr>
            <a:spLocks noGrp="1"/>
          </p:cNvSpPr>
          <p:nvPr>
            <p:ph type="sldNum" sz="quarter" idx="12"/>
          </p:nvPr>
        </p:nvSpPr>
        <p:spPr>
          <a:noFill/>
        </p:spPr>
        <p:txBody>
          <a:bodyPr/>
          <a:lstStyle/>
          <a:p>
            <a:fld id="{5BEE73DD-C45A-4EF0-AC07-A43B8089C599}" type="slidenum">
              <a:rPr lang="en-US" smtClean="0">
                <a:latin typeface="Arial" charset="0"/>
              </a:rPr>
              <a:pPr/>
              <a:t>61</a:t>
            </a:fld>
            <a:endParaRPr lang="en-US">
              <a:latin typeface="Arial" charset="0"/>
            </a:endParaRPr>
          </a:p>
        </p:txBody>
      </p:sp>
      <p:sp>
        <p:nvSpPr>
          <p:cNvPr id="4" name="TextBox 3">
            <a:extLst>
              <a:ext uri="{FF2B5EF4-FFF2-40B4-BE49-F238E27FC236}">
                <a16:creationId xmlns:a16="http://schemas.microsoft.com/office/drawing/2014/main" id="{232B0033-FF63-684F-A260-23555D384056}"/>
              </a:ext>
            </a:extLst>
          </p:cNvPr>
          <p:cNvSpPr txBox="1"/>
          <p:nvPr/>
        </p:nvSpPr>
        <p:spPr>
          <a:xfrm>
            <a:off x="416312" y="1916827"/>
            <a:ext cx="11194496" cy="1200329"/>
          </a:xfrm>
          <a:prstGeom prst="rect">
            <a:avLst/>
          </a:prstGeom>
          <a:noFill/>
        </p:spPr>
        <p:txBody>
          <a:bodyPr wrap="square" rtlCol="0">
            <a:spAutoFit/>
          </a:bodyPr>
          <a:lstStyle/>
          <a:p>
            <a:r>
              <a:rPr lang="en-US" dirty="0"/>
              <a:t>Bellman equation: using dynamic programming paradigm provides a recursive definition for the optimal Q-function.</a:t>
            </a:r>
          </a:p>
          <a:p>
            <a:endParaRPr lang="en-US" dirty="0"/>
          </a:p>
          <a:p>
            <a:r>
              <a:rPr lang="en-US" dirty="0"/>
              <a:t>The Q*(s, a) is equal to the summation of immediate reward after performing action a while in state s and the discounted expected future reward after transition to a next state s'</a:t>
            </a:r>
          </a:p>
        </p:txBody>
      </p:sp>
      <p:pic>
        <p:nvPicPr>
          <p:cNvPr id="10242" name="Picture 2">
            <a:extLst>
              <a:ext uri="{FF2B5EF4-FFF2-40B4-BE49-F238E27FC236}">
                <a16:creationId xmlns:a16="http://schemas.microsoft.com/office/drawing/2014/main" id="{BC997C03-7D05-9444-A00D-B31BE960C3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2326" y="3429000"/>
            <a:ext cx="6610815" cy="3050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19052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sz="3600"/>
              <a:t>Model-based rl: Value-iteration </a:t>
            </a:r>
            <a:endParaRPr lang="en-US" sz="3600" dirty="0"/>
          </a:p>
        </p:txBody>
      </p:sp>
      <p:sp>
        <p:nvSpPr>
          <p:cNvPr id="24580" name="Slide Number Placeholder 3"/>
          <p:cNvSpPr>
            <a:spLocks noGrp="1"/>
          </p:cNvSpPr>
          <p:nvPr>
            <p:ph type="sldNum" sz="quarter" idx="12"/>
          </p:nvPr>
        </p:nvSpPr>
        <p:spPr>
          <a:noFill/>
        </p:spPr>
        <p:txBody>
          <a:bodyPr/>
          <a:lstStyle/>
          <a:p>
            <a:fld id="{5BEE73DD-C45A-4EF0-AC07-A43B8089C599}" type="slidenum">
              <a:rPr lang="en-US" smtClean="0">
                <a:latin typeface="Arial" charset="0"/>
              </a:rPr>
              <a:pPr/>
              <a:t>62</a:t>
            </a:fld>
            <a:endParaRPr lang="en-US">
              <a:latin typeface="Arial" charset="0"/>
            </a:endParaRPr>
          </a:p>
        </p:txBody>
      </p:sp>
      <p:sp>
        <p:nvSpPr>
          <p:cNvPr id="4" name="TextBox 3">
            <a:extLst>
              <a:ext uri="{FF2B5EF4-FFF2-40B4-BE49-F238E27FC236}">
                <a16:creationId xmlns:a16="http://schemas.microsoft.com/office/drawing/2014/main" id="{232B0033-FF63-684F-A260-23555D384056}"/>
              </a:ext>
            </a:extLst>
          </p:cNvPr>
          <p:cNvSpPr txBox="1"/>
          <p:nvPr/>
        </p:nvSpPr>
        <p:spPr>
          <a:xfrm>
            <a:off x="416312" y="1916827"/>
            <a:ext cx="11194496" cy="1477328"/>
          </a:xfrm>
          <a:prstGeom prst="rect">
            <a:avLst/>
          </a:prstGeom>
          <a:noFill/>
        </p:spPr>
        <p:txBody>
          <a:bodyPr wrap="square" rtlCol="0">
            <a:spAutoFit/>
          </a:bodyPr>
          <a:lstStyle/>
          <a:p>
            <a:r>
              <a:rPr lang="en-US" dirty="0"/>
              <a:t>Value iteration computes the optimal state value function by iteratively improving the estimate of </a:t>
            </a:r>
            <a:r>
              <a:rPr lang="en-US" b="1" dirty="0"/>
              <a:t>V(s)</a:t>
            </a:r>
            <a:r>
              <a:rPr lang="en-US" dirty="0"/>
              <a:t>. The algorithm:</a:t>
            </a:r>
          </a:p>
          <a:p>
            <a:endParaRPr lang="en-US" dirty="0"/>
          </a:p>
          <a:p>
            <a:r>
              <a:rPr lang="en-US" dirty="0"/>
              <a:t>1). initialize </a:t>
            </a:r>
            <a:r>
              <a:rPr lang="en-US" b="1" dirty="0"/>
              <a:t>V(s)</a:t>
            </a:r>
            <a:r>
              <a:rPr lang="en-US" dirty="0"/>
              <a:t> to arbitrary random values. </a:t>
            </a:r>
          </a:p>
          <a:p>
            <a:r>
              <a:rPr lang="en-US" dirty="0"/>
              <a:t>2). it repeatedly updates the </a:t>
            </a:r>
            <a:r>
              <a:rPr lang="en-US" b="1" dirty="0"/>
              <a:t>Q(s, a)</a:t>
            </a:r>
            <a:r>
              <a:rPr lang="en-US" dirty="0"/>
              <a:t> and </a:t>
            </a:r>
            <a:r>
              <a:rPr lang="en-US" b="1" dirty="0"/>
              <a:t>V(s)</a:t>
            </a:r>
            <a:r>
              <a:rPr lang="en-US" dirty="0"/>
              <a:t> values until they converges. </a:t>
            </a:r>
          </a:p>
          <a:p>
            <a:r>
              <a:rPr lang="en-US" dirty="0"/>
              <a:t>3). value iteration is guaranteed to converge to the optimal values. </a:t>
            </a:r>
          </a:p>
        </p:txBody>
      </p:sp>
      <p:pic>
        <p:nvPicPr>
          <p:cNvPr id="11266" name="Picture 2">
            <a:extLst>
              <a:ext uri="{FF2B5EF4-FFF2-40B4-BE49-F238E27FC236}">
                <a16:creationId xmlns:a16="http://schemas.microsoft.com/office/drawing/2014/main" id="{D097432D-83E6-1544-8ED4-700F58BC3E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4684" y="3535253"/>
            <a:ext cx="8302631" cy="3239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76783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sz="3600"/>
              <a:t>Model-based rl: Value-iteration </a:t>
            </a:r>
            <a:endParaRPr lang="en-US" sz="3600" dirty="0"/>
          </a:p>
        </p:txBody>
      </p:sp>
      <p:sp>
        <p:nvSpPr>
          <p:cNvPr id="24580" name="Slide Number Placeholder 3"/>
          <p:cNvSpPr>
            <a:spLocks noGrp="1"/>
          </p:cNvSpPr>
          <p:nvPr>
            <p:ph type="sldNum" sz="quarter" idx="12"/>
          </p:nvPr>
        </p:nvSpPr>
        <p:spPr>
          <a:noFill/>
        </p:spPr>
        <p:txBody>
          <a:bodyPr/>
          <a:lstStyle/>
          <a:p>
            <a:fld id="{5BEE73DD-C45A-4EF0-AC07-A43B8089C599}" type="slidenum">
              <a:rPr lang="en-US" smtClean="0">
                <a:latin typeface="Arial" charset="0"/>
              </a:rPr>
              <a:pPr/>
              <a:t>63</a:t>
            </a:fld>
            <a:endParaRPr lang="en-US">
              <a:latin typeface="Arial" charset="0"/>
            </a:endParaRPr>
          </a:p>
        </p:txBody>
      </p:sp>
      <p:sp>
        <p:nvSpPr>
          <p:cNvPr id="4" name="TextBox 3">
            <a:extLst>
              <a:ext uri="{FF2B5EF4-FFF2-40B4-BE49-F238E27FC236}">
                <a16:creationId xmlns:a16="http://schemas.microsoft.com/office/drawing/2014/main" id="{232B0033-FF63-684F-A260-23555D384056}"/>
              </a:ext>
            </a:extLst>
          </p:cNvPr>
          <p:cNvSpPr txBox="1"/>
          <p:nvPr/>
        </p:nvSpPr>
        <p:spPr>
          <a:xfrm>
            <a:off x="581192" y="3282048"/>
            <a:ext cx="8663169" cy="477054"/>
          </a:xfrm>
          <a:prstGeom prst="rect">
            <a:avLst/>
          </a:prstGeom>
          <a:noFill/>
        </p:spPr>
        <p:txBody>
          <a:bodyPr wrap="square" rtlCol="0">
            <a:spAutoFit/>
          </a:bodyPr>
          <a:lstStyle/>
          <a:p>
            <a:r>
              <a:rPr lang="en-US" sz="2500" dirty="0"/>
              <a:t>Example: Froze Lake on a 8x8 grid using value-iteration</a:t>
            </a:r>
          </a:p>
        </p:txBody>
      </p:sp>
    </p:spTree>
    <p:extLst>
      <p:ext uri="{BB962C8B-B14F-4D97-AF65-F5344CB8AC3E}">
        <p14:creationId xmlns:p14="http://schemas.microsoft.com/office/powerpoint/2010/main" val="24162430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sz="3600" dirty="0"/>
              <a:t>Model-based </a:t>
            </a:r>
            <a:r>
              <a:rPr lang="en-US" sz="3600" dirty="0" err="1"/>
              <a:t>rl</a:t>
            </a:r>
            <a:r>
              <a:rPr lang="en-US" sz="3600" dirty="0"/>
              <a:t>: Policy-iteration </a:t>
            </a:r>
          </a:p>
        </p:txBody>
      </p:sp>
      <p:sp>
        <p:nvSpPr>
          <p:cNvPr id="24580" name="Slide Number Placeholder 3"/>
          <p:cNvSpPr>
            <a:spLocks noGrp="1"/>
          </p:cNvSpPr>
          <p:nvPr>
            <p:ph type="sldNum" sz="quarter" idx="12"/>
          </p:nvPr>
        </p:nvSpPr>
        <p:spPr>
          <a:noFill/>
        </p:spPr>
        <p:txBody>
          <a:bodyPr/>
          <a:lstStyle/>
          <a:p>
            <a:fld id="{5BEE73DD-C45A-4EF0-AC07-A43B8089C599}" type="slidenum">
              <a:rPr lang="en-US" smtClean="0">
                <a:latin typeface="Arial" charset="0"/>
              </a:rPr>
              <a:pPr/>
              <a:t>64</a:t>
            </a:fld>
            <a:endParaRPr lang="en-US">
              <a:latin typeface="Arial" charset="0"/>
            </a:endParaRPr>
          </a:p>
        </p:txBody>
      </p:sp>
      <p:sp>
        <p:nvSpPr>
          <p:cNvPr id="4" name="TextBox 3">
            <a:extLst>
              <a:ext uri="{FF2B5EF4-FFF2-40B4-BE49-F238E27FC236}">
                <a16:creationId xmlns:a16="http://schemas.microsoft.com/office/drawing/2014/main" id="{232B0033-FF63-684F-A260-23555D384056}"/>
              </a:ext>
            </a:extLst>
          </p:cNvPr>
          <p:cNvSpPr txBox="1"/>
          <p:nvPr/>
        </p:nvSpPr>
        <p:spPr>
          <a:xfrm>
            <a:off x="416312" y="2122322"/>
            <a:ext cx="11194496" cy="646331"/>
          </a:xfrm>
          <a:prstGeom prst="rect">
            <a:avLst/>
          </a:prstGeom>
          <a:noFill/>
        </p:spPr>
        <p:txBody>
          <a:bodyPr wrap="square" rtlCol="0">
            <a:spAutoFit/>
          </a:bodyPr>
          <a:lstStyle/>
          <a:p>
            <a:r>
              <a:rPr lang="en-US" dirty="0"/>
              <a:t>Since the agent only cares about the finding the optimal policy, sometimes the optimal policy will converge before the value function.</a:t>
            </a:r>
            <a:endParaRPr lang="en-US" sz="2500" dirty="0"/>
          </a:p>
        </p:txBody>
      </p:sp>
      <p:sp>
        <p:nvSpPr>
          <p:cNvPr id="5" name="TextBox 4">
            <a:extLst>
              <a:ext uri="{FF2B5EF4-FFF2-40B4-BE49-F238E27FC236}">
                <a16:creationId xmlns:a16="http://schemas.microsoft.com/office/drawing/2014/main" id="{B431E1C1-AEB8-6E4A-A780-08B97816AA37}"/>
              </a:ext>
            </a:extLst>
          </p:cNvPr>
          <p:cNvSpPr txBox="1"/>
          <p:nvPr/>
        </p:nvSpPr>
        <p:spPr>
          <a:xfrm>
            <a:off x="498752" y="3105834"/>
            <a:ext cx="11194496" cy="1477328"/>
          </a:xfrm>
          <a:prstGeom prst="rect">
            <a:avLst/>
          </a:prstGeom>
          <a:noFill/>
        </p:spPr>
        <p:txBody>
          <a:bodyPr wrap="square" rtlCol="0">
            <a:spAutoFit/>
          </a:bodyPr>
          <a:lstStyle/>
          <a:p>
            <a:r>
              <a:rPr lang="en-US" dirty="0"/>
              <a:t>policy-iteration: re-define the policy at each step and compute the value according to this new policy until the policy converges. </a:t>
            </a:r>
          </a:p>
          <a:p>
            <a:endParaRPr lang="en-US" dirty="0"/>
          </a:p>
          <a:p>
            <a:r>
              <a:rPr lang="en-US" dirty="0"/>
              <a:t>Policy iteration is also guaranteed to converge to the optimal policy and it often takes </a:t>
            </a:r>
            <a:r>
              <a:rPr lang="en-US" i="1" u="sng" dirty="0"/>
              <a:t>less iterations</a:t>
            </a:r>
            <a:r>
              <a:rPr lang="en-US" dirty="0"/>
              <a:t> to converge than the value-iteration algorithm.</a:t>
            </a:r>
            <a:endParaRPr lang="en-US" sz="2500" dirty="0"/>
          </a:p>
        </p:txBody>
      </p:sp>
    </p:spTree>
    <p:extLst>
      <p:ext uri="{BB962C8B-B14F-4D97-AF65-F5344CB8AC3E}">
        <p14:creationId xmlns:p14="http://schemas.microsoft.com/office/powerpoint/2010/main" val="9480393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sz="3600" dirty="0"/>
              <a:t>Model-based </a:t>
            </a:r>
            <a:r>
              <a:rPr lang="en-US" sz="3600" dirty="0" err="1"/>
              <a:t>rl</a:t>
            </a:r>
            <a:r>
              <a:rPr lang="en-US" sz="3600" dirty="0"/>
              <a:t>: Policy-iteration </a:t>
            </a:r>
          </a:p>
        </p:txBody>
      </p:sp>
      <p:sp>
        <p:nvSpPr>
          <p:cNvPr id="24580" name="Slide Number Placeholder 3"/>
          <p:cNvSpPr>
            <a:spLocks noGrp="1"/>
          </p:cNvSpPr>
          <p:nvPr>
            <p:ph type="sldNum" sz="quarter" idx="12"/>
          </p:nvPr>
        </p:nvSpPr>
        <p:spPr>
          <a:noFill/>
        </p:spPr>
        <p:txBody>
          <a:bodyPr/>
          <a:lstStyle/>
          <a:p>
            <a:fld id="{5BEE73DD-C45A-4EF0-AC07-A43B8089C599}" type="slidenum">
              <a:rPr lang="en-US" smtClean="0">
                <a:latin typeface="Arial" charset="0"/>
              </a:rPr>
              <a:pPr/>
              <a:t>65</a:t>
            </a:fld>
            <a:endParaRPr lang="en-US">
              <a:latin typeface="Arial" charset="0"/>
            </a:endParaRPr>
          </a:p>
        </p:txBody>
      </p:sp>
      <p:sp>
        <p:nvSpPr>
          <p:cNvPr id="4" name="TextBox 3">
            <a:extLst>
              <a:ext uri="{FF2B5EF4-FFF2-40B4-BE49-F238E27FC236}">
                <a16:creationId xmlns:a16="http://schemas.microsoft.com/office/drawing/2014/main" id="{232B0033-FF63-684F-A260-23555D384056}"/>
              </a:ext>
            </a:extLst>
          </p:cNvPr>
          <p:cNvSpPr txBox="1"/>
          <p:nvPr/>
        </p:nvSpPr>
        <p:spPr>
          <a:xfrm>
            <a:off x="416312" y="2122322"/>
            <a:ext cx="11194496" cy="646331"/>
          </a:xfrm>
          <a:prstGeom prst="rect">
            <a:avLst/>
          </a:prstGeom>
          <a:noFill/>
        </p:spPr>
        <p:txBody>
          <a:bodyPr wrap="square" rtlCol="0">
            <a:spAutoFit/>
          </a:bodyPr>
          <a:lstStyle/>
          <a:p>
            <a:r>
              <a:rPr lang="en-US" dirty="0"/>
              <a:t>Since the agent only cares about the finding the optimal policy, sometimes the optimal policy will converge before the value function.</a:t>
            </a:r>
            <a:endParaRPr lang="en-US" sz="2500" dirty="0"/>
          </a:p>
        </p:txBody>
      </p:sp>
      <p:pic>
        <p:nvPicPr>
          <p:cNvPr id="14338" name="Picture 2">
            <a:extLst>
              <a:ext uri="{FF2B5EF4-FFF2-40B4-BE49-F238E27FC236}">
                <a16:creationId xmlns:a16="http://schemas.microsoft.com/office/drawing/2014/main" id="{0ED0B096-C4E8-FB46-9C6F-7F9AA6364C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380" y="2645762"/>
            <a:ext cx="8503920" cy="3510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2917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sz="3600" dirty="0"/>
              <a:t>Model-based </a:t>
            </a:r>
            <a:r>
              <a:rPr lang="en-US" sz="3600" dirty="0" err="1"/>
              <a:t>rl</a:t>
            </a:r>
            <a:r>
              <a:rPr lang="en-US" sz="3600" dirty="0"/>
              <a:t>:  POLICY-iteration </a:t>
            </a:r>
          </a:p>
        </p:txBody>
      </p:sp>
      <p:sp>
        <p:nvSpPr>
          <p:cNvPr id="24580" name="Slide Number Placeholder 3"/>
          <p:cNvSpPr>
            <a:spLocks noGrp="1"/>
          </p:cNvSpPr>
          <p:nvPr>
            <p:ph type="sldNum" sz="quarter" idx="12"/>
          </p:nvPr>
        </p:nvSpPr>
        <p:spPr>
          <a:noFill/>
        </p:spPr>
        <p:txBody>
          <a:bodyPr/>
          <a:lstStyle/>
          <a:p>
            <a:fld id="{5BEE73DD-C45A-4EF0-AC07-A43B8089C599}" type="slidenum">
              <a:rPr lang="en-US" smtClean="0">
                <a:latin typeface="Arial" charset="0"/>
              </a:rPr>
              <a:pPr/>
              <a:t>66</a:t>
            </a:fld>
            <a:endParaRPr lang="en-US">
              <a:latin typeface="Arial" charset="0"/>
            </a:endParaRPr>
          </a:p>
        </p:txBody>
      </p:sp>
      <p:sp>
        <p:nvSpPr>
          <p:cNvPr id="4" name="TextBox 3">
            <a:extLst>
              <a:ext uri="{FF2B5EF4-FFF2-40B4-BE49-F238E27FC236}">
                <a16:creationId xmlns:a16="http://schemas.microsoft.com/office/drawing/2014/main" id="{232B0033-FF63-684F-A260-23555D384056}"/>
              </a:ext>
            </a:extLst>
          </p:cNvPr>
          <p:cNvSpPr txBox="1"/>
          <p:nvPr/>
        </p:nvSpPr>
        <p:spPr>
          <a:xfrm>
            <a:off x="581192" y="3282048"/>
            <a:ext cx="8663169" cy="477054"/>
          </a:xfrm>
          <a:prstGeom prst="rect">
            <a:avLst/>
          </a:prstGeom>
          <a:noFill/>
        </p:spPr>
        <p:txBody>
          <a:bodyPr wrap="square" rtlCol="0">
            <a:spAutoFit/>
          </a:bodyPr>
          <a:lstStyle/>
          <a:p>
            <a:r>
              <a:rPr lang="en-US" sz="2500" dirty="0"/>
              <a:t>Example: Froze Lake on a 8x8 grid using value-iteration</a:t>
            </a:r>
          </a:p>
        </p:txBody>
      </p:sp>
    </p:spTree>
    <p:extLst>
      <p:ext uri="{BB962C8B-B14F-4D97-AF65-F5344CB8AC3E}">
        <p14:creationId xmlns:p14="http://schemas.microsoft.com/office/powerpoint/2010/main" val="27744659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sz="3600" dirty="0"/>
              <a:t>Model-free </a:t>
            </a:r>
            <a:r>
              <a:rPr lang="en-US" sz="3600" dirty="0" err="1"/>
              <a:t>rl</a:t>
            </a:r>
            <a:r>
              <a:rPr lang="en-US" sz="3600" dirty="0"/>
              <a:t>:  Q-LEARNING</a:t>
            </a:r>
          </a:p>
        </p:txBody>
      </p:sp>
      <p:sp>
        <p:nvSpPr>
          <p:cNvPr id="24580" name="Slide Number Placeholder 3"/>
          <p:cNvSpPr>
            <a:spLocks noGrp="1"/>
          </p:cNvSpPr>
          <p:nvPr>
            <p:ph type="sldNum" sz="quarter" idx="12"/>
          </p:nvPr>
        </p:nvSpPr>
        <p:spPr>
          <a:noFill/>
        </p:spPr>
        <p:txBody>
          <a:bodyPr/>
          <a:lstStyle/>
          <a:p>
            <a:fld id="{5BEE73DD-C45A-4EF0-AC07-A43B8089C599}" type="slidenum">
              <a:rPr lang="en-US" smtClean="0">
                <a:latin typeface="Arial" charset="0"/>
              </a:rPr>
              <a:pPr/>
              <a:t>67</a:t>
            </a:fld>
            <a:endParaRPr lang="en-US">
              <a:latin typeface="Arial" charset="0"/>
            </a:endParaRPr>
          </a:p>
        </p:txBody>
      </p:sp>
      <p:sp>
        <p:nvSpPr>
          <p:cNvPr id="4" name="TextBox 3">
            <a:extLst>
              <a:ext uri="{FF2B5EF4-FFF2-40B4-BE49-F238E27FC236}">
                <a16:creationId xmlns:a16="http://schemas.microsoft.com/office/drawing/2014/main" id="{232B0033-FF63-684F-A260-23555D384056}"/>
              </a:ext>
            </a:extLst>
          </p:cNvPr>
          <p:cNvSpPr txBox="1"/>
          <p:nvPr/>
        </p:nvSpPr>
        <p:spPr>
          <a:xfrm>
            <a:off x="402772" y="2100019"/>
            <a:ext cx="11208036" cy="2585323"/>
          </a:xfrm>
          <a:prstGeom prst="rect">
            <a:avLst/>
          </a:prstGeom>
          <a:noFill/>
        </p:spPr>
        <p:txBody>
          <a:bodyPr wrap="square" rtlCol="0">
            <a:spAutoFit/>
          </a:bodyPr>
          <a:lstStyle/>
          <a:p>
            <a:r>
              <a:rPr lang="en-US" dirty="0"/>
              <a:t>Unknown:  state transition and reward models</a:t>
            </a:r>
          </a:p>
          <a:p>
            <a:endParaRPr lang="en-US" dirty="0"/>
          </a:p>
          <a:p>
            <a:r>
              <a:rPr lang="en-US" dirty="0"/>
              <a:t>Known:  the set of possible states and actions, and current state</a:t>
            </a:r>
          </a:p>
          <a:p>
            <a:endParaRPr lang="en-US" dirty="0"/>
          </a:p>
          <a:p>
            <a:r>
              <a:rPr lang="en-US" dirty="0"/>
              <a:t>Solution: learn through the experience of interactions with the environment. </a:t>
            </a:r>
          </a:p>
          <a:p>
            <a:endParaRPr lang="en-US" dirty="0"/>
          </a:p>
          <a:p>
            <a:r>
              <a:rPr lang="en-US" dirty="0"/>
              <a:t>Q-learning: will not try to learn explicit models of the environment state transition and reward functions. However, it: 1) directly derives an optimal policy from the interactions with the environment;</a:t>
            </a:r>
          </a:p>
          <a:p>
            <a:r>
              <a:rPr lang="en-US" dirty="0"/>
              <a:t>2) the agent will discover what are the good and bad actions by trial and error. </a:t>
            </a:r>
          </a:p>
        </p:txBody>
      </p:sp>
    </p:spTree>
    <p:extLst>
      <p:ext uri="{BB962C8B-B14F-4D97-AF65-F5344CB8AC3E}">
        <p14:creationId xmlns:p14="http://schemas.microsoft.com/office/powerpoint/2010/main" val="26133187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sz="3600" dirty="0"/>
              <a:t>Model-free </a:t>
            </a:r>
            <a:r>
              <a:rPr lang="en-US" sz="3600" dirty="0" err="1"/>
              <a:t>rl</a:t>
            </a:r>
            <a:r>
              <a:rPr lang="en-US" sz="3600" dirty="0"/>
              <a:t>:  Q-LEARNING</a:t>
            </a:r>
          </a:p>
        </p:txBody>
      </p:sp>
      <p:sp>
        <p:nvSpPr>
          <p:cNvPr id="24580" name="Slide Number Placeholder 3"/>
          <p:cNvSpPr>
            <a:spLocks noGrp="1"/>
          </p:cNvSpPr>
          <p:nvPr>
            <p:ph type="sldNum" sz="quarter" idx="12"/>
          </p:nvPr>
        </p:nvSpPr>
        <p:spPr>
          <a:noFill/>
        </p:spPr>
        <p:txBody>
          <a:bodyPr/>
          <a:lstStyle/>
          <a:p>
            <a:fld id="{5BEE73DD-C45A-4EF0-AC07-A43B8089C599}" type="slidenum">
              <a:rPr lang="en-US" smtClean="0">
                <a:latin typeface="Arial" charset="0"/>
              </a:rPr>
              <a:pPr/>
              <a:t>68</a:t>
            </a:fld>
            <a:endParaRPr lang="en-US">
              <a:latin typeface="Arial" charset="0"/>
            </a:endParaRPr>
          </a:p>
        </p:txBody>
      </p:sp>
      <p:sp>
        <p:nvSpPr>
          <p:cNvPr id="4" name="TextBox 3">
            <a:extLst>
              <a:ext uri="{FF2B5EF4-FFF2-40B4-BE49-F238E27FC236}">
                <a16:creationId xmlns:a16="http://schemas.microsoft.com/office/drawing/2014/main" id="{232B0033-FF63-684F-A260-23555D384056}"/>
              </a:ext>
            </a:extLst>
          </p:cNvPr>
          <p:cNvSpPr txBox="1"/>
          <p:nvPr/>
        </p:nvSpPr>
        <p:spPr>
          <a:xfrm>
            <a:off x="402772" y="2100019"/>
            <a:ext cx="11208036" cy="1200329"/>
          </a:xfrm>
          <a:prstGeom prst="rect">
            <a:avLst/>
          </a:prstGeom>
          <a:noFill/>
        </p:spPr>
        <p:txBody>
          <a:bodyPr wrap="square" rtlCol="0">
            <a:spAutoFit/>
          </a:bodyPr>
          <a:lstStyle/>
          <a:p>
            <a:r>
              <a:rPr lang="en-US" dirty="0"/>
              <a:t>The basic idea:</a:t>
            </a:r>
          </a:p>
          <a:p>
            <a:endParaRPr lang="en-US" dirty="0"/>
          </a:p>
          <a:p>
            <a:r>
              <a:rPr lang="en-US" dirty="0"/>
              <a:t>approximate the state-action pairs Q-function from the samples of Q(s, a) that we observe during interaction with the environment --- </a:t>
            </a:r>
            <a:r>
              <a:rPr lang="en-US" b="1" dirty="0"/>
              <a:t>Time-Difference Learning.</a:t>
            </a:r>
            <a:endParaRPr lang="en-US" dirty="0"/>
          </a:p>
        </p:txBody>
      </p:sp>
      <p:pic>
        <p:nvPicPr>
          <p:cNvPr id="17410" name="Picture 2">
            <a:extLst>
              <a:ext uri="{FF2B5EF4-FFF2-40B4-BE49-F238E27FC236}">
                <a16:creationId xmlns:a16="http://schemas.microsoft.com/office/drawing/2014/main" id="{F39D7C15-B686-1541-A42C-0365CC7222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2355" y="3942677"/>
            <a:ext cx="8908869" cy="13711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7841DEF-2083-EC4D-BA64-49B7CE4B0E26}"/>
              </a:ext>
            </a:extLst>
          </p:cNvPr>
          <p:cNvSpPr txBox="1"/>
          <p:nvPr/>
        </p:nvSpPr>
        <p:spPr>
          <a:xfrm>
            <a:off x="581192" y="5586805"/>
            <a:ext cx="11208036" cy="646331"/>
          </a:xfrm>
          <a:prstGeom prst="rect">
            <a:avLst/>
          </a:prstGeom>
          <a:noFill/>
        </p:spPr>
        <p:txBody>
          <a:bodyPr wrap="square" rtlCol="0">
            <a:spAutoFit/>
          </a:bodyPr>
          <a:lstStyle/>
          <a:p>
            <a:r>
              <a:rPr lang="en-US" dirty="0"/>
              <a:t>where 𝛂 is the learning rate. The Q(</a:t>
            </a:r>
            <a:r>
              <a:rPr lang="en-US" dirty="0" err="1"/>
              <a:t>s,a</a:t>
            </a:r>
            <a:r>
              <a:rPr lang="en-US" dirty="0"/>
              <a:t>) where 𝛂 is the learning rate. The Q(</a:t>
            </a:r>
            <a:r>
              <a:rPr lang="en-US" dirty="0" err="1"/>
              <a:t>s,a</a:t>
            </a:r>
            <a:r>
              <a:rPr lang="en-US" dirty="0"/>
              <a:t>)table is initialized randomly table is initialized randomly</a:t>
            </a:r>
          </a:p>
        </p:txBody>
      </p:sp>
    </p:spTree>
    <p:extLst>
      <p:ext uri="{BB962C8B-B14F-4D97-AF65-F5344CB8AC3E}">
        <p14:creationId xmlns:p14="http://schemas.microsoft.com/office/powerpoint/2010/main" val="33794933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sz="3600" dirty="0"/>
              <a:t>Model-free </a:t>
            </a:r>
            <a:r>
              <a:rPr lang="en-US" sz="3600" dirty="0" err="1"/>
              <a:t>rl</a:t>
            </a:r>
            <a:r>
              <a:rPr lang="en-US" sz="3600" dirty="0"/>
              <a:t>:  Q-LEARNING</a:t>
            </a:r>
          </a:p>
        </p:txBody>
      </p:sp>
      <p:sp>
        <p:nvSpPr>
          <p:cNvPr id="24580" name="Slide Number Placeholder 3"/>
          <p:cNvSpPr>
            <a:spLocks noGrp="1"/>
          </p:cNvSpPr>
          <p:nvPr>
            <p:ph type="sldNum" sz="quarter" idx="12"/>
          </p:nvPr>
        </p:nvSpPr>
        <p:spPr>
          <a:noFill/>
        </p:spPr>
        <p:txBody>
          <a:bodyPr/>
          <a:lstStyle/>
          <a:p>
            <a:fld id="{5BEE73DD-C45A-4EF0-AC07-A43B8089C599}" type="slidenum">
              <a:rPr lang="en-US" smtClean="0">
                <a:latin typeface="Arial" charset="0"/>
              </a:rPr>
              <a:pPr/>
              <a:t>69</a:t>
            </a:fld>
            <a:endParaRPr lang="en-US">
              <a:latin typeface="Arial" charset="0"/>
            </a:endParaRPr>
          </a:p>
        </p:txBody>
      </p:sp>
      <p:sp>
        <p:nvSpPr>
          <p:cNvPr id="4" name="TextBox 3">
            <a:extLst>
              <a:ext uri="{FF2B5EF4-FFF2-40B4-BE49-F238E27FC236}">
                <a16:creationId xmlns:a16="http://schemas.microsoft.com/office/drawing/2014/main" id="{232B0033-FF63-684F-A260-23555D384056}"/>
              </a:ext>
            </a:extLst>
          </p:cNvPr>
          <p:cNvSpPr txBox="1"/>
          <p:nvPr/>
        </p:nvSpPr>
        <p:spPr>
          <a:xfrm>
            <a:off x="402772" y="2100019"/>
            <a:ext cx="11208036" cy="1754326"/>
          </a:xfrm>
          <a:prstGeom prst="rect">
            <a:avLst/>
          </a:prstGeom>
          <a:noFill/>
        </p:spPr>
        <p:txBody>
          <a:bodyPr wrap="square" rtlCol="0">
            <a:spAutoFit/>
          </a:bodyPr>
          <a:lstStyle/>
          <a:p>
            <a:r>
              <a:rPr lang="en-US" b="1" dirty="0"/>
              <a:t>Exploration vs exploitation: </a:t>
            </a:r>
          </a:p>
          <a:p>
            <a:endParaRPr lang="en-US" b="1" dirty="0"/>
          </a:p>
          <a:p>
            <a:r>
              <a:rPr lang="en-US" dirty="0"/>
              <a:t>how does the agent select actions during learning? </a:t>
            </a:r>
          </a:p>
          <a:p>
            <a:endParaRPr lang="en-US" dirty="0"/>
          </a:p>
          <a:p>
            <a:r>
              <a:rPr lang="en-US" dirty="0"/>
              <a:t>Should the agent trust the learnt values of Q(s, a) enough to select actions based on it ? or try other actions hoping this may give it a better reward. This is known as the exploration vs exploitation dilemma</a:t>
            </a:r>
          </a:p>
        </p:txBody>
      </p:sp>
    </p:spTree>
    <p:extLst>
      <p:ext uri="{BB962C8B-B14F-4D97-AF65-F5344CB8AC3E}">
        <p14:creationId xmlns:p14="http://schemas.microsoft.com/office/powerpoint/2010/main" val="4042189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24916-2891-384C-8EA2-66A3D63C30E5}"/>
              </a:ext>
            </a:extLst>
          </p:cNvPr>
          <p:cNvSpPr>
            <a:spLocks noGrp="1"/>
          </p:cNvSpPr>
          <p:nvPr>
            <p:ph type="title"/>
          </p:nvPr>
        </p:nvSpPr>
        <p:spPr/>
        <p:txBody>
          <a:bodyPr/>
          <a:lstStyle/>
          <a:p>
            <a:r>
              <a:rPr lang="en-US" dirty="0"/>
              <a:t>ASSISTED DRIVING</a:t>
            </a:r>
          </a:p>
        </p:txBody>
      </p:sp>
      <p:sp>
        <p:nvSpPr>
          <p:cNvPr id="3" name="Content Placeholder 2">
            <a:extLst>
              <a:ext uri="{FF2B5EF4-FFF2-40B4-BE49-F238E27FC236}">
                <a16:creationId xmlns:a16="http://schemas.microsoft.com/office/drawing/2014/main" id="{FC9D4C5D-DCC2-1147-B5D8-AF52C14EF3C1}"/>
              </a:ext>
            </a:extLst>
          </p:cNvPr>
          <p:cNvSpPr>
            <a:spLocks noGrp="1"/>
          </p:cNvSpPr>
          <p:nvPr>
            <p:ph idx="1"/>
          </p:nvPr>
        </p:nvSpPr>
        <p:spPr>
          <a:xfrm>
            <a:off x="290597" y="2180496"/>
            <a:ext cx="11596604" cy="4309514"/>
          </a:xfrm>
        </p:spPr>
        <p:txBody>
          <a:bodyPr>
            <a:noAutofit/>
          </a:bodyPr>
          <a:lstStyle/>
          <a:p>
            <a:pPr algn="just"/>
            <a:r>
              <a:rPr lang="en-US" sz="2500" b="1" dirty="0"/>
              <a:t>Challenges: </a:t>
            </a:r>
          </a:p>
          <a:p>
            <a:pPr algn="just"/>
            <a:r>
              <a:rPr lang="en-US" sz="2500" i="1" u="sng" dirty="0"/>
              <a:t>Technical</a:t>
            </a:r>
            <a:r>
              <a:rPr lang="en-US" sz="2500" dirty="0"/>
              <a:t>: can be improved with new technologies, such as AI and machine learning</a:t>
            </a:r>
          </a:p>
          <a:p>
            <a:pPr algn="just"/>
            <a:endParaRPr lang="en-US" sz="2500" dirty="0"/>
          </a:p>
          <a:p>
            <a:pPr algn="just"/>
            <a:r>
              <a:rPr lang="en-US" sz="2500" i="1" u="sng" dirty="0"/>
              <a:t>Ethical</a:t>
            </a:r>
            <a:r>
              <a:rPr lang="en-US" sz="2500" dirty="0"/>
              <a:t>: hard to resolve</a:t>
            </a:r>
          </a:p>
          <a:p>
            <a:pPr algn="just"/>
            <a:r>
              <a:rPr lang="en-US" sz="2500" dirty="0"/>
              <a:t>Example: difficult situations like occupant vs. pedestrian safety – moral questions</a:t>
            </a:r>
          </a:p>
          <a:p>
            <a:pPr algn="just"/>
            <a:endParaRPr lang="en-US" sz="2500" dirty="0"/>
          </a:p>
          <a:p>
            <a:pPr algn="just"/>
            <a:r>
              <a:rPr lang="en-US" sz="2500" b="1" dirty="0"/>
              <a:t>Current work</a:t>
            </a:r>
            <a:r>
              <a:rPr lang="en-US" sz="2500" dirty="0"/>
              <a:t>:</a:t>
            </a:r>
          </a:p>
          <a:p>
            <a:pPr algn="just"/>
            <a:r>
              <a:rPr lang="en-US" sz="2500" dirty="0"/>
              <a:t>Google partnership with General Motors and Ford</a:t>
            </a:r>
          </a:p>
          <a:p>
            <a:pPr algn="just"/>
            <a:r>
              <a:rPr lang="en-US" sz="2500" dirty="0"/>
              <a:t>MIT’s Moral Machine </a:t>
            </a:r>
          </a:p>
        </p:txBody>
      </p:sp>
    </p:spTree>
    <p:extLst>
      <p:ext uri="{BB962C8B-B14F-4D97-AF65-F5344CB8AC3E}">
        <p14:creationId xmlns:p14="http://schemas.microsoft.com/office/powerpoint/2010/main" val="25085963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normAutofit/>
          </a:bodyPr>
          <a:lstStyle/>
          <a:p>
            <a:r>
              <a:rPr lang="en-US" sz="3600" dirty="0"/>
              <a:t>exploration vs exploitation dilemma</a:t>
            </a:r>
          </a:p>
        </p:txBody>
      </p:sp>
      <p:sp>
        <p:nvSpPr>
          <p:cNvPr id="24580" name="Slide Number Placeholder 3"/>
          <p:cNvSpPr>
            <a:spLocks noGrp="1"/>
          </p:cNvSpPr>
          <p:nvPr>
            <p:ph type="sldNum" sz="quarter" idx="12"/>
          </p:nvPr>
        </p:nvSpPr>
        <p:spPr>
          <a:noFill/>
        </p:spPr>
        <p:txBody>
          <a:bodyPr/>
          <a:lstStyle/>
          <a:p>
            <a:fld id="{5BEE73DD-C45A-4EF0-AC07-A43B8089C599}" type="slidenum">
              <a:rPr lang="en-US" smtClean="0">
                <a:latin typeface="Arial" charset="0"/>
              </a:rPr>
              <a:pPr/>
              <a:t>70</a:t>
            </a:fld>
            <a:endParaRPr lang="en-US">
              <a:latin typeface="Arial" charset="0"/>
            </a:endParaRPr>
          </a:p>
        </p:txBody>
      </p:sp>
      <p:sp>
        <p:nvSpPr>
          <p:cNvPr id="4" name="TextBox 3">
            <a:extLst>
              <a:ext uri="{FF2B5EF4-FFF2-40B4-BE49-F238E27FC236}">
                <a16:creationId xmlns:a16="http://schemas.microsoft.com/office/drawing/2014/main" id="{232B0033-FF63-684F-A260-23555D384056}"/>
              </a:ext>
            </a:extLst>
          </p:cNvPr>
          <p:cNvSpPr txBox="1"/>
          <p:nvPr/>
        </p:nvSpPr>
        <p:spPr>
          <a:xfrm>
            <a:off x="402772" y="2100019"/>
            <a:ext cx="11208036" cy="2031325"/>
          </a:xfrm>
          <a:prstGeom prst="rect">
            <a:avLst/>
          </a:prstGeom>
          <a:noFill/>
        </p:spPr>
        <p:txBody>
          <a:bodyPr wrap="square" rtlCol="0">
            <a:spAutoFit/>
          </a:bodyPr>
          <a:lstStyle/>
          <a:p>
            <a:r>
              <a:rPr lang="en-US" dirty="0"/>
              <a:t>𝛆-greedy approach where at each step:</a:t>
            </a:r>
          </a:p>
          <a:p>
            <a:endParaRPr lang="en-US" dirty="0"/>
          </a:p>
          <a:p>
            <a:r>
              <a:rPr lang="en-US" dirty="0"/>
              <a:t>1). Given a small probability 𝛜, the agent will pick a random action (explore) </a:t>
            </a:r>
          </a:p>
          <a:p>
            <a:r>
              <a:rPr lang="en-US" dirty="0"/>
              <a:t>or </a:t>
            </a:r>
          </a:p>
          <a:p>
            <a:r>
              <a:rPr lang="en-US" dirty="0"/>
              <a:t>2). Given a probability (1-𝛜) the agent will select an action according to the current estimate of Q-values. </a:t>
            </a:r>
          </a:p>
          <a:p>
            <a:endParaRPr lang="en-US" dirty="0"/>
          </a:p>
          <a:p>
            <a:r>
              <a:rPr lang="en-US" dirty="0"/>
              <a:t>𝛜 value can be decreased overtime as the agent becomes more confident with its estimate of Q-values.</a:t>
            </a:r>
          </a:p>
        </p:txBody>
      </p:sp>
    </p:spTree>
    <p:extLst>
      <p:ext uri="{BB962C8B-B14F-4D97-AF65-F5344CB8AC3E}">
        <p14:creationId xmlns:p14="http://schemas.microsoft.com/office/powerpoint/2010/main" val="22581920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F29FF-8D5C-D442-9D78-6BB99DED4452}"/>
              </a:ext>
            </a:extLst>
          </p:cNvPr>
          <p:cNvSpPr>
            <a:spLocks noGrp="1"/>
          </p:cNvSpPr>
          <p:nvPr>
            <p:ph type="title"/>
          </p:nvPr>
        </p:nvSpPr>
        <p:spPr/>
        <p:txBody>
          <a:bodyPr/>
          <a:lstStyle/>
          <a:p>
            <a:r>
              <a:rPr lang="en-US" dirty="0"/>
              <a:t>INVERSE REINFORCEMENT LEARNING</a:t>
            </a:r>
          </a:p>
        </p:txBody>
      </p:sp>
      <p:sp>
        <p:nvSpPr>
          <p:cNvPr id="3" name="Content Placeholder 2">
            <a:extLst>
              <a:ext uri="{FF2B5EF4-FFF2-40B4-BE49-F238E27FC236}">
                <a16:creationId xmlns:a16="http://schemas.microsoft.com/office/drawing/2014/main" id="{7A183090-9AAA-C147-8E7C-FDE5B26EDBC0}"/>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3382061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85B2F-A99D-6742-BA29-6814AC7EC39C}"/>
              </a:ext>
            </a:extLst>
          </p:cNvPr>
          <p:cNvSpPr>
            <a:spLocks noGrp="1"/>
          </p:cNvSpPr>
          <p:nvPr>
            <p:ph type="title"/>
          </p:nvPr>
        </p:nvSpPr>
        <p:spPr/>
        <p:txBody>
          <a:bodyPr/>
          <a:lstStyle/>
          <a:p>
            <a:r>
              <a:rPr lang="en-US" dirty="0"/>
              <a:t>Imitation Learning</a:t>
            </a:r>
          </a:p>
        </p:txBody>
      </p:sp>
      <p:sp>
        <p:nvSpPr>
          <p:cNvPr id="3" name="Content Placeholder 2">
            <a:extLst>
              <a:ext uri="{FF2B5EF4-FFF2-40B4-BE49-F238E27FC236}">
                <a16:creationId xmlns:a16="http://schemas.microsoft.com/office/drawing/2014/main" id="{47DD8256-D2EC-E545-81FB-794E5707A0AF}"/>
              </a:ext>
            </a:extLst>
          </p:cNvPr>
          <p:cNvSpPr>
            <a:spLocks noGrp="1"/>
          </p:cNvSpPr>
          <p:nvPr>
            <p:ph idx="1"/>
          </p:nvPr>
        </p:nvSpPr>
        <p:spPr>
          <a:xfrm>
            <a:off x="581192" y="1987991"/>
            <a:ext cx="11306008" cy="4677504"/>
          </a:xfrm>
        </p:spPr>
        <p:txBody>
          <a:bodyPr>
            <a:normAutofit fontScale="85000" lnSpcReduction="10000"/>
          </a:bodyPr>
          <a:lstStyle/>
          <a:p>
            <a:r>
              <a:rPr lang="en-US" sz="2500" b="1" dirty="0"/>
              <a:t>Two approaches: </a:t>
            </a:r>
          </a:p>
          <a:p>
            <a:r>
              <a:rPr lang="en-US" sz="2500" b="1" dirty="0"/>
              <a:t>Behavioral cloning</a:t>
            </a:r>
          </a:p>
          <a:p>
            <a:pPr lvl="1"/>
            <a:r>
              <a:rPr lang="en-US" sz="2300" dirty="0"/>
              <a:t>A supervised learning problem that maps state/action pairs to policy </a:t>
            </a:r>
            <a:r>
              <a:rPr lang="en-US" sz="2500" dirty="0"/>
              <a:t>(State: feature, action: label)</a:t>
            </a:r>
          </a:p>
          <a:p>
            <a:pPr lvl="1"/>
            <a:r>
              <a:rPr lang="en-US" sz="2500" dirty="0"/>
              <a:t>Requires a large number of expert trajectories (high sample complexity) - due to compounding error caused by covariate shift</a:t>
            </a:r>
          </a:p>
          <a:p>
            <a:pPr lvl="1"/>
            <a:r>
              <a:rPr lang="en-US" sz="2500" dirty="0"/>
              <a:t>Copies unnecessary actions as well</a:t>
            </a:r>
          </a:p>
          <a:p>
            <a:pPr marL="0" indent="0">
              <a:buNone/>
            </a:pPr>
            <a:endParaRPr lang="en-US" sz="1200" dirty="0"/>
          </a:p>
          <a:p>
            <a:r>
              <a:rPr lang="en-US" sz="2500" b="1" dirty="0"/>
              <a:t>Inverse reinforcement learning </a:t>
            </a:r>
          </a:p>
          <a:p>
            <a:pPr lvl="1"/>
            <a:r>
              <a:rPr lang="en-US" sz="2300" dirty="0"/>
              <a:t>Learns the reward function from expert trajectories that prioritizes </a:t>
            </a:r>
            <a:r>
              <a:rPr lang="en-US" sz="2500" dirty="0"/>
              <a:t>entire trajectories over others, then derives the optimal policy</a:t>
            </a:r>
          </a:p>
          <a:p>
            <a:pPr lvl="1"/>
            <a:r>
              <a:rPr lang="en-US" sz="2500" dirty="0"/>
              <a:t>Expensive to run (Inner loop has RL)</a:t>
            </a:r>
          </a:p>
          <a:p>
            <a:pPr lvl="1"/>
            <a:r>
              <a:rPr lang="en-US" sz="2500" dirty="0"/>
              <a:t>Indirectly learns optimal policy from the reward function (Using RL)</a:t>
            </a:r>
          </a:p>
        </p:txBody>
      </p:sp>
    </p:spTree>
    <p:extLst>
      <p:ext uri="{BB962C8B-B14F-4D97-AF65-F5344CB8AC3E}">
        <p14:creationId xmlns:p14="http://schemas.microsoft.com/office/powerpoint/2010/main" val="17934319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EEA0C-132C-E640-8321-747E11D774CE}"/>
              </a:ext>
            </a:extLst>
          </p:cNvPr>
          <p:cNvSpPr>
            <a:spLocks noGrp="1"/>
          </p:cNvSpPr>
          <p:nvPr>
            <p:ph type="title"/>
          </p:nvPr>
        </p:nvSpPr>
        <p:spPr/>
        <p:txBody>
          <a:bodyPr/>
          <a:lstStyle/>
          <a:p>
            <a:r>
              <a:rPr lang="en-US" dirty="0"/>
              <a:t>imitation LEARNING</a:t>
            </a:r>
          </a:p>
        </p:txBody>
      </p:sp>
      <p:sp>
        <p:nvSpPr>
          <p:cNvPr id="3" name="Content Placeholder 2">
            <a:extLst>
              <a:ext uri="{FF2B5EF4-FFF2-40B4-BE49-F238E27FC236}">
                <a16:creationId xmlns:a16="http://schemas.microsoft.com/office/drawing/2014/main" id="{3F002836-327D-7B44-A71D-412D7E05249C}"/>
              </a:ext>
            </a:extLst>
          </p:cNvPr>
          <p:cNvSpPr>
            <a:spLocks noGrp="1"/>
          </p:cNvSpPr>
          <p:nvPr>
            <p:ph idx="1"/>
          </p:nvPr>
        </p:nvSpPr>
        <p:spPr>
          <a:xfrm>
            <a:off x="581192" y="1998811"/>
            <a:ext cx="4167271" cy="530619"/>
          </a:xfrm>
        </p:spPr>
        <p:txBody>
          <a:bodyPr>
            <a:normAutofit/>
          </a:bodyPr>
          <a:lstStyle/>
          <a:p>
            <a:r>
              <a:rPr lang="en-US" sz="2500" b="1" dirty="0"/>
              <a:t>Behavioral Cloning (BC)</a:t>
            </a:r>
          </a:p>
        </p:txBody>
      </p:sp>
      <p:pic>
        <p:nvPicPr>
          <p:cNvPr id="48130" name="Picture 2" descr="AI Ethics: Inverse Reinforcement Learning to the Rescue? - Daniel Kasenberg">
            <a:extLst>
              <a:ext uri="{FF2B5EF4-FFF2-40B4-BE49-F238E27FC236}">
                <a16:creationId xmlns:a16="http://schemas.microsoft.com/office/drawing/2014/main" id="{6F285998-029D-C241-A27A-22E5E1F97B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7476" y="2711115"/>
            <a:ext cx="5434598" cy="3874169"/>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A7A37A4B-E2A3-9841-ABB3-F6CF173C69B3}"/>
              </a:ext>
            </a:extLst>
          </p:cNvPr>
          <p:cNvSpPr txBox="1">
            <a:spLocks/>
          </p:cNvSpPr>
          <p:nvPr/>
        </p:nvSpPr>
        <p:spPr>
          <a:xfrm>
            <a:off x="5950952" y="1998811"/>
            <a:ext cx="6112711" cy="53061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500" b="1" dirty="0"/>
              <a:t>Inverse reinforcement learning (IRL)</a:t>
            </a:r>
          </a:p>
        </p:txBody>
      </p:sp>
      <p:pic>
        <p:nvPicPr>
          <p:cNvPr id="48132" name="Picture 4" descr="A brief overview of Imitation Learning | by SmartLab AI | Medium">
            <a:extLst>
              <a:ext uri="{FF2B5EF4-FFF2-40B4-BE49-F238E27FC236}">
                <a16:creationId xmlns:a16="http://schemas.microsoft.com/office/drawing/2014/main" id="{6C72E655-F0E4-EC4C-AEE6-78B7DB0EB4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494" y="3052915"/>
            <a:ext cx="5058300" cy="2782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023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82DE1-002F-8A44-9DE1-D51246B55530}"/>
              </a:ext>
            </a:extLst>
          </p:cNvPr>
          <p:cNvSpPr>
            <a:spLocks noGrp="1"/>
          </p:cNvSpPr>
          <p:nvPr>
            <p:ph type="title"/>
          </p:nvPr>
        </p:nvSpPr>
        <p:spPr/>
        <p:txBody>
          <a:bodyPr/>
          <a:lstStyle/>
          <a:p>
            <a:r>
              <a:rPr lang="en-US" dirty="0"/>
              <a:t>Generative adversarial imitation learning</a:t>
            </a:r>
          </a:p>
        </p:txBody>
      </p:sp>
      <p:sp>
        <p:nvSpPr>
          <p:cNvPr id="3" name="Content Placeholder 2">
            <a:extLst>
              <a:ext uri="{FF2B5EF4-FFF2-40B4-BE49-F238E27FC236}">
                <a16:creationId xmlns:a16="http://schemas.microsoft.com/office/drawing/2014/main" id="{95B0130A-B6E5-E340-9805-AC3AF6283982}"/>
              </a:ext>
            </a:extLst>
          </p:cNvPr>
          <p:cNvSpPr>
            <a:spLocks noGrp="1"/>
          </p:cNvSpPr>
          <p:nvPr>
            <p:ph idx="1"/>
          </p:nvPr>
        </p:nvSpPr>
        <p:spPr>
          <a:xfrm>
            <a:off x="449179" y="2180496"/>
            <a:ext cx="11518231" cy="3851336"/>
          </a:xfrm>
        </p:spPr>
        <p:txBody>
          <a:bodyPr>
            <a:normAutofit/>
          </a:bodyPr>
          <a:lstStyle/>
          <a:p>
            <a:r>
              <a:rPr lang="en-US" sz="2500" b="1" dirty="0"/>
              <a:t>Directly extracting a policy</a:t>
            </a:r>
            <a:r>
              <a:rPr lang="en-US" sz="2500" dirty="0"/>
              <a:t> from data as if it were obtained by RL following IRL.</a:t>
            </a:r>
          </a:p>
          <a:p>
            <a:r>
              <a:rPr lang="en-US" sz="2500" b="1" dirty="0"/>
              <a:t>Bypassing</a:t>
            </a:r>
            <a:r>
              <a:rPr lang="en-US" sz="2500" dirty="0"/>
              <a:t> any intermediate IRL step</a:t>
            </a:r>
          </a:p>
          <a:p>
            <a:r>
              <a:rPr lang="en-US" sz="2500" dirty="0"/>
              <a:t>Draws an analogy between imitation learning and generative</a:t>
            </a:r>
          </a:p>
          <a:p>
            <a:r>
              <a:rPr lang="en-US" sz="2500" dirty="0"/>
              <a:t>adversarial networks (GAN)</a:t>
            </a:r>
          </a:p>
          <a:p>
            <a:r>
              <a:rPr lang="en-US" sz="2500" dirty="0"/>
              <a:t>Derive a model-free imitation learning algorithm with significant performance improvement with low sample and computational complexity.</a:t>
            </a:r>
          </a:p>
        </p:txBody>
      </p:sp>
    </p:spTree>
    <p:extLst>
      <p:ext uri="{BB962C8B-B14F-4D97-AF65-F5344CB8AC3E}">
        <p14:creationId xmlns:p14="http://schemas.microsoft.com/office/powerpoint/2010/main" val="705909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4046CBF7-E0B9-3F40-A2DC-AF56D88E1F5F}"/>
              </a:ext>
            </a:extLst>
          </p:cNvPr>
          <p:cNvSpPr>
            <a:spLocks noGrp="1" noChangeArrowheads="1"/>
          </p:cNvSpPr>
          <p:nvPr>
            <p:ph type="title"/>
          </p:nvPr>
        </p:nvSpPr>
        <p:spPr/>
        <p:txBody>
          <a:bodyPr/>
          <a:lstStyle/>
          <a:p>
            <a:r>
              <a:rPr lang="en-US" altLang="en-US"/>
              <a:t>Markov Decision Process (MDP)</a:t>
            </a:r>
          </a:p>
        </p:txBody>
      </p:sp>
      <p:sp>
        <p:nvSpPr>
          <p:cNvPr id="30723" name="Rectangle 3">
            <a:extLst>
              <a:ext uri="{FF2B5EF4-FFF2-40B4-BE49-F238E27FC236}">
                <a16:creationId xmlns:a16="http://schemas.microsoft.com/office/drawing/2014/main" id="{0C1FB554-1429-F843-B37A-B6BFAAB10E51}"/>
              </a:ext>
            </a:extLst>
          </p:cNvPr>
          <p:cNvSpPr>
            <a:spLocks noGrp="1" noChangeArrowheads="1"/>
          </p:cNvSpPr>
          <p:nvPr>
            <p:ph type="body" idx="1"/>
          </p:nvPr>
        </p:nvSpPr>
        <p:spPr>
          <a:xfrm>
            <a:off x="748686" y="2050809"/>
            <a:ext cx="10242470" cy="4511866"/>
          </a:xfrm>
        </p:spPr>
        <p:txBody>
          <a:bodyPr>
            <a:noAutofit/>
          </a:bodyPr>
          <a:lstStyle/>
          <a:p>
            <a:pPr>
              <a:spcBef>
                <a:spcPts val="0"/>
              </a:spcBef>
              <a:spcAft>
                <a:spcPts val="0"/>
              </a:spcAft>
            </a:pPr>
            <a:r>
              <a:rPr lang="en-US" altLang="en-US" sz="2500" dirty="0">
                <a:solidFill>
                  <a:srgbClr val="0070C0"/>
                </a:solidFill>
              </a:rPr>
              <a:t>set of states S, set of actions A, initial state S</a:t>
            </a:r>
            <a:r>
              <a:rPr lang="en-US" altLang="en-US" sz="2500" baseline="-25000" dirty="0">
                <a:solidFill>
                  <a:srgbClr val="0070C0"/>
                </a:solidFill>
              </a:rPr>
              <a:t>0</a:t>
            </a:r>
          </a:p>
          <a:p>
            <a:pPr>
              <a:spcBef>
                <a:spcPts val="0"/>
              </a:spcBef>
              <a:spcAft>
                <a:spcPts val="0"/>
              </a:spcAft>
            </a:pPr>
            <a:endParaRPr lang="en-US" altLang="en-US" sz="600" baseline="-25000" dirty="0">
              <a:solidFill>
                <a:srgbClr val="0070C0"/>
              </a:solidFill>
            </a:endParaRPr>
          </a:p>
          <a:p>
            <a:pPr>
              <a:spcBef>
                <a:spcPts val="0"/>
              </a:spcBef>
              <a:spcAft>
                <a:spcPts val="0"/>
              </a:spcAft>
            </a:pPr>
            <a:r>
              <a:rPr lang="en-US" altLang="en-US" sz="2500" dirty="0">
                <a:solidFill>
                  <a:srgbClr val="0070C0"/>
                </a:solidFill>
              </a:rPr>
              <a:t>transition model P(</a:t>
            </a:r>
            <a:r>
              <a:rPr lang="en-US" altLang="en-US" sz="2500" dirty="0" err="1">
                <a:solidFill>
                  <a:srgbClr val="0070C0"/>
                </a:solidFill>
              </a:rPr>
              <a:t>s,a,s</a:t>
            </a:r>
            <a:r>
              <a:rPr lang="en-US" altLang="en-US" sz="2500" dirty="0">
                <a:solidFill>
                  <a:srgbClr val="0070C0"/>
                </a:solidFill>
              </a:rPr>
              <a:t>’)</a:t>
            </a:r>
          </a:p>
          <a:p>
            <a:pPr lvl="1">
              <a:spcBef>
                <a:spcPts val="0"/>
              </a:spcBef>
              <a:spcAft>
                <a:spcPts val="0"/>
              </a:spcAft>
            </a:pPr>
            <a:r>
              <a:rPr lang="en-US" altLang="en-US" sz="2000" dirty="0"/>
              <a:t>P( [1,1], up, [1,2] ) = 0.8</a:t>
            </a:r>
          </a:p>
          <a:p>
            <a:pPr lvl="1">
              <a:spcBef>
                <a:spcPts val="0"/>
              </a:spcBef>
              <a:spcAft>
                <a:spcPts val="0"/>
              </a:spcAft>
            </a:pPr>
            <a:endParaRPr lang="en-US" altLang="en-US" sz="600" dirty="0"/>
          </a:p>
          <a:p>
            <a:pPr>
              <a:spcBef>
                <a:spcPts val="0"/>
              </a:spcBef>
              <a:spcAft>
                <a:spcPts val="0"/>
              </a:spcAft>
            </a:pPr>
            <a:r>
              <a:rPr lang="en-US" altLang="en-US" sz="2500" dirty="0">
                <a:solidFill>
                  <a:srgbClr val="0070C0"/>
                </a:solidFill>
              </a:rPr>
              <a:t>reward function r(s)</a:t>
            </a:r>
          </a:p>
          <a:p>
            <a:pPr lvl="1">
              <a:spcBef>
                <a:spcPts val="0"/>
              </a:spcBef>
              <a:spcAft>
                <a:spcPts val="0"/>
              </a:spcAft>
            </a:pPr>
            <a:r>
              <a:rPr lang="en-US" altLang="en-US" sz="2000" dirty="0"/>
              <a:t>r( [4,3] ) = +1</a:t>
            </a:r>
          </a:p>
          <a:p>
            <a:pPr>
              <a:spcBef>
                <a:spcPts val="0"/>
              </a:spcBef>
              <a:spcAft>
                <a:spcPts val="0"/>
              </a:spcAft>
            </a:pPr>
            <a:r>
              <a:rPr lang="en-US" altLang="en-US" sz="2500" dirty="0">
                <a:solidFill>
                  <a:srgbClr val="0070C0"/>
                </a:solidFill>
              </a:rPr>
              <a:t>goal: maximize cumulative reward in the long run</a:t>
            </a:r>
          </a:p>
          <a:p>
            <a:pPr lvl="2">
              <a:spcBef>
                <a:spcPts val="0"/>
              </a:spcBef>
              <a:spcAft>
                <a:spcPts val="0"/>
              </a:spcAft>
            </a:pPr>
            <a:endParaRPr lang="en-US" altLang="en-US" sz="2000" dirty="0"/>
          </a:p>
          <a:p>
            <a:pPr>
              <a:spcBef>
                <a:spcPts val="0"/>
              </a:spcBef>
              <a:spcAft>
                <a:spcPts val="0"/>
              </a:spcAft>
            </a:pPr>
            <a:r>
              <a:rPr lang="en-US" altLang="en-US" sz="2500" dirty="0">
                <a:solidFill>
                  <a:srgbClr val="0070C0"/>
                </a:solidFill>
              </a:rPr>
              <a:t>policy: mapping from S to A</a:t>
            </a:r>
          </a:p>
          <a:p>
            <a:pPr lvl="1">
              <a:spcBef>
                <a:spcPts val="0"/>
              </a:spcBef>
              <a:spcAft>
                <a:spcPts val="0"/>
              </a:spcAft>
            </a:pPr>
            <a:r>
              <a:rPr lang="en-US" altLang="en-US" sz="2000" dirty="0"/>
              <a:t> </a:t>
            </a:r>
            <a:r>
              <a:rPr lang="en-US" altLang="en-US" sz="2000" dirty="0">
                <a:latin typeface="Symbol" pitchFamily="2" charset="2"/>
                <a:sym typeface="Symbol" pitchFamily="2" charset="2"/>
              </a:rPr>
              <a:t></a:t>
            </a:r>
            <a:r>
              <a:rPr lang="en-US" altLang="en-US" sz="2000" dirty="0"/>
              <a:t>(s) or </a:t>
            </a:r>
            <a:r>
              <a:rPr lang="en-US" altLang="en-US" sz="2000" dirty="0">
                <a:latin typeface="Symbol" pitchFamily="2" charset="2"/>
                <a:sym typeface="Symbol" pitchFamily="2" charset="2"/>
              </a:rPr>
              <a:t></a:t>
            </a:r>
            <a:r>
              <a:rPr lang="en-US" altLang="en-US" sz="2000" dirty="0"/>
              <a:t>(</a:t>
            </a:r>
            <a:r>
              <a:rPr lang="en-US" altLang="en-US" sz="2000" dirty="0" err="1"/>
              <a:t>s,a</a:t>
            </a:r>
            <a:r>
              <a:rPr lang="en-US" altLang="en-US" sz="2000" dirty="0"/>
              <a:t>) (deterministic vs. stochastic)</a:t>
            </a:r>
          </a:p>
          <a:p>
            <a:pPr lvl="2">
              <a:spcBef>
                <a:spcPts val="0"/>
              </a:spcBef>
              <a:spcAft>
                <a:spcPts val="0"/>
              </a:spcAft>
            </a:pPr>
            <a:endParaRPr lang="en-US" altLang="en-US" sz="600" dirty="0"/>
          </a:p>
          <a:p>
            <a:pPr>
              <a:spcBef>
                <a:spcPts val="0"/>
              </a:spcBef>
              <a:spcAft>
                <a:spcPts val="0"/>
              </a:spcAft>
            </a:pPr>
            <a:r>
              <a:rPr lang="en-US" altLang="en-US" sz="2500" dirty="0">
                <a:solidFill>
                  <a:srgbClr val="0070C0"/>
                </a:solidFill>
              </a:rPr>
              <a:t>reinforcement learning</a:t>
            </a:r>
          </a:p>
          <a:p>
            <a:pPr lvl="1">
              <a:spcBef>
                <a:spcPts val="0"/>
              </a:spcBef>
              <a:spcAft>
                <a:spcPts val="0"/>
              </a:spcAft>
            </a:pPr>
            <a:r>
              <a:rPr lang="en-US" altLang="en-US" sz="2000" dirty="0"/>
              <a:t>transitions and rewards usually not available</a:t>
            </a:r>
          </a:p>
          <a:p>
            <a:pPr lvl="1">
              <a:spcBef>
                <a:spcPts val="0"/>
              </a:spcBef>
              <a:spcAft>
                <a:spcPts val="0"/>
              </a:spcAft>
            </a:pPr>
            <a:r>
              <a:rPr lang="en-US" altLang="en-US" sz="2000" dirty="0"/>
              <a:t>how to change the policy based on experience</a:t>
            </a:r>
          </a:p>
          <a:p>
            <a:pPr lvl="1">
              <a:spcBef>
                <a:spcPts val="0"/>
              </a:spcBef>
              <a:spcAft>
                <a:spcPts val="0"/>
              </a:spcAft>
            </a:pPr>
            <a:r>
              <a:rPr lang="en-US" altLang="en-US" sz="2000" dirty="0"/>
              <a:t>how to explore the environment</a:t>
            </a:r>
          </a:p>
        </p:txBody>
      </p:sp>
      <p:sp>
        <p:nvSpPr>
          <p:cNvPr id="30724" name="Rectangle 4">
            <a:extLst>
              <a:ext uri="{FF2B5EF4-FFF2-40B4-BE49-F238E27FC236}">
                <a16:creationId xmlns:a16="http://schemas.microsoft.com/office/drawing/2014/main" id="{4E23B643-00AA-664B-BC30-47D3DB6D003F}"/>
              </a:ext>
            </a:extLst>
          </p:cNvPr>
          <p:cNvSpPr>
            <a:spLocks noChangeArrowheads="1"/>
          </p:cNvSpPr>
          <p:nvPr/>
        </p:nvSpPr>
        <p:spPr bwMode="auto">
          <a:xfrm>
            <a:off x="8955317" y="2367106"/>
            <a:ext cx="1295400" cy="381000"/>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latin typeface="Trebuchet MS" panose="020B0703020202090204" pitchFamily="34" charset="0"/>
              </a:rPr>
              <a:t>environment</a:t>
            </a:r>
          </a:p>
        </p:txBody>
      </p:sp>
      <p:sp>
        <p:nvSpPr>
          <p:cNvPr id="30725" name="Rectangle 5">
            <a:extLst>
              <a:ext uri="{FF2B5EF4-FFF2-40B4-BE49-F238E27FC236}">
                <a16:creationId xmlns:a16="http://schemas.microsoft.com/office/drawing/2014/main" id="{D68F2A0B-ACD4-B745-BEC5-18B4CD395F05}"/>
              </a:ext>
            </a:extLst>
          </p:cNvPr>
          <p:cNvSpPr>
            <a:spLocks noChangeArrowheads="1"/>
          </p:cNvSpPr>
          <p:nvPr/>
        </p:nvSpPr>
        <p:spPr bwMode="auto">
          <a:xfrm>
            <a:off x="9260117" y="3129106"/>
            <a:ext cx="685800" cy="381000"/>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latin typeface="Trebuchet MS" panose="020B0703020202090204" pitchFamily="34" charset="0"/>
              </a:rPr>
              <a:t>agent</a:t>
            </a:r>
          </a:p>
        </p:txBody>
      </p:sp>
      <p:cxnSp>
        <p:nvCxnSpPr>
          <p:cNvPr id="30726" name="AutoShape 6">
            <a:extLst>
              <a:ext uri="{FF2B5EF4-FFF2-40B4-BE49-F238E27FC236}">
                <a16:creationId xmlns:a16="http://schemas.microsoft.com/office/drawing/2014/main" id="{03A2F649-4527-1E46-8851-3DD39899C735}"/>
              </a:ext>
            </a:extLst>
          </p:cNvPr>
          <p:cNvCxnSpPr>
            <a:cxnSpLocks noChangeShapeType="1"/>
            <a:stCxn id="30725" idx="3"/>
            <a:endCxn id="30724" idx="3"/>
          </p:cNvCxnSpPr>
          <p:nvPr/>
        </p:nvCxnSpPr>
        <p:spPr bwMode="auto">
          <a:xfrm flipV="1">
            <a:off x="9945917" y="2557606"/>
            <a:ext cx="304800" cy="762000"/>
          </a:xfrm>
          <a:prstGeom prst="curvedConnector3">
            <a:avLst>
              <a:gd name="adj1" fmla="val 205208"/>
            </a:avLst>
          </a:prstGeom>
          <a:noFill/>
          <a:ln w="381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27" name="AutoShape 7">
            <a:extLst>
              <a:ext uri="{FF2B5EF4-FFF2-40B4-BE49-F238E27FC236}">
                <a16:creationId xmlns:a16="http://schemas.microsoft.com/office/drawing/2014/main" id="{25CD6F7C-C32C-534D-9BDD-ED865E065E92}"/>
              </a:ext>
            </a:extLst>
          </p:cNvPr>
          <p:cNvCxnSpPr>
            <a:cxnSpLocks noChangeShapeType="1"/>
            <a:stCxn id="30724" idx="1"/>
            <a:endCxn id="30725" idx="1"/>
          </p:cNvCxnSpPr>
          <p:nvPr/>
        </p:nvCxnSpPr>
        <p:spPr bwMode="auto">
          <a:xfrm rot="10800000" flipH="1" flipV="1">
            <a:off x="8955317" y="2557606"/>
            <a:ext cx="304800" cy="762000"/>
          </a:xfrm>
          <a:prstGeom prst="curvedConnector3">
            <a:avLst>
              <a:gd name="adj1" fmla="val -108856"/>
            </a:avLst>
          </a:prstGeom>
          <a:noFill/>
          <a:ln w="381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729" name="Text Box 9">
            <a:extLst>
              <a:ext uri="{FF2B5EF4-FFF2-40B4-BE49-F238E27FC236}">
                <a16:creationId xmlns:a16="http://schemas.microsoft.com/office/drawing/2014/main" id="{AA8D7823-12CA-4744-A09F-CD7C391E5F8E}"/>
              </a:ext>
            </a:extLst>
          </p:cNvPr>
          <p:cNvSpPr txBox="1">
            <a:spLocks noChangeArrowheads="1"/>
          </p:cNvSpPr>
          <p:nvPr/>
        </p:nvSpPr>
        <p:spPr bwMode="auto">
          <a:xfrm>
            <a:off x="10615843" y="2808431"/>
            <a:ext cx="82747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latin typeface="Trebuchet MS" panose="020B0703020202090204" pitchFamily="34" charset="0"/>
              </a:rPr>
              <a:t>action</a:t>
            </a:r>
          </a:p>
        </p:txBody>
      </p:sp>
      <p:sp>
        <p:nvSpPr>
          <p:cNvPr id="30730" name="Text Box 10">
            <a:extLst>
              <a:ext uri="{FF2B5EF4-FFF2-40B4-BE49-F238E27FC236}">
                <a16:creationId xmlns:a16="http://schemas.microsoft.com/office/drawing/2014/main" id="{6BF780D4-687D-5D44-ABDA-9D1B3ACFC13F}"/>
              </a:ext>
            </a:extLst>
          </p:cNvPr>
          <p:cNvSpPr txBox="1">
            <a:spLocks noChangeArrowheads="1"/>
          </p:cNvSpPr>
          <p:nvPr/>
        </p:nvSpPr>
        <p:spPr bwMode="auto">
          <a:xfrm>
            <a:off x="7539644" y="2748107"/>
            <a:ext cx="120257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a:latin typeface="Trebuchet MS" panose="020B0703020202090204" pitchFamily="34" charset="0"/>
              </a:rPr>
              <a:t>reward</a:t>
            </a:r>
          </a:p>
          <a:p>
            <a:pPr algn="ctr"/>
            <a:r>
              <a:rPr lang="en-US" altLang="en-US">
                <a:latin typeface="Trebuchet MS" panose="020B0703020202090204" pitchFamily="34" charset="0"/>
              </a:rPr>
              <a:t>new state</a:t>
            </a:r>
          </a:p>
        </p:txBody>
      </p:sp>
    </p:spTree>
    <p:extLst>
      <p:ext uri="{BB962C8B-B14F-4D97-AF65-F5344CB8AC3E}">
        <p14:creationId xmlns:p14="http://schemas.microsoft.com/office/powerpoint/2010/main" val="32386217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sz="3600"/>
              <a:t>The Story So Far: MDPs and RL</a:t>
            </a:r>
          </a:p>
        </p:txBody>
      </p:sp>
      <p:sp>
        <p:nvSpPr>
          <p:cNvPr id="24579" name="Content Placeholder 2"/>
          <p:cNvSpPr>
            <a:spLocks noGrp="1"/>
          </p:cNvSpPr>
          <p:nvPr>
            <p:ph idx="1"/>
          </p:nvPr>
        </p:nvSpPr>
        <p:spPr>
          <a:xfrm>
            <a:off x="304800" y="2650434"/>
            <a:ext cx="7010400" cy="3978965"/>
          </a:xfrm>
        </p:spPr>
        <p:txBody>
          <a:bodyPr>
            <a:normAutofit fontScale="92500" lnSpcReduction="10000"/>
          </a:bodyPr>
          <a:lstStyle/>
          <a:p>
            <a:r>
              <a:rPr lang="en-US" sz="2400" dirty="0"/>
              <a:t>If we know the MDP</a:t>
            </a:r>
          </a:p>
          <a:p>
            <a:pPr lvl="1"/>
            <a:r>
              <a:rPr lang="en-US" sz="2000" dirty="0"/>
              <a:t>Compute V*, Q*, </a:t>
            </a:r>
            <a:r>
              <a:rPr lang="en-US" sz="2000" dirty="0">
                <a:sym typeface="Symbol" pitchFamily="18" charset="2"/>
              </a:rPr>
              <a:t>* exactly</a:t>
            </a:r>
          </a:p>
          <a:p>
            <a:pPr lvl="1"/>
            <a:r>
              <a:rPr lang="en-US" sz="2000" dirty="0">
                <a:sym typeface="Symbol" pitchFamily="18" charset="2"/>
              </a:rPr>
              <a:t>Evaluate a fixed policy </a:t>
            </a:r>
          </a:p>
          <a:p>
            <a:endParaRPr lang="en-US" sz="2400" dirty="0"/>
          </a:p>
          <a:p>
            <a:r>
              <a:rPr lang="en-US" sz="2400" dirty="0"/>
              <a:t>If we don’t know the MDP</a:t>
            </a:r>
          </a:p>
          <a:p>
            <a:pPr lvl="1"/>
            <a:r>
              <a:rPr lang="en-US" sz="2000" dirty="0"/>
              <a:t>We can estimate the MDP then solve</a:t>
            </a:r>
          </a:p>
          <a:p>
            <a:pPr lvl="1"/>
            <a:endParaRPr lang="en-US" sz="2000" dirty="0"/>
          </a:p>
          <a:p>
            <a:pPr lvl="1"/>
            <a:r>
              <a:rPr lang="en-US" sz="2000" dirty="0"/>
              <a:t>We can estimate V for a fixed policy </a:t>
            </a:r>
            <a:r>
              <a:rPr lang="en-US" sz="2000" dirty="0">
                <a:sym typeface="Symbol" pitchFamily="18" charset="2"/>
              </a:rPr>
              <a:t></a:t>
            </a:r>
            <a:endParaRPr lang="en-US" sz="2000" dirty="0"/>
          </a:p>
          <a:p>
            <a:pPr lvl="1"/>
            <a:r>
              <a:rPr lang="en-US" sz="2000" dirty="0"/>
              <a:t>We can estimate Q*(</a:t>
            </a:r>
            <a:r>
              <a:rPr lang="en-US" sz="2000" dirty="0" err="1"/>
              <a:t>s,a</a:t>
            </a:r>
            <a:r>
              <a:rPr lang="en-US" sz="2000" dirty="0"/>
              <a:t>) for the optimal policy while executing an exploration policy</a:t>
            </a:r>
          </a:p>
        </p:txBody>
      </p:sp>
      <p:sp>
        <p:nvSpPr>
          <p:cNvPr id="24580" name="Slide Number Placeholder 3"/>
          <p:cNvSpPr>
            <a:spLocks noGrp="1"/>
          </p:cNvSpPr>
          <p:nvPr>
            <p:ph type="sldNum" sz="quarter" idx="12"/>
          </p:nvPr>
        </p:nvSpPr>
        <p:spPr>
          <a:noFill/>
        </p:spPr>
        <p:txBody>
          <a:bodyPr/>
          <a:lstStyle/>
          <a:p>
            <a:fld id="{5BEE73DD-C45A-4EF0-AC07-A43B8089C599}" type="slidenum">
              <a:rPr lang="en-US" smtClean="0">
                <a:latin typeface="Arial" charset="0"/>
              </a:rPr>
              <a:pPr/>
              <a:t>76</a:t>
            </a:fld>
            <a:endParaRPr lang="en-US">
              <a:latin typeface="Arial" charset="0"/>
            </a:endParaRPr>
          </a:p>
        </p:txBody>
      </p:sp>
      <p:sp>
        <p:nvSpPr>
          <p:cNvPr id="5" name="Content Placeholder 2"/>
          <p:cNvSpPr txBox="1">
            <a:spLocks/>
          </p:cNvSpPr>
          <p:nvPr/>
        </p:nvSpPr>
        <p:spPr bwMode="auto">
          <a:xfrm>
            <a:off x="7296264" y="2689846"/>
            <a:ext cx="4091609" cy="3852699"/>
          </a:xfrm>
          <a:prstGeom prst="rect">
            <a:avLst/>
          </a:prstGeom>
          <a:noFill/>
          <a:ln w="9525">
            <a:noFill/>
            <a:miter lim="800000"/>
            <a:headEnd/>
            <a:tailEnd/>
          </a:ln>
        </p:spPr>
        <p:txBody>
          <a:bodyPr/>
          <a:lstStyle/>
          <a:p>
            <a:pPr marL="342900" indent="-342900" eaLnBrk="0" hangingPunct="0">
              <a:spcBef>
                <a:spcPct val="20000"/>
              </a:spcBef>
              <a:buClr>
                <a:schemeClr val="accent2"/>
              </a:buClr>
              <a:buFont typeface="Wingdings" pitchFamily="2" charset="2"/>
              <a:buChar char="§"/>
              <a:defRPr/>
            </a:pPr>
            <a:r>
              <a:rPr lang="en-US" sz="2400" kern="0" dirty="0">
                <a:solidFill>
                  <a:schemeClr val="accent2"/>
                </a:solidFill>
              </a:rPr>
              <a:t>Model-based DPs</a:t>
            </a:r>
          </a:p>
          <a:p>
            <a:pPr marL="800100" lvl="1" indent="-342900" eaLnBrk="0" hangingPunct="0">
              <a:spcBef>
                <a:spcPct val="20000"/>
              </a:spcBef>
              <a:buClr>
                <a:schemeClr val="accent2"/>
              </a:buClr>
              <a:buFont typeface="Wingdings" pitchFamily="2" charset="2"/>
              <a:buChar char="§"/>
              <a:defRPr/>
            </a:pPr>
            <a:r>
              <a:rPr lang="en-US" sz="2000" kern="0" dirty="0"/>
              <a:t>Value and policy Iteration</a:t>
            </a:r>
          </a:p>
          <a:p>
            <a:pPr marL="800100" lvl="1" indent="-342900" eaLnBrk="0" hangingPunct="0">
              <a:spcBef>
                <a:spcPct val="20000"/>
              </a:spcBef>
              <a:buClr>
                <a:schemeClr val="accent2"/>
              </a:buClr>
              <a:buFont typeface="Wingdings" pitchFamily="2" charset="2"/>
              <a:buChar char="§"/>
              <a:defRPr/>
            </a:pPr>
            <a:r>
              <a:rPr lang="en-US" sz="2000" kern="0" dirty="0"/>
              <a:t>Policy evaluation</a:t>
            </a:r>
          </a:p>
          <a:p>
            <a:pPr marL="342900" indent="-342900" eaLnBrk="0" hangingPunct="0">
              <a:spcBef>
                <a:spcPct val="20000"/>
              </a:spcBef>
              <a:buClr>
                <a:schemeClr val="accent2"/>
              </a:buClr>
              <a:buFont typeface="Wingdings" pitchFamily="2" charset="2"/>
              <a:buChar char="§"/>
              <a:defRPr/>
            </a:pPr>
            <a:endParaRPr lang="en-US" sz="2400" kern="0" dirty="0">
              <a:solidFill>
                <a:schemeClr val="accent2"/>
              </a:solidFill>
            </a:endParaRPr>
          </a:p>
          <a:p>
            <a:pPr marL="342900" indent="-342900" eaLnBrk="0" hangingPunct="0">
              <a:spcBef>
                <a:spcPct val="20000"/>
              </a:spcBef>
              <a:buClr>
                <a:schemeClr val="accent2"/>
              </a:buClr>
              <a:buFont typeface="Wingdings" pitchFamily="2" charset="2"/>
              <a:buChar char="§"/>
              <a:defRPr/>
            </a:pPr>
            <a:endParaRPr lang="en-US" sz="2400" kern="0" dirty="0">
              <a:solidFill>
                <a:schemeClr val="accent2"/>
              </a:solidFill>
            </a:endParaRPr>
          </a:p>
          <a:p>
            <a:pPr marL="342900" indent="-342900" eaLnBrk="0" hangingPunct="0">
              <a:spcBef>
                <a:spcPct val="20000"/>
              </a:spcBef>
              <a:buClr>
                <a:schemeClr val="accent2"/>
              </a:buClr>
              <a:buFont typeface="Wingdings" pitchFamily="2" charset="2"/>
              <a:buChar char="§"/>
              <a:defRPr/>
            </a:pPr>
            <a:r>
              <a:rPr lang="en-US" sz="2400" kern="0" dirty="0">
                <a:solidFill>
                  <a:schemeClr val="accent2"/>
                </a:solidFill>
              </a:rPr>
              <a:t>Model-based RL</a:t>
            </a:r>
          </a:p>
          <a:p>
            <a:pPr marL="342900" indent="-342900" eaLnBrk="0" hangingPunct="0">
              <a:spcBef>
                <a:spcPct val="20000"/>
              </a:spcBef>
              <a:buClr>
                <a:schemeClr val="accent2"/>
              </a:buClr>
              <a:buFont typeface="Wingdings" pitchFamily="2" charset="2"/>
              <a:buChar char="§"/>
              <a:defRPr/>
            </a:pPr>
            <a:endParaRPr lang="en-US" sz="2400" kern="0" dirty="0">
              <a:solidFill>
                <a:schemeClr val="accent2"/>
              </a:solidFill>
            </a:endParaRPr>
          </a:p>
          <a:p>
            <a:pPr marL="342900" indent="-342900" eaLnBrk="0" hangingPunct="0">
              <a:spcBef>
                <a:spcPct val="20000"/>
              </a:spcBef>
              <a:buClr>
                <a:schemeClr val="accent2"/>
              </a:buClr>
              <a:buFont typeface="Wingdings" pitchFamily="2" charset="2"/>
              <a:buChar char="§"/>
              <a:defRPr/>
            </a:pPr>
            <a:r>
              <a:rPr lang="en-US" sz="2400" kern="0" dirty="0">
                <a:solidFill>
                  <a:schemeClr val="accent2"/>
                </a:solidFill>
              </a:rPr>
              <a:t>Model-free RL:</a:t>
            </a:r>
          </a:p>
          <a:p>
            <a:pPr marL="800100" lvl="1" indent="-342900" eaLnBrk="0" hangingPunct="0">
              <a:spcBef>
                <a:spcPct val="20000"/>
              </a:spcBef>
              <a:buClr>
                <a:schemeClr val="accent2"/>
              </a:buClr>
              <a:buFont typeface="Wingdings" pitchFamily="2" charset="2"/>
              <a:buChar char="§"/>
              <a:defRPr/>
            </a:pPr>
            <a:r>
              <a:rPr lang="en-US" sz="2000" kern="0" dirty="0"/>
              <a:t>Value learning</a:t>
            </a:r>
          </a:p>
          <a:p>
            <a:pPr marL="800100" lvl="1" indent="-342900" eaLnBrk="0" hangingPunct="0">
              <a:spcBef>
                <a:spcPct val="20000"/>
              </a:spcBef>
              <a:buClr>
                <a:schemeClr val="accent2"/>
              </a:buClr>
              <a:buFont typeface="Wingdings" pitchFamily="2" charset="2"/>
              <a:buChar char="§"/>
              <a:defRPr/>
            </a:pPr>
            <a:r>
              <a:rPr lang="en-US" sz="2000" kern="0" dirty="0"/>
              <a:t>Q-learning</a:t>
            </a:r>
          </a:p>
        </p:txBody>
      </p:sp>
      <p:sp>
        <p:nvSpPr>
          <p:cNvPr id="24582" name="TextBox 5"/>
          <p:cNvSpPr txBox="1">
            <a:spLocks noChangeArrowheads="1"/>
          </p:cNvSpPr>
          <p:nvPr/>
        </p:nvSpPr>
        <p:spPr bwMode="auto">
          <a:xfrm>
            <a:off x="581192" y="1914973"/>
            <a:ext cx="4194175" cy="461963"/>
          </a:xfrm>
          <a:prstGeom prst="rect">
            <a:avLst/>
          </a:prstGeom>
          <a:noFill/>
          <a:ln w="9525">
            <a:noFill/>
            <a:miter lim="800000"/>
            <a:headEnd/>
            <a:tailEnd/>
          </a:ln>
        </p:spPr>
        <p:txBody>
          <a:bodyPr wrap="none">
            <a:spAutoFit/>
          </a:bodyPr>
          <a:lstStyle/>
          <a:p>
            <a:r>
              <a:rPr lang="en-US" sz="2400" b="1" dirty="0"/>
              <a:t>Things we know how to do:</a:t>
            </a:r>
          </a:p>
        </p:txBody>
      </p:sp>
      <p:sp>
        <p:nvSpPr>
          <p:cNvPr id="24583" name="TextBox 6"/>
          <p:cNvSpPr txBox="1">
            <a:spLocks noChangeArrowheads="1"/>
          </p:cNvSpPr>
          <p:nvPr/>
        </p:nvSpPr>
        <p:spPr bwMode="auto">
          <a:xfrm>
            <a:off x="7315200" y="1886850"/>
            <a:ext cx="1865126" cy="461665"/>
          </a:xfrm>
          <a:prstGeom prst="rect">
            <a:avLst/>
          </a:prstGeom>
          <a:noFill/>
          <a:ln w="9525">
            <a:noFill/>
            <a:miter lim="800000"/>
            <a:headEnd/>
            <a:tailEnd/>
          </a:ln>
        </p:spPr>
        <p:txBody>
          <a:bodyPr wrap="none">
            <a:spAutoFit/>
          </a:bodyPr>
          <a:lstStyle/>
          <a:p>
            <a:r>
              <a:rPr lang="en-US" sz="2400" b="1" dirty="0"/>
              <a:t>Techniques:</a:t>
            </a:r>
          </a:p>
        </p:txBody>
      </p:sp>
    </p:spTree>
    <p:extLst>
      <p:ext uri="{BB962C8B-B14F-4D97-AF65-F5344CB8AC3E}">
        <p14:creationId xmlns:p14="http://schemas.microsoft.com/office/powerpoint/2010/main" val="9848308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6CA40-1430-5142-9DAB-F764C50D5A61}"/>
              </a:ext>
            </a:extLst>
          </p:cNvPr>
          <p:cNvSpPr>
            <a:spLocks noGrp="1"/>
          </p:cNvSpPr>
          <p:nvPr>
            <p:ph type="title"/>
          </p:nvPr>
        </p:nvSpPr>
        <p:spPr/>
        <p:txBody>
          <a:bodyPr/>
          <a:lstStyle/>
          <a:p>
            <a:r>
              <a:rPr lang="en-US" dirty="0"/>
              <a:t>Papers covered</a:t>
            </a:r>
          </a:p>
        </p:txBody>
      </p:sp>
      <p:sp>
        <p:nvSpPr>
          <p:cNvPr id="3" name="Content Placeholder 2">
            <a:extLst>
              <a:ext uri="{FF2B5EF4-FFF2-40B4-BE49-F238E27FC236}">
                <a16:creationId xmlns:a16="http://schemas.microsoft.com/office/drawing/2014/main" id="{4DF8535E-1769-0141-8540-D19DAC775A67}"/>
              </a:ext>
            </a:extLst>
          </p:cNvPr>
          <p:cNvSpPr>
            <a:spLocks noGrp="1"/>
          </p:cNvSpPr>
          <p:nvPr>
            <p:ph idx="1"/>
          </p:nvPr>
        </p:nvSpPr>
        <p:spPr/>
        <p:txBody>
          <a:bodyPr/>
          <a:lstStyle/>
          <a:p>
            <a:r>
              <a:rPr lang="en-US" b="1" u="sng" dirty="0">
                <a:solidFill>
                  <a:schemeClr val="tx1">
                    <a:lumMod val="50000"/>
                    <a:lumOff val="50000"/>
                  </a:schemeClr>
                </a:solidFill>
              </a:rPr>
              <a:t>Analyzing Sensor-Based Individual and Population Behavior Patterns via Inverse Reinforcement Learning</a:t>
            </a:r>
            <a:r>
              <a:rPr lang="en-US" dirty="0">
                <a:solidFill>
                  <a:schemeClr val="tx1">
                    <a:lumMod val="50000"/>
                    <a:lumOff val="50000"/>
                  </a:schemeClr>
                </a:solidFill>
              </a:rPr>
              <a:t>.  Lin, B. and Cook, D.J., 2020. </a:t>
            </a:r>
            <a:r>
              <a:rPr lang="en-US" i="1" dirty="0">
                <a:solidFill>
                  <a:schemeClr val="tx1">
                    <a:lumMod val="50000"/>
                    <a:lumOff val="50000"/>
                  </a:schemeClr>
                </a:solidFill>
              </a:rPr>
              <a:t>Sensors</a:t>
            </a:r>
            <a:r>
              <a:rPr lang="en-US" dirty="0">
                <a:solidFill>
                  <a:schemeClr val="tx1">
                    <a:lumMod val="50000"/>
                    <a:lumOff val="50000"/>
                  </a:schemeClr>
                </a:solidFill>
              </a:rPr>
              <a:t>, </a:t>
            </a:r>
            <a:r>
              <a:rPr lang="en-US" i="1" dirty="0">
                <a:solidFill>
                  <a:schemeClr val="tx1">
                    <a:lumMod val="50000"/>
                    <a:lumOff val="50000"/>
                  </a:schemeClr>
                </a:solidFill>
              </a:rPr>
              <a:t>20</a:t>
            </a:r>
            <a:r>
              <a:rPr lang="en-US" dirty="0">
                <a:solidFill>
                  <a:schemeClr val="tx1">
                    <a:lumMod val="50000"/>
                    <a:lumOff val="50000"/>
                  </a:schemeClr>
                </a:solidFill>
              </a:rPr>
              <a:t>(18), p.5207.</a:t>
            </a:r>
          </a:p>
          <a:p>
            <a:endParaRPr lang="en-US" b="1" dirty="0">
              <a:solidFill>
                <a:srgbClr val="828282"/>
              </a:solidFill>
              <a:hlinkClick r:id="rId3">
                <a:extLst>
                  <a:ext uri="{A12FA001-AC4F-418D-AE19-62706E023703}">
                    <ahyp:hlinkClr xmlns:ahyp="http://schemas.microsoft.com/office/drawing/2018/hyperlinkcolor" val="tx"/>
                  </a:ext>
                </a:extLst>
              </a:hlinkClick>
            </a:endParaRPr>
          </a:p>
          <a:p>
            <a:r>
              <a:rPr lang="en-US" b="1" dirty="0">
                <a:solidFill>
                  <a:schemeClr val="bg1">
                    <a:lumMod val="75000"/>
                  </a:schemeClr>
                </a:solidFill>
                <a:hlinkClick r:id="rId3">
                  <a:extLst>
                    <a:ext uri="{A12FA001-AC4F-418D-AE19-62706E023703}">
                      <ahyp:hlinkClr xmlns:ahyp="http://schemas.microsoft.com/office/drawing/2018/hyperlinkcolor" val="tx"/>
                    </a:ext>
                  </a:extLst>
                </a:hlinkClick>
              </a:rPr>
              <a:t>Deep PQR: Solving Inverse Reinforcement Learning using Anchor Actions</a:t>
            </a:r>
            <a:br>
              <a:rPr lang="en-US" dirty="0">
                <a:solidFill>
                  <a:schemeClr val="bg1">
                    <a:lumMod val="75000"/>
                  </a:schemeClr>
                </a:solidFill>
              </a:rPr>
            </a:br>
            <a:r>
              <a:rPr lang="en-US" dirty="0" err="1">
                <a:solidFill>
                  <a:schemeClr val="bg1">
                    <a:lumMod val="75000"/>
                  </a:schemeClr>
                </a:solidFill>
              </a:rPr>
              <a:t>Geng</a:t>
            </a:r>
            <a:r>
              <a:rPr lang="en-US" dirty="0">
                <a:solidFill>
                  <a:schemeClr val="bg1">
                    <a:lumMod val="75000"/>
                  </a:schemeClr>
                </a:solidFill>
              </a:rPr>
              <a:t> S, Nassif H, Manzanares C, </a:t>
            </a:r>
            <a:r>
              <a:rPr lang="en-US" dirty="0" err="1">
                <a:solidFill>
                  <a:schemeClr val="bg1">
                    <a:lumMod val="75000"/>
                  </a:schemeClr>
                </a:solidFill>
              </a:rPr>
              <a:t>Reppen</a:t>
            </a:r>
            <a:r>
              <a:rPr lang="en-US" dirty="0">
                <a:solidFill>
                  <a:schemeClr val="bg1">
                    <a:lumMod val="75000"/>
                  </a:schemeClr>
                </a:solidFill>
              </a:rPr>
              <a:t> M, and Sircar R</a:t>
            </a:r>
            <a:br>
              <a:rPr lang="en-US" dirty="0">
                <a:solidFill>
                  <a:schemeClr val="bg1">
                    <a:lumMod val="75000"/>
                  </a:schemeClr>
                </a:solidFill>
              </a:rPr>
            </a:br>
            <a:r>
              <a:rPr lang="en-US" i="1" dirty="0">
                <a:solidFill>
                  <a:schemeClr val="bg1">
                    <a:lumMod val="75000"/>
                  </a:schemeClr>
                </a:solidFill>
              </a:rPr>
              <a:t>International Conference on Machine Learning (ICML'20)</a:t>
            </a:r>
            <a:r>
              <a:rPr lang="en-US" dirty="0">
                <a:solidFill>
                  <a:schemeClr val="bg1">
                    <a:lumMod val="75000"/>
                  </a:schemeClr>
                </a:solidFill>
              </a:rPr>
              <a:t>, Vienna, Austria, 2020.</a:t>
            </a:r>
          </a:p>
          <a:p>
            <a:endParaRPr lang="en-US" dirty="0">
              <a:solidFill>
                <a:schemeClr val="bg1">
                  <a:lumMod val="75000"/>
                </a:schemeClr>
              </a:solidFill>
            </a:endParaRPr>
          </a:p>
          <a:p>
            <a:r>
              <a:rPr lang="en-US" b="1" dirty="0">
                <a:solidFill>
                  <a:schemeClr val="bg1">
                    <a:lumMod val="75000"/>
                  </a:schemeClr>
                </a:solidFill>
                <a:hlinkClick r:id="rId4">
                  <a:extLst>
                    <a:ext uri="{A12FA001-AC4F-418D-AE19-62706E023703}">
                      <ahyp:hlinkClr xmlns:ahyp="http://schemas.microsoft.com/office/drawing/2018/hyperlinkcolor" val="tx"/>
                    </a:ext>
                  </a:extLst>
                </a:hlinkClick>
              </a:rPr>
              <a:t>Seeker: Real-Time Interactive Search</a:t>
            </a:r>
            <a:br>
              <a:rPr lang="en-US" dirty="0">
                <a:solidFill>
                  <a:schemeClr val="bg1">
                    <a:lumMod val="75000"/>
                  </a:schemeClr>
                </a:solidFill>
                <a:hlinkClick r:id="rId4">
                  <a:extLst>
                    <a:ext uri="{A12FA001-AC4F-418D-AE19-62706E023703}">
                      <ahyp:hlinkClr xmlns:ahyp="http://schemas.microsoft.com/office/drawing/2018/hyperlinkcolor" val="tx"/>
                    </a:ext>
                  </a:extLst>
                </a:hlinkClick>
              </a:rPr>
            </a:br>
            <a:r>
              <a:rPr lang="en-US" dirty="0">
                <a:solidFill>
                  <a:schemeClr val="bg1">
                    <a:lumMod val="75000"/>
                  </a:schemeClr>
                </a:solidFill>
              </a:rPr>
              <a:t>Biswas A, Pham TT, Vogelsong M, Snyder B, and Nassif H</a:t>
            </a:r>
            <a:br>
              <a:rPr lang="en-US" dirty="0">
                <a:solidFill>
                  <a:schemeClr val="bg1">
                    <a:lumMod val="75000"/>
                  </a:schemeClr>
                </a:solidFill>
              </a:rPr>
            </a:br>
            <a:r>
              <a:rPr lang="en-US" i="1" dirty="0">
                <a:solidFill>
                  <a:schemeClr val="bg1">
                    <a:lumMod val="75000"/>
                  </a:schemeClr>
                </a:solidFill>
              </a:rPr>
              <a:t>Knowledge Discovery in Databases Conference (KDD'19)</a:t>
            </a:r>
            <a:r>
              <a:rPr lang="en-US" dirty="0">
                <a:solidFill>
                  <a:schemeClr val="bg1">
                    <a:lumMod val="75000"/>
                  </a:schemeClr>
                </a:solidFill>
              </a:rPr>
              <a:t>, Anchorage, Alaska, pp. 2867-2875, 2019.</a:t>
            </a:r>
          </a:p>
        </p:txBody>
      </p:sp>
      <p:sp>
        <p:nvSpPr>
          <p:cNvPr id="4" name="Slide Number Placeholder 3">
            <a:extLst>
              <a:ext uri="{FF2B5EF4-FFF2-40B4-BE49-F238E27FC236}">
                <a16:creationId xmlns:a16="http://schemas.microsoft.com/office/drawing/2014/main" id="{475A275E-884F-2C4C-8F6F-3E1A47F9D2EB}"/>
              </a:ext>
            </a:extLst>
          </p:cNvPr>
          <p:cNvSpPr>
            <a:spLocks noGrp="1"/>
          </p:cNvSpPr>
          <p:nvPr>
            <p:ph type="sldNum" sz="quarter" idx="12"/>
          </p:nvPr>
        </p:nvSpPr>
        <p:spPr/>
        <p:txBody>
          <a:bodyPr/>
          <a:lstStyle/>
          <a:p>
            <a:fld id="{22695355-0584-3048-B6D5-6FE7D71F4AA9}" type="slidenum">
              <a:rPr lang="en-US" smtClean="0"/>
              <a:pPr/>
              <a:t>77</a:t>
            </a:fld>
            <a:endParaRPr lang="en-US" dirty="0"/>
          </a:p>
        </p:txBody>
      </p:sp>
    </p:spTree>
    <p:extLst>
      <p:ext uri="{BB962C8B-B14F-4D97-AF65-F5344CB8AC3E}">
        <p14:creationId xmlns:p14="http://schemas.microsoft.com/office/powerpoint/2010/main" val="20178010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Box 4">
            <a:extLst>
              <a:ext uri="{FF2B5EF4-FFF2-40B4-BE49-F238E27FC236}">
                <a16:creationId xmlns:a16="http://schemas.microsoft.com/office/drawing/2014/main" id="{0072BAE0-272A-C348-ADD0-FD6DD03FF5C5}"/>
              </a:ext>
            </a:extLst>
          </p:cNvPr>
          <p:cNvSpPr txBox="1">
            <a:spLocks noChangeArrowheads="1"/>
          </p:cNvSpPr>
          <p:nvPr/>
        </p:nvSpPr>
        <p:spPr bwMode="auto">
          <a:xfrm>
            <a:off x="2187348" y="2125548"/>
            <a:ext cx="7897873" cy="41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l"/>
            <a:r>
              <a:rPr lang="en-US" sz="2109" dirty="0">
                <a:solidFill>
                  <a:schemeClr val="tx1">
                    <a:lumMod val="95000"/>
                    <a:lumOff val="5000"/>
                  </a:schemeClr>
                </a:solidFill>
                <a:latin typeface="Helvetica Neue"/>
              </a:rPr>
              <a:t>1. Model navigation patterns as a Markov decision process</a:t>
            </a:r>
            <a:endParaRPr lang="en-US" sz="703" dirty="0">
              <a:solidFill>
                <a:schemeClr val="tx1">
                  <a:lumMod val="95000"/>
                  <a:lumOff val="5000"/>
                </a:schemeClr>
              </a:solidFill>
              <a:latin typeface="Helvetica Neue"/>
            </a:endParaRPr>
          </a:p>
        </p:txBody>
      </p:sp>
      <p:sp>
        <p:nvSpPr>
          <p:cNvPr id="10" name="Formal Models of Indoor Behavior">
            <a:extLst>
              <a:ext uri="{FF2B5EF4-FFF2-40B4-BE49-F238E27FC236}">
                <a16:creationId xmlns:a16="http://schemas.microsoft.com/office/drawing/2014/main" id="{426708DF-59D1-0F4D-ABDE-039331543A90}"/>
              </a:ext>
            </a:extLst>
          </p:cNvPr>
          <p:cNvSpPr txBox="1"/>
          <p:nvPr/>
        </p:nvSpPr>
        <p:spPr>
          <a:xfrm>
            <a:off x="688341" y="780643"/>
            <a:ext cx="10379709" cy="7141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b">
            <a:noAutofit/>
          </a:bodyPr>
          <a:lstStyle>
            <a:lvl1pPr algn="l" defTabSz="525779">
              <a:defRPr sz="4230">
                <a:solidFill>
                  <a:srgbClr val="7A0816"/>
                </a:solidFill>
              </a:defRPr>
            </a:lvl1pPr>
          </a:lstStyle>
          <a:p>
            <a:r>
              <a:rPr lang="en-US" sz="2800" dirty="0">
                <a:solidFill>
                  <a:schemeClr val="bg1"/>
                </a:solidFill>
              </a:rPr>
              <a:t>Inverse Reinforcement Learning (IRL) of Indoor Behavior - Hypothesis</a:t>
            </a:r>
          </a:p>
        </p:txBody>
      </p:sp>
      <p:sp>
        <p:nvSpPr>
          <p:cNvPr id="2" name="Slide Number Placeholder 1">
            <a:extLst>
              <a:ext uri="{FF2B5EF4-FFF2-40B4-BE49-F238E27FC236}">
                <a16:creationId xmlns:a16="http://schemas.microsoft.com/office/drawing/2014/main" id="{359FF09E-5CB7-604B-B7F4-A08EE7873E38}"/>
              </a:ext>
            </a:extLst>
          </p:cNvPr>
          <p:cNvSpPr>
            <a:spLocks noGrp="1"/>
          </p:cNvSpPr>
          <p:nvPr>
            <p:ph type="sldNum" sz="quarter" idx="12"/>
          </p:nvPr>
        </p:nvSpPr>
        <p:spPr/>
        <p:txBody>
          <a:bodyPr/>
          <a:lstStyle/>
          <a:p>
            <a:fld id="{64DF4CED-CB7D-E148-BC58-AE7DBC5E157D}" type="slidenum">
              <a:rPr lang="en-US" altLang="en-US" smtClean="0"/>
              <a:pPr/>
              <a:t>78</a:t>
            </a:fld>
            <a:endParaRPr lang="en-US" altLang="en-US"/>
          </a:p>
        </p:txBody>
      </p:sp>
      <p:sp>
        <p:nvSpPr>
          <p:cNvPr id="6" name="TextBox 4">
            <a:extLst>
              <a:ext uri="{FF2B5EF4-FFF2-40B4-BE49-F238E27FC236}">
                <a16:creationId xmlns:a16="http://schemas.microsoft.com/office/drawing/2014/main" id="{AEEA2243-75C4-E545-8E94-FF9DFE7C32D1}"/>
              </a:ext>
            </a:extLst>
          </p:cNvPr>
          <p:cNvSpPr txBox="1">
            <a:spLocks noChangeArrowheads="1"/>
          </p:cNvSpPr>
          <p:nvPr/>
        </p:nvSpPr>
        <p:spPr bwMode="auto">
          <a:xfrm>
            <a:off x="2187348" y="3702320"/>
            <a:ext cx="7751238" cy="74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l"/>
            <a:r>
              <a:rPr lang="en-US" sz="2109" dirty="0">
                <a:solidFill>
                  <a:schemeClr val="tx1">
                    <a:lumMod val="95000"/>
                    <a:lumOff val="5000"/>
                  </a:schemeClr>
                </a:solidFill>
                <a:latin typeface="Helvetica Neue"/>
              </a:rPr>
              <a:t>3. Learn a behavior strategy that is consistent with the observed movement patterns</a:t>
            </a:r>
            <a:endParaRPr lang="en-US" sz="703" dirty="0">
              <a:solidFill>
                <a:schemeClr val="tx1">
                  <a:lumMod val="95000"/>
                  <a:lumOff val="5000"/>
                </a:schemeClr>
              </a:solidFill>
              <a:latin typeface="Helvetica Neue"/>
            </a:endParaRPr>
          </a:p>
        </p:txBody>
      </p:sp>
      <p:sp>
        <p:nvSpPr>
          <p:cNvPr id="7" name="TextBox 4">
            <a:extLst>
              <a:ext uri="{FF2B5EF4-FFF2-40B4-BE49-F238E27FC236}">
                <a16:creationId xmlns:a16="http://schemas.microsoft.com/office/drawing/2014/main" id="{0ABADFE2-C5DC-3740-ABB3-026C25679C26}"/>
              </a:ext>
            </a:extLst>
          </p:cNvPr>
          <p:cNvSpPr txBox="1">
            <a:spLocks noChangeArrowheads="1"/>
          </p:cNvSpPr>
          <p:nvPr/>
        </p:nvSpPr>
        <p:spPr bwMode="auto">
          <a:xfrm>
            <a:off x="2187348" y="2859832"/>
            <a:ext cx="8480652" cy="525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l"/>
            <a:endParaRPr lang="en-US" sz="703" dirty="0">
              <a:solidFill>
                <a:schemeClr val="tx1">
                  <a:lumMod val="95000"/>
                  <a:lumOff val="5000"/>
                </a:schemeClr>
              </a:solidFill>
              <a:latin typeface="Helvetica Neue"/>
            </a:endParaRPr>
          </a:p>
          <a:p>
            <a:pPr algn="l"/>
            <a:r>
              <a:rPr lang="en-US" sz="2109" dirty="0">
                <a:solidFill>
                  <a:schemeClr val="tx1">
                    <a:lumMod val="95000"/>
                    <a:lumOff val="5000"/>
                  </a:schemeClr>
                </a:solidFill>
                <a:latin typeface="Helvetica Neue"/>
              </a:rPr>
              <a:t>2. Design the </a:t>
            </a:r>
            <a:r>
              <a:rPr lang="en-US" sz="2109" dirty="0" err="1">
                <a:solidFill>
                  <a:schemeClr val="tx1">
                    <a:lumMod val="95000"/>
                    <a:lumOff val="5000"/>
                  </a:schemeClr>
                </a:solidFill>
                <a:latin typeface="Helvetica Neue"/>
              </a:rPr>
              <a:t>spatio</a:t>
            </a:r>
            <a:r>
              <a:rPr lang="en-US" sz="2109" dirty="0">
                <a:solidFill>
                  <a:schemeClr val="tx1">
                    <a:lumMod val="95000"/>
                    <a:lumOff val="5000"/>
                  </a:schemeClr>
                </a:solidFill>
                <a:latin typeface="Helvetica Neue"/>
              </a:rPr>
              <a:t>-temporal features of indoor navigations</a:t>
            </a:r>
          </a:p>
        </p:txBody>
      </p:sp>
      <p:sp>
        <p:nvSpPr>
          <p:cNvPr id="8" name="TextBox 4">
            <a:extLst>
              <a:ext uri="{FF2B5EF4-FFF2-40B4-BE49-F238E27FC236}">
                <a16:creationId xmlns:a16="http://schemas.microsoft.com/office/drawing/2014/main" id="{FE942B4D-177C-F447-8FED-A8E9334BE25E}"/>
              </a:ext>
            </a:extLst>
          </p:cNvPr>
          <p:cNvSpPr txBox="1">
            <a:spLocks noChangeArrowheads="1"/>
          </p:cNvSpPr>
          <p:nvPr/>
        </p:nvSpPr>
        <p:spPr bwMode="auto">
          <a:xfrm>
            <a:off x="2187348" y="4761213"/>
            <a:ext cx="7897873" cy="84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l"/>
            <a:r>
              <a:rPr lang="en-US" sz="2109" dirty="0">
                <a:solidFill>
                  <a:schemeClr val="tx1">
                    <a:lumMod val="95000"/>
                    <a:lumOff val="5000"/>
                  </a:schemeClr>
                </a:solidFill>
                <a:latin typeface="Helvetica Neue"/>
              </a:rPr>
              <a:t>4. Analyze behavior patterns and differences on different subgroups (eight actual smart homes)</a:t>
            </a:r>
          </a:p>
          <a:p>
            <a:pPr algn="l"/>
            <a:endParaRPr lang="en-US" sz="703" dirty="0">
              <a:solidFill>
                <a:schemeClr val="tx1">
                  <a:lumMod val="95000"/>
                  <a:lumOff val="5000"/>
                </a:schemeClr>
              </a:solidFill>
              <a:latin typeface="Helvetica Neue"/>
            </a:endParaRPr>
          </a:p>
        </p:txBody>
      </p:sp>
    </p:spTree>
    <p:extLst>
      <p:ext uri="{BB962C8B-B14F-4D97-AF65-F5344CB8AC3E}">
        <p14:creationId xmlns:p14="http://schemas.microsoft.com/office/powerpoint/2010/main" val="1793552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p:bldP spid="6" grpId="0"/>
      <p:bldP spid="7" grpId="0"/>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79</a:t>
            </a:fld>
            <a:endParaRPr/>
          </a:p>
        </p:txBody>
      </p:sp>
      <p:pic>
        <p:nvPicPr>
          <p:cNvPr id="3" name="Picture 2">
            <a:extLst>
              <a:ext uri="{FF2B5EF4-FFF2-40B4-BE49-F238E27FC236}">
                <a16:creationId xmlns:a16="http://schemas.microsoft.com/office/drawing/2014/main" id="{E2090954-87E2-1A49-820E-23652F4F5BD5}"/>
              </a:ext>
            </a:extLst>
          </p:cNvPr>
          <p:cNvPicPr>
            <a:picLocks noChangeAspect="1"/>
          </p:cNvPicPr>
          <p:nvPr/>
        </p:nvPicPr>
        <p:blipFill>
          <a:blip r:embed="rId3"/>
          <a:stretch>
            <a:fillRect/>
          </a:stretch>
        </p:blipFill>
        <p:spPr>
          <a:xfrm>
            <a:off x="878840" y="2109286"/>
            <a:ext cx="10303707" cy="3072314"/>
          </a:xfrm>
          <a:prstGeom prst="rect">
            <a:avLst/>
          </a:prstGeom>
        </p:spPr>
      </p:pic>
      <p:sp>
        <p:nvSpPr>
          <p:cNvPr id="5" name="Formal Models of Indoor Behavior">
            <a:extLst>
              <a:ext uri="{FF2B5EF4-FFF2-40B4-BE49-F238E27FC236}">
                <a16:creationId xmlns:a16="http://schemas.microsoft.com/office/drawing/2014/main" id="{07604194-A4EE-3646-BF74-56893D48B977}"/>
              </a:ext>
            </a:extLst>
          </p:cNvPr>
          <p:cNvSpPr txBox="1"/>
          <p:nvPr/>
        </p:nvSpPr>
        <p:spPr>
          <a:xfrm>
            <a:off x="878840" y="303669"/>
            <a:ext cx="9789160" cy="10246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b">
            <a:noAutofit/>
          </a:bodyPr>
          <a:lstStyle>
            <a:lvl1pPr algn="l" defTabSz="525779">
              <a:defRPr sz="4230">
                <a:solidFill>
                  <a:srgbClr val="7A0816"/>
                </a:solidFill>
              </a:defRPr>
            </a:lvl1pPr>
          </a:lstStyle>
          <a:p>
            <a:r>
              <a:rPr lang="en-US" sz="2500" dirty="0"/>
              <a:t>Inverse Reinforcement Learning (IRL) of Indoor Behavior – RL </a:t>
            </a:r>
            <a:r>
              <a:rPr lang="en-US" sz="2500" dirty="0" err="1"/>
              <a:t>v.s</a:t>
            </a:r>
            <a:r>
              <a:rPr lang="en-US" sz="2500" dirty="0"/>
              <a:t>. IRL  </a:t>
            </a:r>
          </a:p>
        </p:txBody>
      </p:sp>
    </p:spTree>
    <p:extLst>
      <p:ext uri="{BB962C8B-B14F-4D97-AF65-F5344CB8AC3E}">
        <p14:creationId xmlns:p14="http://schemas.microsoft.com/office/powerpoint/2010/main" val="49846680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24916-2891-384C-8EA2-66A3D63C30E5}"/>
              </a:ext>
            </a:extLst>
          </p:cNvPr>
          <p:cNvSpPr>
            <a:spLocks noGrp="1"/>
          </p:cNvSpPr>
          <p:nvPr>
            <p:ph type="title"/>
          </p:nvPr>
        </p:nvSpPr>
        <p:spPr/>
        <p:txBody>
          <a:bodyPr/>
          <a:lstStyle/>
          <a:p>
            <a:r>
              <a:rPr lang="en-US"/>
              <a:t>ASSISTED DRIVING</a:t>
            </a:r>
            <a:endParaRPr lang="en-US" dirty="0"/>
          </a:p>
        </p:txBody>
      </p:sp>
      <p:sp>
        <p:nvSpPr>
          <p:cNvPr id="3" name="Content Placeholder 2">
            <a:extLst>
              <a:ext uri="{FF2B5EF4-FFF2-40B4-BE49-F238E27FC236}">
                <a16:creationId xmlns:a16="http://schemas.microsoft.com/office/drawing/2014/main" id="{FC9D4C5D-DCC2-1147-B5D8-AF52C14EF3C1}"/>
              </a:ext>
            </a:extLst>
          </p:cNvPr>
          <p:cNvSpPr>
            <a:spLocks noGrp="1"/>
          </p:cNvSpPr>
          <p:nvPr>
            <p:ph idx="1"/>
          </p:nvPr>
        </p:nvSpPr>
        <p:spPr>
          <a:xfrm>
            <a:off x="371709" y="2180497"/>
            <a:ext cx="3853174" cy="1914986"/>
          </a:xfrm>
        </p:spPr>
        <p:txBody>
          <a:bodyPr>
            <a:normAutofit/>
          </a:bodyPr>
          <a:lstStyle/>
          <a:p>
            <a:r>
              <a:rPr lang="en-US" sz="2500" dirty="0"/>
              <a:t>Ethical Dilemma:</a:t>
            </a:r>
          </a:p>
          <a:p>
            <a:pPr marL="0" indent="0">
              <a:buNone/>
            </a:pPr>
            <a:r>
              <a:rPr lang="en-US" sz="2200" dirty="0"/>
              <a:t>What self driving car should do? </a:t>
            </a:r>
          </a:p>
        </p:txBody>
      </p:sp>
      <p:pic>
        <p:nvPicPr>
          <p:cNvPr id="4098" name="Picture 2" descr="The ethics of self-driving cars – what would you do? | World Economic Forum">
            <a:extLst>
              <a:ext uri="{FF2B5EF4-FFF2-40B4-BE49-F238E27FC236}">
                <a16:creationId xmlns:a16="http://schemas.microsoft.com/office/drawing/2014/main" id="{58CC5441-4DCD-F944-8A0D-F6A6F8332C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72" t="10350" r="2924" b="17865"/>
          <a:stretch/>
        </p:blipFill>
        <p:spPr bwMode="auto">
          <a:xfrm>
            <a:off x="4224883" y="1827839"/>
            <a:ext cx="7814348" cy="4924957"/>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a:extLst>
              <a:ext uri="{FF2B5EF4-FFF2-40B4-BE49-F238E27FC236}">
                <a16:creationId xmlns:a16="http://schemas.microsoft.com/office/drawing/2014/main" id="{5110BA37-324E-E349-AD58-CB696B1B778F}"/>
              </a:ext>
            </a:extLst>
          </p:cNvPr>
          <p:cNvSpPr txBox="1">
            <a:spLocks/>
          </p:cNvSpPr>
          <p:nvPr/>
        </p:nvSpPr>
        <p:spPr>
          <a:xfrm>
            <a:off x="371709" y="3890398"/>
            <a:ext cx="3853174" cy="1914986"/>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500" dirty="0"/>
              <a:t>Ethical Dilemma in other fields?</a:t>
            </a:r>
          </a:p>
        </p:txBody>
      </p:sp>
    </p:spTree>
    <p:extLst>
      <p:ext uri="{BB962C8B-B14F-4D97-AF65-F5344CB8AC3E}">
        <p14:creationId xmlns:p14="http://schemas.microsoft.com/office/powerpoint/2010/main" val="81156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80</a:t>
            </a:fld>
            <a:endParaRPr/>
          </a:p>
        </p:txBody>
      </p:sp>
      <p:pic>
        <p:nvPicPr>
          <p:cNvPr id="3" name="Picture 2" descr="A picture containing clock&#10;&#10;Description automatically generated">
            <a:extLst>
              <a:ext uri="{FF2B5EF4-FFF2-40B4-BE49-F238E27FC236}">
                <a16:creationId xmlns:a16="http://schemas.microsoft.com/office/drawing/2014/main" id="{AAD8E54E-BD2A-7049-B26E-F0817A04FE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8181" y="1014357"/>
            <a:ext cx="6962376" cy="4328703"/>
          </a:xfrm>
          <a:prstGeom prst="rect">
            <a:avLst/>
          </a:prstGeom>
        </p:spPr>
      </p:pic>
      <p:sp>
        <p:nvSpPr>
          <p:cNvPr id="6" name="Formal Models of Indoor Behavior">
            <a:extLst>
              <a:ext uri="{FF2B5EF4-FFF2-40B4-BE49-F238E27FC236}">
                <a16:creationId xmlns:a16="http://schemas.microsoft.com/office/drawing/2014/main" id="{1FFE8164-E52D-0C47-94F1-57426369989D}"/>
              </a:ext>
            </a:extLst>
          </p:cNvPr>
          <p:cNvSpPr txBox="1"/>
          <p:nvPr/>
        </p:nvSpPr>
        <p:spPr>
          <a:xfrm>
            <a:off x="1678941" y="156487"/>
            <a:ext cx="8834118" cy="7684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b">
            <a:noAutofit/>
          </a:bodyPr>
          <a:lstStyle>
            <a:lvl1pPr algn="l" defTabSz="525779">
              <a:defRPr sz="4230">
                <a:solidFill>
                  <a:srgbClr val="7A0816"/>
                </a:solidFill>
              </a:defRPr>
            </a:lvl1pPr>
          </a:lstStyle>
          <a:p>
            <a:r>
              <a:rPr lang="en-US" sz="2109" dirty="0"/>
              <a:t>Inverse Reinforcement Learning (IRL) of Indoor Behavior – Navigation  </a:t>
            </a:r>
          </a:p>
        </p:txBody>
      </p:sp>
      <p:graphicFrame>
        <p:nvGraphicFramePr>
          <p:cNvPr id="7" name="Table 6">
            <a:extLst>
              <a:ext uri="{FF2B5EF4-FFF2-40B4-BE49-F238E27FC236}">
                <a16:creationId xmlns:a16="http://schemas.microsoft.com/office/drawing/2014/main" id="{3CEF1B1E-71AB-B640-8AE7-5C93B73B8DB4}"/>
              </a:ext>
            </a:extLst>
          </p:cNvPr>
          <p:cNvGraphicFramePr>
            <a:graphicFrameLocks noGrp="1"/>
          </p:cNvGraphicFramePr>
          <p:nvPr/>
        </p:nvGraphicFramePr>
        <p:xfrm>
          <a:off x="2448181" y="5432490"/>
          <a:ext cx="7051632" cy="1114518"/>
        </p:xfrm>
        <a:graphic>
          <a:graphicData uri="http://schemas.openxmlformats.org/drawingml/2006/table">
            <a:tbl>
              <a:tblPr firstRow="1" firstCol="1" bandRow="1">
                <a:tableStyleId>{5940675A-B579-460E-94D1-54222C63F5DA}</a:tableStyleId>
              </a:tblPr>
              <a:tblGrid>
                <a:gridCol w="1762509">
                  <a:extLst>
                    <a:ext uri="{9D8B030D-6E8A-4147-A177-3AD203B41FA5}">
                      <a16:colId xmlns:a16="http://schemas.microsoft.com/office/drawing/2014/main" val="1573362022"/>
                    </a:ext>
                  </a:extLst>
                </a:gridCol>
                <a:gridCol w="1762509">
                  <a:extLst>
                    <a:ext uri="{9D8B030D-6E8A-4147-A177-3AD203B41FA5}">
                      <a16:colId xmlns:a16="http://schemas.microsoft.com/office/drawing/2014/main" val="1663910363"/>
                    </a:ext>
                  </a:extLst>
                </a:gridCol>
                <a:gridCol w="1763307">
                  <a:extLst>
                    <a:ext uri="{9D8B030D-6E8A-4147-A177-3AD203B41FA5}">
                      <a16:colId xmlns:a16="http://schemas.microsoft.com/office/drawing/2014/main" val="1843176243"/>
                    </a:ext>
                  </a:extLst>
                </a:gridCol>
                <a:gridCol w="1763307">
                  <a:extLst>
                    <a:ext uri="{9D8B030D-6E8A-4147-A177-3AD203B41FA5}">
                      <a16:colId xmlns:a16="http://schemas.microsoft.com/office/drawing/2014/main" val="1644741616"/>
                    </a:ext>
                  </a:extLst>
                </a:gridCol>
              </a:tblGrid>
              <a:tr h="359139">
                <a:tc>
                  <a:txBody>
                    <a:bodyPr/>
                    <a:lstStyle/>
                    <a:p>
                      <a:pPr marL="0" marR="0" indent="0" algn="just">
                        <a:lnSpc>
                          <a:spcPct val="100000"/>
                        </a:lnSpc>
                        <a:spcBef>
                          <a:spcPts val="0"/>
                        </a:spcBef>
                        <a:spcAft>
                          <a:spcPts val="0"/>
                        </a:spcAft>
                      </a:pPr>
                      <a:r>
                        <a:rPr lang="en-US" sz="1300">
                          <a:effectLst/>
                        </a:rPr>
                        <a:t>d_toilet</a:t>
                      </a:r>
                      <a:endParaRPr lang="en-US" sz="130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48220" marR="48220" marT="0" marB="0" anchor="ctr"/>
                </a:tc>
                <a:tc>
                  <a:txBody>
                    <a:bodyPr/>
                    <a:lstStyle/>
                    <a:p>
                      <a:pPr marL="0" marR="0" indent="0" algn="just">
                        <a:lnSpc>
                          <a:spcPct val="100000"/>
                        </a:lnSpc>
                        <a:spcBef>
                          <a:spcPts val="0"/>
                        </a:spcBef>
                        <a:spcAft>
                          <a:spcPts val="0"/>
                        </a:spcAft>
                      </a:pPr>
                      <a:r>
                        <a:rPr lang="en-US" sz="1300">
                          <a:effectLst/>
                        </a:rPr>
                        <a:t>d_bathroom_sink</a:t>
                      </a:r>
                      <a:endParaRPr lang="en-US" sz="130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48220" marR="48220" marT="0" marB="0" anchor="ctr"/>
                </a:tc>
                <a:tc>
                  <a:txBody>
                    <a:bodyPr/>
                    <a:lstStyle/>
                    <a:p>
                      <a:pPr marL="0" marR="0" indent="0" algn="just">
                        <a:lnSpc>
                          <a:spcPct val="100000"/>
                        </a:lnSpc>
                        <a:spcBef>
                          <a:spcPts val="0"/>
                        </a:spcBef>
                        <a:spcAft>
                          <a:spcPts val="0"/>
                        </a:spcAft>
                      </a:pPr>
                      <a:r>
                        <a:rPr lang="en-US" sz="1300">
                          <a:effectLst/>
                        </a:rPr>
                        <a:t>d_livingroom_chair</a:t>
                      </a:r>
                      <a:endParaRPr lang="en-US" sz="130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48220" marR="48220" marT="0" marB="0" anchor="ctr"/>
                </a:tc>
                <a:tc>
                  <a:txBody>
                    <a:bodyPr/>
                    <a:lstStyle/>
                    <a:p>
                      <a:pPr marL="0" marR="0" indent="0" algn="just">
                        <a:lnSpc>
                          <a:spcPct val="100000"/>
                        </a:lnSpc>
                        <a:spcBef>
                          <a:spcPts val="0"/>
                        </a:spcBef>
                        <a:spcAft>
                          <a:spcPts val="0"/>
                        </a:spcAft>
                      </a:pPr>
                      <a:r>
                        <a:rPr lang="en-US" sz="1300">
                          <a:effectLst/>
                        </a:rPr>
                        <a:t>d_kitchen_sink</a:t>
                      </a:r>
                      <a:endParaRPr lang="en-US" sz="130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48220" marR="48220" marT="0" marB="0" anchor="ctr"/>
                </a:tc>
                <a:extLst>
                  <a:ext uri="{0D108BD9-81ED-4DB2-BD59-A6C34878D82A}">
                    <a16:rowId xmlns:a16="http://schemas.microsoft.com/office/drawing/2014/main" val="3558937310"/>
                  </a:ext>
                </a:extLst>
              </a:tr>
              <a:tr h="192881">
                <a:tc>
                  <a:txBody>
                    <a:bodyPr/>
                    <a:lstStyle/>
                    <a:p>
                      <a:pPr marL="0" marR="0" indent="0" algn="just">
                        <a:lnSpc>
                          <a:spcPct val="100000"/>
                        </a:lnSpc>
                        <a:spcBef>
                          <a:spcPts val="0"/>
                        </a:spcBef>
                        <a:spcAft>
                          <a:spcPts val="0"/>
                        </a:spcAft>
                      </a:pPr>
                      <a:r>
                        <a:rPr lang="en-US" sz="1300">
                          <a:effectLst/>
                        </a:rPr>
                        <a:t>d_bedroom</a:t>
                      </a:r>
                      <a:endParaRPr lang="en-US" sz="130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48220" marR="48220" marT="0" marB="0" anchor="ctr"/>
                </a:tc>
                <a:tc>
                  <a:txBody>
                    <a:bodyPr/>
                    <a:lstStyle/>
                    <a:p>
                      <a:pPr marL="0" marR="0" indent="0" algn="just">
                        <a:lnSpc>
                          <a:spcPct val="100000"/>
                        </a:lnSpc>
                        <a:spcBef>
                          <a:spcPts val="0"/>
                        </a:spcBef>
                        <a:spcAft>
                          <a:spcPts val="0"/>
                        </a:spcAft>
                      </a:pPr>
                      <a:r>
                        <a:rPr lang="en-US" sz="1300">
                          <a:effectLst/>
                        </a:rPr>
                        <a:t>d_kitchen</a:t>
                      </a:r>
                      <a:endParaRPr lang="en-US" sz="130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48220" marR="48220" marT="0" marB="0" anchor="ctr"/>
                </a:tc>
                <a:tc>
                  <a:txBody>
                    <a:bodyPr/>
                    <a:lstStyle/>
                    <a:p>
                      <a:pPr marL="0" marR="0" indent="0" algn="just">
                        <a:lnSpc>
                          <a:spcPct val="100000"/>
                        </a:lnSpc>
                        <a:spcBef>
                          <a:spcPts val="0"/>
                        </a:spcBef>
                        <a:spcAft>
                          <a:spcPts val="0"/>
                        </a:spcAft>
                      </a:pPr>
                      <a:r>
                        <a:rPr lang="en-US" sz="1300">
                          <a:effectLst/>
                        </a:rPr>
                        <a:t>d_livingroom</a:t>
                      </a:r>
                      <a:endParaRPr lang="en-US" sz="130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48220" marR="48220" marT="0" marB="0" anchor="ctr"/>
                </a:tc>
                <a:tc>
                  <a:txBody>
                    <a:bodyPr/>
                    <a:lstStyle/>
                    <a:p>
                      <a:pPr marL="0" marR="0" indent="0" algn="just">
                        <a:lnSpc>
                          <a:spcPct val="100000"/>
                        </a:lnSpc>
                        <a:spcBef>
                          <a:spcPts val="0"/>
                        </a:spcBef>
                        <a:spcAft>
                          <a:spcPts val="0"/>
                        </a:spcAft>
                      </a:pPr>
                      <a:r>
                        <a:rPr lang="en-US" sz="1300" dirty="0" err="1">
                          <a:effectLst/>
                        </a:rPr>
                        <a:t>d_hallway</a:t>
                      </a:r>
                      <a:endParaRPr lang="en-US" sz="1300" dirty="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48220" marR="48220" marT="0" marB="0" anchor="ctr"/>
                </a:tc>
                <a:extLst>
                  <a:ext uri="{0D108BD9-81ED-4DB2-BD59-A6C34878D82A}">
                    <a16:rowId xmlns:a16="http://schemas.microsoft.com/office/drawing/2014/main" val="3372025420"/>
                  </a:ext>
                </a:extLst>
              </a:tr>
              <a:tr h="359139">
                <a:tc>
                  <a:txBody>
                    <a:bodyPr/>
                    <a:lstStyle/>
                    <a:p>
                      <a:pPr marL="0" marR="0" indent="0" algn="just">
                        <a:lnSpc>
                          <a:spcPct val="100000"/>
                        </a:lnSpc>
                        <a:spcBef>
                          <a:spcPts val="0"/>
                        </a:spcBef>
                        <a:spcAft>
                          <a:spcPts val="0"/>
                        </a:spcAft>
                      </a:pPr>
                      <a:r>
                        <a:rPr lang="en-US" sz="1300">
                          <a:effectLst/>
                        </a:rPr>
                        <a:t>d_stove</a:t>
                      </a:r>
                      <a:endParaRPr lang="en-US" sz="130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48220" marR="48220" marT="0" marB="0" anchor="ctr"/>
                </a:tc>
                <a:tc>
                  <a:txBody>
                    <a:bodyPr/>
                    <a:lstStyle/>
                    <a:p>
                      <a:pPr marL="0" marR="0" indent="0" algn="just">
                        <a:lnSpc>
                          <a:spcPct val="100000"/>
                        </a:lnSpc>
                        <a:spcBef>
                          <a:spcPts val="0"/>
                        </a:spcBef>
                        <a:spcAft>
                          <a:spcPts val="0"/>
                        </a:spcAft>
                      </a:pPr>
                      <a:r>
                        <a:rPr lang="en-US" sz="1300">
                          <a:effectLst/>
                        </a:rPr>
                        <a:t>d_office_chair</a:t>
                      </a:r>
                      <a:endParaRPr lang="en-US" sz="130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48220" marR="48220" marT="0" marB="0" anchor="ctr"/>
                </a:tc>
                <a:tc>
                  <a:txBody>
                    <a:bodyPr/>
                    <a:lstStyle/>
                    <a:p>
                      <a:pPr marL="0" marR="0" indent="0" algn="just">
                        <a:lnSpc>
                          <a:spcPct val="100000"/>
                        </a:lnSpc>
                        <a:spcBef>
                          <a:spcPts val="0"/>
                        </a:spcBef>
                        <a:spcAft>
                          <a:spcPts val="0"/>
                        </a:spcAft>
                      </a:pPr>
                      <a:r>
                        <a:rPr lang="en-US" sz="1300">
                          <a:effectLst/>
                        </a:rPr>
                        <a:t>o_toilet</a:t>
                      </a:r>
                      <a:endParaRPr lang="en-US" sz="130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48220" marR="48220" marT="0" marB="0" anchor="ctr"/>
                </a:tc>
                <a:tc>
                  <a:txBody>
                    <a:bodyPr/>
                    <a:lstStyle/>
                    <a:p>
                      <a:pPr marL="0" marR="0" indent="0" algn="just">
                        <a:lnSpc>
                          <a:spcPct val="100000"/>
                        </a:lnSpc>
                        <a:spcBef>
                          <a:spcPts val="0"/>
                        </a:spcBef>
                        <a:spcAft>
                          <a:spcPts val="0"/>
                        </a:spcAft>
                      </a:pPr>
                      <a:r>
                        <a:rPr lang="en-US" sz="1300" dirty="0" err="1">
                          <a:effectLst/>
                        </a:rPr>
                        <a:t>o_livingroom_chair</a:t>
                      </a:r>
                      <a:endParaRPr lang="en-US" sz="1300" dirty="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48220" marR="48220" marT="0" marB="0" anchor="ctr"/>
                </a:tc>
                <a:extLst>
                  <a:ext uri="{0D108BD9-81ED-4DB2-BD59-A6C34878D82A}">
                    <a16:rowId xmlns:a16="http://schemas.microsoft.com/office/drawing/2014/main" val="2510792041"/>
                  </a:ext>
                </a:extLst>
              </a:tr>
              <a:tr h="192881">
                <a:tc>
                  <a:txBody>
                    <a:bodyPr/>
                    <a:lstStyle/>
                    <a:p>
                      <a:pPr marL="0" marR="0" indent="0" algn="just">
                        <a:lnSpc>
                          <a:spcPct val="100000"/>
                        </a:lnSpc>
                        <a:spcBef>
                          <a:spcPts val="0"/>
                        </a:spcBef>
                        <a:spcAft>
                          <a:spcPts val="0"/>
                        </a:spcAft>
                      </a:pPr>
                      <a:r>
                        <a:rPr lang="en-US" sz="1300">
                          <a:effectLst/>
                        </a:rPr>
                        <a:t>o_kitchen_sink</a:t>
                      </a:r>
                      <a:endParaRPr lang="en-US" sz="130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48220" marR="48220" marT="0" marB="0" anchor="ctr"/>
                </a:tc>
                <a:tc>
                  <a:txBody>
                    <a:bodyPr/>
                    <a:lstStyle/>
                    <a:p>
                      <a:pPr marL="0" marR="0" indent="0" algn="just">
                        <a:lnSpc>
                          <a:spcPct val="100000"/>
                        </a:lnSpc>
                        <a:spcBef>
                          <a:spcPts val="0"/>
                        </a:spcBef>
                        <a:spcAft>
                          <a:spcPts val="0"/>
                        </a:spcAft>
                      </a:pPr>
                      <a:r>
                        <a:rPr lang="en-US" sz="1300">
                          <a:effectLst/>
                        </a:rPr>
                        <a:t>o_office_chair</a:t>
                      </a:r>
                      <a:endParaRPr lang="en-US" sz="130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48220" marR="48220" marT="0" marB="0" anchor="ctr"/>
                </a:tc>
                <a:tc>
                  <a:txBody>
                    <a:bodyPr/>
                    <a:lstStyle/>
                    <a:p>
                      <a:pPr marL="0" marR="0" indent="0" algn="just">
                        <a:lnSpc>
                          <a:spcPct val="100000"/>
                        </a:lnSpc>
                        <a:spcBef>
                          <a:spcPts val="0"/>
                        </a:spcBef>
                        <a:spcAft>
                          <a:spcPts val="0"/>
                        </a:spcAft>
                      </a:pPr>
                      <a:r>
                        <a:rPr lang="en-US" sz="1300">
                          <a:effectLst/>
                        </a:rPr>
                        <a:t> </a:t>
                      </a:r>
                      <a:endParaRPr lang="en-US" sz="130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48220" marR="48220" marT="0" marB="0" anchor="ctr"/>
                </a:tc>
                <a:tc>
                  <a:txBody>
                    <a:bodyPr/>
                    <a:lstStyle/>
                    <a:p>
                      <a:pPr marL="0" marR="0" indent="0" algn="just">
                        <a:lnSpc>
                          <a:spcPct val="100000"/>
                        </a:lnSpc>
                        <a:spcBef>
                          <a:spcPts val="0"/>
                        </a:spcBef>
                        <a:spcAft>
                          <a:spcPts val="0"/>
                        </a:spcAft>
                      </a:pPr>
                      <a:r>
                        <a:rPr lang="en-US" sz="1300" dirty="0">
                          <a:effectLst/>
                        </a:rPr>
                        <a:t> </a:t>
                      </a:r>
                      <a:endParaRPr lang="en-US" sz="1300" dirty="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48220" marR="48220" marT="0" marB="0" anchor="ctr"/>
                </a:tc>
                <a:extLst>
                  <a:ext uri="{0D108BD9-81ED-4DB2-BD59-A6C34878D82A}">
                    <a16:rowId xmlns:a16="http://schemas.microsoft.com/office/drawing/2014/main" val="4035691555"/>
                  </a:ext>
                </a:extLst>
              </a:tr>
            </a:tbl>
          </a:graphicData>
        </a:graphic>
      </p:graphicFrame>
    </p:spTree>
    <p:extLst>
      <p:ext uri="{BB962C8B-B14F-4D97-AF65-F5344CB8AC3E}">
        <p14:creationId xmlns:p14="http://schemas.microsoft.com/office/powerpoint/2010/main" val="218193876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81</a:t>
            </a:fld>
            <a:endParaRPr/>
          </a:p>
        </p:txBody>
      </p:sp>
      <p:sp>
        <p:nvSpPr>
          <p:cNvPr id="6" name="Formal Models of Indoor Behavior">
            <a:extLst>
              <a:ext uri="{FF2B5EF4-FFF2-40B4-BE49-F238E27FC236}">
                <a16:creationId xmlns:a16="http://schemas.microsoft.com/office/drawing/2014/main" id="{890DB280-A742-AD49-8764-1DD6F4526152}"/>
              </a:ext>
            </a:extLst>
          </p:cNvPr>
          <p:cNvSpPr txBox="1"/>
          <p:nvPr/>
        </p:nvSpPr>
        <p:spPr>
          <a:xfrm>
            <a:off x="1678941" y="156487"/>
            <a:ext cx="8834118" cy="7684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b">
            <a:noAutofit/>
          </a:bodyPr>
          <a:lstStyle>
            <a:lvl1pPr algn="l" defTabSz="525779">
              <a:defRPr sz="4230">
                <a:solidFill>
                  <a:srgbClr val="7A0816"/>
                </a:solidFill>
              </a:defRPr>
            </a:lvl1pPr>
          </a:lstStyle>
          <a:p>
            <a:r>
              <a:rPr lang="en-US" sz="2109" dirty="0"/>
              <a:t>Inverse Reinforcement Learning (IRL) of Indoor Behavior – Algorithm  </a:t>
            </a:r>
          </a:p>
        </p:txBody>
      </p:sp>
      <p:grpSp>
        <p:nvGrpSpPr>
          <p:cNvPr id="9" name="Group 8">
            <a:extLst>
              <a:ext uri="{FF2B5EF4-FFF2-40B4-BE49-F238E27FC236}">
                <a16:creationId xmlns:a16="http://schemas.microsoft.com/office/drawing/2014/main" id="{49A7F4B1-8710-3A45-AB4F-089EC6485D36}"/>
              </a:ext>
            </a:extLst>
          </p:cNvPr>
          <p:cNvGrpSpPr/>
          <p:nvPr/>
        </p:nvGrpSpPr>
        <p:grpSpPr>
          <a:xfrm>
            <a:off x="2050308" y="1274596"/>
            <a:ext cx="8091384" cy="4850230"/>
            <a:chOff x="748527" y="1812758"/>
            <a:chExt cx="11507746" cy="6898105"/>
          </a:xfrm>
        </p:grpSpPr>
        <p:pic>
          <p:nvPicPr>
            <p:cNvPr id="7" name="Picture 6" descr="A screenshot of a cell phone&#10;&#10;Description automatically generated">
              <a:extLst>
                <a:ext uri="{FF2B5EF4-FFF2-40B4-BE49-F238E27FC236}">
                  <a16:creationId xmlns:a16="http://schemas.microsoft.com/office/drawing/2014/main" id="{A8AADB25-C334-C048-A929-DB10FCE81019}"/>
                </a:ext>
              </a:extLst>
            </p:cNvPr>
            <p:cNvPicPr>
              <a:picLocks noChangeAspect="1"/>
            </p:cNvPicPr>
            <p:nvPr/>
          </p:nvPicPr>
          <p:blipFill rotWithShape="1">
            <a:blip r:embed="rId3">
              <a:extLst>
                <a:ext uri="{28A0092B-C50C-407E-A947-70E740481C1C}">
                  <a14:useLocalDpi xmlns:a14="http://schemas.microsoft.com/office/drawing/2010/main" val="0"/>
                </a:ext>
              </a:extLst>
            </a:blip>
            <a:srcRect t="6486" b="3544"/>
            <a:stretch/>
          </p:blipFill>
          <p:spPr>
            <a:xfrm>
              <a:off x="748527" y="1812758"/>
              <a:ext cx="11507746" cy="6898105"/>
            </a:xfrm>
            <a:prstGeom prst="rect">
              <a:avLst/>
            </a:prstGeom>
          </p:spPr>
        </p:pic>
        <p:sp>
          <p:nvSpPr>
            <p:cNvPr id="8" name="Rectangle 7">
              <a:extLst>
                <a:ext uri="{FF2B5EF4-FFF2-40B4-BE49-F238E27FC236}">
                  <a16:creationId xmlns:a16="http://schemas.microsoft.com/office/drawing/2014/main" id="{761FA912-C8ED-F043-B0E1-9EF17F3D6BD3}"/>
                </a:ext>
              </a:extLst>
            </p:cNvPr>
            <p:cNvSpPr/>
            <p:nvPr/>
          </p:nvSpPr>
          <p:spPr>
            <a:xfrm>
              <a:off x="3048000" y="1904982"/>
              <a:ext cx="401052" cy="44119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defTabSz="410751" hangingPunct="0"/>
              <a:r>
                <a:rPr lang="en-US" sz="1547" dirty="0">
                  <a:sym typeface="Helvetica Neue Medium"/>
                </a:rPr>
                <a:t>:</a:t>
              </a:r>
            </a:p>
          </p:txBody>
        </p:sp>
      </p:grpSp>
    </p:spTree>
    <p:extLst>
      <p:ext uri="{BB962C8B-B14F-4D97-AF65-F5344CB8AC3E}">
        <p14:creationId xmlns:p14="http://schemas.microsoft.com/office/powerpoint/2010/main" val="2180721695"/>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82</a:t>
            </a:fld>
            <a:endParaRPr/>
          </a:p>
        </p:txBody>
      </p:sp>
      <p:sp>
        <p:nvSpPr>
          <p:cNvPr id="6" name="Formal Models of Indoor Behavior">
            <a:extLst>
              <a:ext uri="{FF2B5EF4-FFF2-40B4-BE49-F238E27FC236}">
                <a16:creationId xmlns:a16="http://schemas.microsoft.com/office/drawing/2014/main" id="{890DB280-A742-AD49-8764-1DD6F4526152}"/>
              </a:ext>
            </a:extLst>
          </p:cNvPr>
          <p:cNvSpPr txBox="1"/>
          <p:nvPr/>
        </p:nvSpPr>
        <p:spPr>
          <a:xfrm>
            <a:off x="590550" y="156486"/>
            <a:ext cx="9922509" cy="8722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b">
            <a:noAutofit/>
          </a:bodyPr>
          <a:lstStyle>
            <a:lvl1pPr algn="l" defTabSz="525779">
              <a:defRPr sz="4230">
                <a:solidFill>
                  <a:srgbClr val="7A0816"/>
                </a:solidFill>
              </a:defRPr>
            </a:lvl1pPr>
          </a:lstStyle>
          <a:p>
            <a:r>
              <a:rPr lang="en-US" sz="2500" dirty="0"/>
              <a:t>Inverse Reinforcement Learning (IRL) of Indoor Behavior – Datasets </a:t>
            </a:r>
          </a:p>
        </p:txBody>
      </p:sp>
      <p:graphicFrame>
        <p:nvGraphicFramePr>
          <p:cNvPr id="4" name="Table 3">
            <a:extLst>
              <a:ext uri="{FF2B5EF4-FFF2-40B4-BE49-F238E27FC236}">
                <a16:creationId xmlns:a16="http://schemas.microsoft.com/office/drawing/2014/main" id="{B6C9AA86-3F07-D949-BFF2-76B3E5104961}"/>
              </a:ext>
            </a:extLst>
          </p:cNvPr>
          <p:cNvGraphicFramePr>
            <a:graphicFrameLocks noGrp="1"/>
          </p:cNvGraphicFramePr>
          <p:nvPr/>
        </p:nvGraphicFramePr>
        <p:xfrm>
          <a:off x="2165057" y="1226567"/>
          <a:ext cx="7861886" cy="4814749"/>
        </p:xfrm>
        <a:graphic>
          <a:graphicData uri="http://schemas.openxmlformats.org/drawingml/2006/table">
            <a:tbl>
              <a:tblPr firstRow="1" firstCol="1" bandRow="1">
                <a:tableStyleId>{5940675A-B579-460E-94D1-54222C63F5DA}</a:tableStyleId>
              </a:tblPr>
              <a:tblGrid>
                <a:gridCol w="1129842">
                  <a:extLst>
                    <a:ext uri="{9D8B030D-6E8A-4147-A177-3AD203B41FA5}">
                      <a16:colId xmlns:a16="http://schemas.microsoft.com/office/drawing/2014/main" val="1353745716"/>
                    </a:ext>
                  </a:extLst>
                </a:gridCol>
                <a:gridCol w="962402">
                  <a:extLst>
                    <a:ext uri="{9D8B030D-6E8A-4147-A177-3AD203B41FA5}">
                      <a16:colId xmlns:a16="http://schemas.microsoft.com/office/drawing/2014/main" val="3003357885"/>
                    </a:ext>
                  </a:extLst>
                </a:gridCol>
                <a:gridCol w="1290993">
                  <a:extLst>
                    <a:ext uri="{9D8B030D-6E8A-4147-A177-3AD203B41FA5}">
                      <a16:colId xmlns:a16="http://schemas.microsoft.com/office/drawing/2014/main" val="844407373"/>
                    </a:ext>
                  </a:extLst>
                </a:gridCol>
                <a:gridCol w="1694466">
                  <a:extLst>
                    <a:ext uri="{9D8B030D-6E8A-4147-A177-3AD203B41FA5}">
                      <a16:colId xmlns:a16="http://schemas.microsoft.com/office/drawing/2014/main" val="3822910503"/>
                    </a:ext>
                  </a:extLst>
                </a:gridCol>
                <a:gridCol w="1543662">
                  <a:extLst>
                    <a:ext uri="{9D8B030D-6E8A-4147-A177-3AD203B41FA5}">
                      <a16:colId xmlns:a16="http://schemas.microsoft.com/office/drawing/2014/main" val="1465014676"/>
                    </a:ext>
                  </a:extLst>
                </a:gridCol>
                <a:gridCol w="1240521">
                  <a:extLst>
                    <a:ext uri="{9D8B030D-6E8A-4147-A177-3AD203B41FA5}">
                      <a16:colId xmlns:a16="http://schemas.microsoft.com/office/drawing/2014/main" val="2448611867"/>
                    </a:ext>
                  </a:extLst>
                </a:gridCol>
              </a:tblGrid>
              <a:tr h="843477">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Group</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ID</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Health Diagnosis</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#Sensors</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Duration of Data Collection</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Number of Month-long Samples</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tc>
                <a:extLst>
                  <a:ext uri="{0D108BD9-81ED-4DB2-BD59-A6C34878D82A}">
                    <a16:rowId xmlns:a16="http://schemas.microsoft.com/office/drawing/2014/main" val="2111781055"/>
                  </a:ext>
                </a:extLst>
              </a:tr>
              <a:tr h="1129700">
                <a:tc rowSpan="4">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Cognitive decline</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Home 1</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Mild Cognitive Impairment (MCI)</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21 downward-facing motion (motion);</a:t>
                      </a:r>
                    </a:p>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2 motion area (ma)</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843 days</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26</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extLst>
                  <a:ext uri="{0D108BD9-81ED-4DB2-BD59-A6C34878D82A}">
                    <a16:rowId xmlns:a16="http://schemas.microsoft.com/office/drawing/2014/main" val="4016482822"/>
                  </a:ext>
                </a:extLst>
              </a:tr>
              <a:tr h="271031">
                <a:tc vMerge="1">
                  <a:txBody>
                    <a:bodyPr/>
                    <a:lstStyle/>
                    <a:p>
                      <a:endParaRPr lang="en-US"/>
                    </a:p>
                  </a:txBody>
                  <a:tcP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Home 2</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MCI</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19 motion; 2 ma</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223 days</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7</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extLst>
                  <a:ext uri="{0D108BD9-81ED-4DB2-BD59-A6C34878D82A}">
                    <a16:rowId xmlns:a16="http://schemas.microsoft.com/office/drawing/2014/main" val="754180414"/>
                  </a:ext>
                </a:extLst>
              </a:tr>
              <a:tr h="271031">
                <a:tc vMerge="1">
                  <a:txBody>
                    <a:bodyPr/>
                    <a:lstStyle/>
                    <a:p>
                      <a:endParaRPr lang="en-US"/>
                    </a:p>
                  </a:txBody>
                  <a:tcP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Home 3</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MCI</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26 motion; 0 ma</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682 days</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22</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extLst>
                  <a:ext uri="{0D108BD9-81ED-4DB2-BD59-A6C34878D82A}">
                    <a16:rowId xmlns:a16="http://schemas.microsoft.com/office/drawing/2014/main" val="2123710840"/>
                  </a:ext>
                </a:extLst>
              </a:tr>
              <a:tr h="642938">
                <a:tc vMerge="1">
                  <a:txBody>
                    <a:bodyPr/>
                    <a:lstStyle/>
                    <a:p>
                      <a:endParaRPr lang="en-US"/>
                    </a:p>
                  </a:txBody>
                  <a:tcP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Home 4</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MCI,          Early dementia</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11 motion; 2 ma</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149 days</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5</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extLst>
                  <a:ext uri="{0D108BD9-81ED-4DB2-BD59-A6C34878D82A}">
                    <a16:rowId xmlns:a16="http://schemas.microsoft.com/office/drawing/2014/main" val="1458780064"/>
                  </a:ext>
                </a:extLst>
              </a:tr>
              <a:tr h="557255">
                <a:tc rowSpan="4">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Cognitively healthy</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Home 5</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Healthy</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dirty="0">
                          <a:effectLst/>
                          <a:latin typeface="Palatino" pitchFamily="2" charset="77"/>
                          <a:ea typeface="Palatino" pitchFamily="2" charset="77"/>
                          <a:cs typeface="Al Tarikh" pitchFamily="2" charset="-78"/>
                        </a:rPr>
                        <a:t>13 motion;              </a:t>
                      </a:r>
                    </a:p>
                    <a:p>
                      <a:pPr marL="0" marR="0" algn="ctr" eaLnBrk="0" hangingPunct="0">
                        <a:lnSpc>
                          <a:spcPct val="100000"/>
                        </a:lnSpc>
                        <a:spcBef>
                          <a:spcPts val="0"/>
                        </a:spcBef>
                        <a:spcAft>
                          <a:spcPts val="0"/>
                        </a:spcAft>
                      </a:pPr>
                      <a:r>
                        <a:rPr lang="en-US" sz="1400" b="0" dirty="0">
                          <a:effectLst/>
                          <a:latin typeface="Palatino" pitchFamily="2" charset="77"/>
                          <a:ea typeface="Palatino" pitchFamily="2" charset="77"/>
                          <a:cs typeface="Al Tarikh" pitchFamily="2" charset="-78"/>
                        </a:rPr>
                        <a:t>1 temperature</a:t>
                      </a:r>
                      <a:endParaRPr lang="en-US" sz="1400" b="0" i="1" dirty="0">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dirty="0">
                          <a:effectLst/>
                          <a:latin typeface="Palatino" pitchFamily="2" charset="77"/>
                          <a:ea typeface="Palatino" pitchFamily="2" charset="77"/>
                          <a:cs typeface="Al Tarikh" pitchFamily="2" charset="-78"/>
                        </a:rPr>
                        <a:t>1788 days</a:t>
                      </a:r>
                      <a:endParaRPr lang="en-US" sz="1400" b="0" i="1" dirty="0">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56</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extLst>
                  <a:ext uri="{0D108BD9-81ED-4DB2-BD59-A6C34878D82A}">
                    <a16:rowId xmlns:a16="http://schemas.microsoft.com/office/drawing/2014/main" val="3686465106"/>
                  </a:ext>
                </a:extLst>
              </a:tr>
              <a:tr h="271031">
                <a:tc vMerge="1">
                  <a:txBody>
                    <a:bodyPr/>
                    <a:lstStyle/>
                    <a:p>
                      <a:endParaRPr lang="en-US"/>
                    </a:p>
                  </a:txBody>
                  <a:tcP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Home 6</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Healthy</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13 motion</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1591 days</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49</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extLst>
                  <a:ext uri="{0D108BD9-81ED-4DB2-BD59-A6C34878D82A}">
                    <a16:rowId xmlns:a16="http://schemas.microsoft.com/office/drawing/2014/main" val="2428352429"/>
                  </a:ext>
                </a:extLst>
              </a:tr>
              <a:tr h="557255">
                <a:tc vMerge="1">
                  <a:txBody>
                    <a:bodyPr/>
                    <a:lstStyle/>
                    <a:p>
                      <a:endParaRPr lang="en-US"/>
                    </a:p>
                  </a:txBody>
                  <a:tcP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Home 7</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Healthy</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18 motion;</a:t>
                      </a:r>
                    </a:p>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2 ma</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379 days</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dirty="0">
                          <a:effectLst/>
                          <a:latin typeface="Palatino" pitchFamily="2" charset="77"/>
                          <a:ea typeface="Palatino" pitchFamily="2" charset="77"/>
                          <a:cs typeface="Al Tarikh" pitchFamily="2" charset="-78"/>
                        </a:rPr>
                        <a:t>12</a:t>
                      </a:r>
                      <a:endParaRPr lang="en-US" sz="1400" b="0" i="1" dirty="0">
                        <a:solidFill>
                          <a:srgbClr val="000000"/>
                        </a:solidFill>
                        <a:effectLst/>
                        <a:latin typeface="Palatino" pitchFamily="2" charset="77"/>
                        <a:ea typeface="Palatino" pitchFamily="2" charset="77"/>
                        <a:cs typeface="Al Tarikh" pitchFamily="2" charset="-78"/>
                      </a:endParaRPr>
                    </a:p>
                  </a:txBody>
                  <a:tcPr marL="48220" marR="48220" marT="0" marB="0" anchor="ctr"/>
                </a:tc>
                <a:extLst>
                  <a:ext uri="{0D108BD9-81ED-4DB2-BD59-A6C34878D82A}">
                    <a16:rowId xmlns:a16="http://schemas.microsoft.com/office/drawing/2014/main" val="1778143667"/>
                  </a:ext>
                </a:extLst>
              </a:tr>
              <a:tr h="271031">
                <a:tc vMerge="1">
                  <a:txBody>
                    <a:bodyPr/>
                    <a:lstStyle/>
                    <a:p>
                      <a:endParaRPr lang="en-US"/>
                    </a:p>
                  </a:txBody>
                  <a:tcP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Home 8</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Healthy</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10 motion; 1 ma</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969 days</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dirty="0">
                          <a:effectLst/>
                          <a:latin typeface="Palatino" pitchFamily="2" charset="77"/>
                          <a:ea typeface="Palatino" pitchFamily="2" charset="77"/>
                          <a:cs typeface="Al Tarikh" pitchFamily="2" charset="-78"/>
                        </a:rPr>
                        <a:t>31</a:t>
                      </a:r>
                      <a:endParaRPr lang="en-US" sz="1400" b="0" i="1" dirty="0">
                        <a:solidFill>
                          <a:srgbClr val="000000"/>
                        </a:solidFill>
                        <a:effectLst/>
                        <a:latin typeface="Palatino" pitchFamily="2" charset="77"/>
                        <a:ea typeface="Palatino" pitchFamily="2" charset="77"/>
                        <a:cs typeface="Al Tarikh" pitchFamily="2" charset="-78"/>
                      </a:endParaRPr>
                    </a:p>
                  </a:txBody>
                  <a:tcPr marL="48220" marR="48220" marT="0" marB="0" anchor="ctr"/>
                </a:tc>
                <a:extLst>
                  <a:ext uri="{0D108BD9-81ED-4DB2-BD59-A6C34878D82A}">
                    <a16:rowId xmlns:a16="http://schemas.microsoft.com/office/drawing/2014/main" val="1305297124"/>
                  </a:ext>
                </a:extLst>
              </a:tr>
            </a:tbl>
          </a:graphicData>
        </a:graphic>
      </p:graphicFrame>
    </p:spTree>
    <p:extLst>
      <p:ext uri="{BB962C8B-B14F-4D97-AF65-F5344CB8AC3E}">
        <p14:creationId xmlns:p14="http://schemas.microsoft.com/office/powerpoint/2010/main" val="689478158"/>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83</a:t>
            </a:fld>
            <a:endParaRPr/>
          </a:p>
        </p:txBody>
      </p:sp>
      <p:sp>
        <p:nvSpPr>
          <p:cNvPr id="9" name="Formal Models of Indoor Behavior">
            <a:extLst>
              <a:ext uri="{FF2B5EF4-FFF2-40B4-BE49-F238E27FC236}">
                <a16:creationId xmlns:a16="http://schemas.microsoft.com/office/drawing/2014/main" id="{19A36EEC-E517-3646-AD6F-8A890F8AA3F1}"/>
              </a:ext>
            </a:extLst>
          </p:cNvPr>
          <p:cNvSpPr txBox="1"/>
          <p:nvPr/>
        </p:nvSpPr>
        <p:spPr>
          <a:xfrm>
            <a:off x="1678941" y="156487"/>
            <a:ext cx="8834118" cy="7684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b">
            <a:noAutofit/>
          </a:bodyPr>
          <a:lstStyle>
            <a:lvl1pPr algn="l" defTabSz="525779">
              <a:defRPr sz="4230">
                <a:solidFill>
                  <a:srgbClr val="7A0816"/>
                </a:solidFill>
              </a:defRPr>
            </a:lvl1pPr>
          </a:lstStyle>
          <a:p>
            <a:r>
              <a:rPr lang="en-US" sz="2074" dirty="0"/>
              <a:t>Inverse Reinforcement Learning (IRL) of Indoor Behavior – Results</a:t>
            </a:r>
          </a:p>
        </p:txBody>
      </p:sp>
      <p:pic>
        <p:nvPicPr>
          <p:cNvPr id="3" name="Picture 2" descr="A screenshot of a cell phone&#10;&#10;Description automatically generated">
            <a:extLst>
              <a:ext uri="{FF2B5EF4-FFF2-40B4-BE49-F238E27FC236}">
                <a16:creationId xmlns:a16="http://schemas.microsoft.com/office/drawing/2014/main" id="{255F1B11-CAB4-8A48-8976-3D204DDCB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0516" y="1143000"/>
            <a:ext cx="8690968" cy="4947987"/>
          </a:xfrm>
          <a:prstGeom prst="rect">
            <a:avLst/>
          </a:prstGeom>
        </p:spPr>
      </p:pic>
      <p:grpSp>
        <p:nvGrpSpPr>
          <p:cNvPr id="7" name="Group 6">
            <a:extLst>
              <a:ext uri="{FF2B5EF4-FFF2-40B4-BE49-F238E27FC236}">
                <a16:creationId xmlns:a16="http://schemas.microsoft.com/office/drawing/2014/main" id="{E5FBE737-BE6D-FE4E-9617-B759FC920347}"/>
              </a:ext>
            </a:extLst>
          </p:cNvPr>
          <p:cNvGrpSpPr/>
          <p:nvPr/>
        </p:nvGrpSpPr>
        <p:grpSpPr>
          <a:xfrm>
            <a:off x="2832434" y="1217657"/>
            <a:ext cx="3739189" cy="1056818"/>
            <a:chOff x="1860884" y="1731778"/>
            <a:chExt cx="5317957" cy="1503031"/>
          </a:xfrm>
        </p:grpSpPr>
        <p:grpSp>
          <p:nvGrpSpPr>
            <p:cNvPr id="4" name="Group 3">
              <a:extLst>
                <a:ext uri="{FF2B5EF4-FFF2-40B4-BE49-F238E27FC236}">
                  <a16:creationId xmlns:a16="http://schemas.microsoft.com/office/drawing/2014/main" id="{3969FE52-99CA-E540-93C9-58AECFC9789D}"/>
                </a:ext>
              </a:extLst>
            </p:cNvPr>
            <p:cNvGrpSpPr/>
            <p:nvPr/>
          </p:nvGrpSpPr>
          <p:grpSpPr>
            <a:xfrm>
              <a:off x="2743200" y="2716811"/>
              <a:ext cx="4435641" cy="517998"/>
              <a:chOff x="2743200" y="2716811"/>
              <a:chExt cx="4435641" cy="517998"/>
            </a:xfrm>
          </p:grpSpPr>
          <p:sp>
            <p:nvSpPr>
              <p:cNvPr id="2" name="Down Arrow 1">
                <a:extLst>
                  <a:ext uri="{FF2B5EF4-FFF2-40B4-BE49-F238E27FC236}">
                    <a16:creationId xmlns:a16="http://schemas.microsoft.com/office/drawing/2014/main" id="{442C07B1-6F22-EA48-940C-CC307642EBD8}"/>
                  </a:ext>
                </a:extLst>
              </p:cNvPr>
              <p:cNvSpPr/>
              <p:nvPr/>
            </p:nvSpPr>
            <p:spPr>
              <a:xfrm>
                <a:off x="2743200" y="2716812"/>
                <a:ext cx="320841" cy="517997"/>
              </a:xfrm>
              <a:prstGeom prst="downArrow">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endParaRPr lang="en-US" sz="1547" dirty="0">
                  <a:solidFill>
                    <a:srgbClr val="C00000"/>
                  </a:solidFill>
                  <a:sym typeface="Helvetica Neue Medium"/>
                </a:endParaRPr>
              </a:p>
            </p:txBody>
          </p:sp>
          <p:sp>
            <p:nvSpPr>
              <p:cNvPr id="6" name="Down Arrow 5">
                <a:extLst>
                  <a:ext uri="{FF2B5EF4-FFF2-40B4-BE49-F238E27FC236}">
                    <a16:creationId xmlns:a16="http://schemas.microsoft.com/office/drawing/2014/main" id="{13433608-72A0-6249-B480-8786E1BC3B54}"/>
                  </a:ext>
                </a:extLst>
              </p:cNvPr>
              <p:cNvSpPr/>
              <p:nvPr/>
            </p:nvSpPr>
            <p:spPr>
              <a:xfrm>
                <a:off x="6858000" y="2716811"/>
                <a:ext cx="320841" cy="517998"/>
              </a:xfrm>
              <a:prstGeom prst="downArrow">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endParaRPr lang="en-US" sz="1547" dirty="0">
                  <a:solidFill>
                    <a:srgbClr val="C00000"/>
                  </a:solidFill>
                  <a:sym typeface="Helvetica Neue Medium"/>
                </a:endParaRPr>
              </a:p>
            </p:txBody>
          </p:sp>
        </p:grpSp>
        <p:sp>
          <p:nvSpPr>
            <p:cNvPr id="5" name="TextBox 4">
              <a:extLst>
                <a:ext uri="{FF2B5EF4-FFF2-40B4-BE49-F238E27FC236}">
                  <a16:creationId xmlns:a16="http://schemas.microsoft.com/office/drawing/2014/main" id="{D6689ADE-4982-A542-BFC7-2D64E1E94C63}"/>
                </a:ext>
              </a:extLst>
            </p:cNvPr>
            <p:cNvSpPr txBox="1"/>
            <p:nvPr/>
          </p:nvSpPr>
          <p:spPr>
            <a:xfrm>
              <a:off x="1860884" y="1731778"/>
              <a:ext cx="2646947" cy="8410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r>
                <a:rPr lang="en-US" sz="1266" dirty="0">
                  <a:solidFill>
                    <a:schemeClr val="accent3">
                      <a:lumMod val="50000"/>
                    </a:schemeClr>
                  </a:solidFill>
                </a:rPr>
                <a:t>p</a:t>
              </a:r>
              <a:r>
                <a:rPr lang="en-US" sz="1687" b="1" dirty="0">
                  <a:solidFill>
                    <a:schemeClr val="accent3">
                      <a:lumMod val="50000"/>
                    </a:schemeClr>
                  </a:solidFill>
                  <a:latin typeface="Helvetica Neue"/>
                  <a:ea typeface="Helvetica Neue"/>
                  <a:cs typeface="Helvetica Neue"/>
                  <a:sym typeface="Helvetica Neue"/>
                </a:rPr>
                <a:t>references of all subjects</a:t>
              </a:r>
            </a:p>
          </p:txBody>
        </p:sp>
      </p:grpSp>
      <p:grpSp>
        <p:nvGrpSpPr>
          <p:cNvPr id="8" name="Group 7">
            <a:extLst>
              <a:ext uri="{FF2B5EF4-FFF2-40B4-BE49-F238E27FC236}">
                <a16:creationId xmlns:a16="http://schemas.microsoft.com/office/drawing/2014/main" id="{3E646BA7-5FF2-C148-9917-4FAD1A60F1C2}"/>
              </a:ext>
            </a:extLst>
          </p:cNvPr>
          <p:cNvGrpSpPr/>
          <p:nvPr/>
        </p:nvGrpSpPr>
        <p:grpSpPr>
          <a:xfrm>
            <a:off x="4017716" y="1775326"/>
            <a:ext cx="4721472" cy="1889998"/>
            <a:chOff x="3546618" y="2524907"/>
            <a:chExt cx="6714982" cy="2687998"/>
          </a:xfrm>
        </p:grpSpPr>
        <p:sp>
          <p:nvSpPr>
            <p:cNvPr id="10" name="Down Arrow 9">
              <a:extLst>
                <a:ext uri="{FF2B5EF4-FFF2-40B4-BE49-F238E27FC236}">
                  <a16:creationId xmlns:a16="http://schemas.microsoft.com/office/drawing/2014/main" id="{E2631ABF-1779-714D-9F0A-033B7A3B2080}"/>
                </a:ext>
              </a:extLst>
            </p:cNvPr>
            <p:cNvSpPr/>
            <p:nvPr/>
          </p:nvSpPr>
          <p:spPr>
            <a:xfrm>
              <a:off x="8466003" y="4694907"/>
              <a:ext cx="320841" cy="517998"/>
            </a:xfrm>
            <a:prstGeom prst="downArrow">
              <a:avLst/>
            </a:prstGeom>
            <a:solidFill>
              <a:schemeClr val="accent6">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endParaRPr lang="en-US" sz="1547" dirty="0">
                <a:solidFill>
                  <a:schemeClr val="bg1">
                    <a:lumMod val="75000"/>
                  </a:schemeClr>
                </a:solidFill>
                <a:sym typeface="Helvetica Neue Medium"/>
              </a:endParaRPr>
            </a:p>
          </p:txBody>
        </p:sp>
        <p:sp>
          <p:nvSpPr>
            <p:cNvPr id="11" name="Down Arrow 10">
              <a:extLst>
                <a:ext uri="{FF2B5EF4-FFF2-40B4-BE49-F238E27FC236}">
                  <a16:creationId xmlns:a16="http://schemas.microsoft.com/office/drawing/2014/main" id="{B3A4A178-19F4-9641-8D00-03D8F8596C8D}"/>
                </a:ext>
              </a:extLst>
            </p:cNvPr>
            <p:cNvSpPr/>
            <p:nvPr/>
          </p:nvSpPr>
          <p:spPr>
            <a:xfrm>
              <a:off x="3546618" y="4101350"/>
              <a:ext cx="320841" cy="517998"/>
            </a:xfrm>
            <a:prstGeom prst="downArrow">
              <a:avLst/>
            </a:prstGeom>
            <a:solidFill>
              <a:schemeClr val="accent6">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endParaRPr lang="en-US" sz="1547" dirty="0">
                <a:solidFill>
                  <a:schemeClr val="bg1">
                    <a:lumMod val="75000"/>
                  </a:schemeClr>
                </a:solidFill>
                <a:sym typeface="Helvetica Neue Medium"/>
              </a:endParaRPr>
            </a:p>
          </p:txBody>
        </p:sp>
        <p:sp>
          <p:nvSpPr>
            <p:cNvPr id="12" name="TextBox 11">
              <a:extLst>
                <a:ext uri="{FF2B5EF4-FFF2-40B4-BE49-F238E27FC236}">
                  <a16:creationId xmlns:a16="http://schemas.microsoft.com/office/drawing/2014/main" id="{4A064980-8C20-2E49-93AB-3D06A56FFEAA}"/>
                </a:ext>
              </a:extLst>
            </p:cNvPr>
            <p:cNvSpPr txBox="1"/>
            <p:nvPr/>
          </p:nvSpPr>
          <p:spPr>
            <a:xfrm>
              <a:off x="7614653" y="2524907"/>
              <a:ext cx="2646947" cy="8410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r>
                <a:rPr lang="en-US" sz="1266" dirty="0">
                  <a:solidFill>
                    <a:schemeClr val="accent6">
                      <a:lumMod val="75000"/>
                    </a:schemeClr>
                  </a:solidFill>
                </a:rPr>
                <a:t>less p</a:t>
              </a:r>
              <a:r>
                <a:rPr lang="en-US" sz="1687" b="1" dirty="0">
                  <a:solidFill>
                    <a:schemeClr val="accent6">
                      <a:lumMod val="75000"/>
                    </a:schemeClr>
                  </a:solidFill>
                  <a:latin typeface="Helvetica Neue"/>
                  <a:ea typeface="Helvetica Neue"/>
                  <a:cs typeface="Helvetica Neue"/>
                  <a:sym typeface="Helvetica Neue"/>
                </a:rPr>
                <a:t>references of all subjects</a:t>
              </a:r>
            </a:p>
          </p:txBody>
        </p:sp>
      </p:grpSp>
      <p:grpSp>
        <p:nvGrpSpPr>
          <p:cNvPr id="19" name="Group 18">
            <a:extLst>
              <a:ext uri="{FF2B5EF4-FFF2-40B4-BE49-F238E27FC236}">
                <a16:creationId xmlns:a16="http://schemas.microsoft.com/office/drawing/2014/main" id="{2D52FD72-1007-4747-959A-D249F5EC15B0}"/>
              </a:ext>
            </a:extLst>
          </p:cNvPr>
          <p:cNvGrpSpPr/>
          <p:nvPr/>
        </p:nvGrpSpPr>
        <p:grpSpPr>
          <a:xfrm>
            <a:off x="4317245" y="1331942"/>
            <a:ext cx="3468170" cy="2310880"/>
            <a:chOff x="3972614" y="1894317"/>
            <a:chExt cx="4932509" cy="3286585"/>
          </a:xfrm>
        </p:grpSpPr>
        <p:grpSp>
          <p:nvGrpSpPr>
            <p:cNvPr id="18" name="Group 17">
              <a:extLst>
                <a:ext uri="{FF2B5EF4-FFF2-40B4-BE49-F238E27FC236}">
                  <a16:creationId xmlns:a16="http://schemas.microsoft.com/office/drawing/2014/main" id="{9AC953B4-F5CD-7C4F-82EF-41F334EE9E70}"/>
                </a:ext>
              </a:extLst>
            </p:cNvPr>
            <p:cNvGrpSpPr/>
            <p:nvPr/>
          </p:nvGrpSpPr>
          <p:grpSpPr>
            <a:xfrm>
              <a:off x="3972614" y="2759241"/>
              <a:ext cx="4283078" cy="2421661"/>
              <a:chOff x="3972614" y="2759241"/>
              <a:chExt cx="4283078" cy="2421661"/>
            </a:xfrm>
          </p:grpSpPr>
          <p:sp>
            <p:nvSpPr>
              <p:cNvPr id="13" name="Right Brace 12">
                <a:extLst>
                  <a:ext uri="{FF2B5EF4-FFF2-40B4-BE49-F238E27FC236}">
                    <a16:creationId xmlns:a16="http://schemas.microsoft.com/office/drawing/2014/main" id="{5CED5E58-D66E-F544-B9C0-72053886B901}"/>
                  </a:ext>
                </a:extLst>
              </p:cNvPr>
              <p:cNvSpPr/>
              <p:nvPr/>
            </p:nvSpPr>
            <p:spPr>
              <a:xfrm flipH="1">
                <a:off x="4697152" y="2759241"/>
                <a:ext cx="143775" cy="1600200"/>
              </a:xfrm>
              <a:prstGeom prst="rightBrace">
                <a:avLst/>
              </a:prstGeom>
              <a:noFill/>
              <a:ln w="47625" cap="flat">
                <a:solidFill>
                  <a:schemeClr val="tx1"/>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t">
                <a:noAutofit/>
              </a:bodyPr>
              <a:lstStyle/>
              <a:p>
                <a:pPr defTabSz="642915" latinLnBrk="1" hangingPunct="0"/>
                <a:endParaRPr lang="en-US" sz="1266" dirty="0">
                  <a:solidFill>
                    <a:srgbClr val="000000"/>
                  </a:solidFill>
                </a:endParaRPr>
              </a:p>
            </p:txBody>
          </p:sp>
          <p:sp>
            <p:nvSpPr>
              <p:cNvPr id="15" name="Right Brace 14">
                <a:extLst>
                  <a:ext uri="{FF2B5EF4-FFF2-40B4-BE49-F238E27FC236}">
                    <a16:creationId xmlns:a16="http://schemas.microsoft.com/office/drawing/2014/main" id="{F60236EF-CCEE-3742-8F7E-5168B3715C56}"/>
                  </a:ext>
                </a:extLst>
              </p:cNvPr>
              <p:cNvSpPr/>
              <p:nvPr/>
            </p:nvSpPr>
            <p:spPr>
              <a:xfrm>
                <a:off x="3972614" y="4312222"/>
                <a:ext cx="210312" cy="868680"/>
              </a:xfrm>
              <a:prstGeom prst="rightBrace">
                <a:avLst/>
              </a:prstGeom>
              <a:noFill/>
              <a:ln w="47625" cap="flat">
                <a:solidFill>
                  <a:schemeClr val="tx1"/>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t">
                <a:noAutofit/>
              </a:bodyPr>
              <a:lstStyle/>
              <a:p>
                <a:pPr defTabSz="642915" latinLnBrk="1" hangingPunct="0"/>
                <a:endParaRPr lang="en-US" sz="1266" dirty="0">
                  <a:solidFill>
                    <a:srgbClr val="000000"/>
                  </a:solidFill>
                </a:endParaRPr>
              </a:p>
            </p:txBody>
          </p:sp>
          <p:sp>
            <p:nvSpPr>
              <p:cNvPr id="16" name="Right Brace 15">
                <a:extLst>
                  <a:ext uri="{FF2B5EF4-FFF2-40B4-BE49-F238E27FC236}">
                    <a16:creationId xmlns:a16="http://schemas.microsoft.com/office/drawing/2014/main" id="{30396CD5-C30B-E045-87A7-D644760C7BC9}"/>
                  </a:ext>
                </a:extLst>
              </p:cNvPr>
              <p:cNvSpPr/>
              <p:nvPr/>
            </p:nvSpPr>
            <p:spPr>
              <a:xfrm>
                <a:off x="8045380" y="3422838"/>
                <a:ext cx="210312" cy="1389888"/>
              </a:xfrm>
              <a:prstGeom prst="rightBrace">
                <a:avLst/>
              </a:prstGeom>
              <a:noFill/>
              <a:ln w="47625" cap="flat">
                <a:solidFill>
                  <a:schemeClr val="tx1"/>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t">
                <a:noAutofit/>
              </a:bodyPr>
              <a:lstStyle/>
              <a:p>
                <a:pPr defTabSz="642915" latinLnBrk="1" hangingPunct="0"/>
                <a:endParaRPr lang="en-US" sz="1266" dirty="0">
                  <a:solidFill>
                    <a:srgbClr val="000000"/>
                  </a:solidFill>
                </a:endParaRPr>
              </a:p>
            </p:txBody>
          </p:sp>
          <p:sp>
            <p:nvSpPr>
              <p:cNvPr id="17" name="Right Brace 16">
                <a:extLst>
                  <a:ext uri="{FF2B5EF4-FFF2-40B4-BE49-F238E27FC236}">
                    <a16:creationId xmlns:a16="http://schemas.microsoft.com/office/drawing/2014/main" id="{AFA6E50D-1B8B-8A43-BE13-A6BBBE5C032C}"/>
                  </a:ext>
                </a:extLst>
              </p:cNvPr>
              <p:cNvSpPr/>
              <p:nvPr/>
            </p:nvSpPr>
            <p:spPr>
              <a:xfrm>
                <a:off x="6380725" y="2975809"/>
                <a:ext cx="210312" cy="1719125"/>
              </a:xfrm>
              <a:prstGeom prst="rightBrace">
                <a:avLst/>
              </a:prstGeom>
              <a:noFill/>
              <a:ln w="47625" cap="flat">
                <a:solidFill>
                  <a:schemeClr val="tx1"/>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t">
                <a:noAutofit/>
              </a:bodyPr>
              <a:lstStyle/>
              <a:p>
                <a:pPr defTabSz="642915" latinLnBrk="1" hangingPunct="0"/>
                <a:endParaRPr lang="en-US" sz="1266" dirty="0">
                  <a:solidFill>
                    <a:srgbClr val="000000"/>
                  </a:solidFill>
                </a:endParaRPr>
              </a:p>
            </p:txBody>
          </p:sp>
        </p:grpSp>
        <p:sp>
          <p:nvSpPr>
            <p:cNvPr id="20" name="TextBox 19">
              <a:extLst>
                <a:ext uri="{FF2B5EF4-FFF2-40B4-BE49-F238E27FC236}">
                  <a16:creationId xmlns:a16="http://schemas.microsoft.com/office/drawing/2014/main" id="{F880532F-27C3-944E-ABBC-01C1CB09AD11}"/>
                </a:ext>
              </a:extLst>
            </p:cNvPr>
            <p:cNvSpPr txBox="1"/>
            <p:nvPr/>
          </p:nvSpPr>
          <p:spPr>
            <a:xfrm>
              <a:off x="4433162" y="1894317"/>
              <a:ext cx="4471961" cy="3796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r>
                <a:rPr lang="en-US" sz="1266" dirty="0"/>
                <a:t>most great differences between two subgroups</a:t>
              </a:r>
              <a:endParaRPr lang="en-US" sz="1687" b="1" dirty="0">
                <a:sym typeface="Helvetica Neue"/>
              </a:endParaRPr>
            </a:p>
          </p:txBody>
        </p:sp>
      </p:grpSp>
    </p:spTree>
    <p:extLst>
      <p:ext uri="{BB962C8B-B14F-4D97-AF65-F5344CB8AC3E}">
        <p14:creationId xmlns:p14="http://schemas.microsoft.com/office/powerpoint/2010/main" val="42291677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84</a:t>
            </a:fld>
            <a:endParaRPr/>
          </a:p>
        </p:txBody>
      </p:sp>
      <p:sp>
        <p:nvSpPr>
          <p:cNvPr id="5" name="TextBox 4">
            <a:extLst>
              <a:ext uri="{FF2B5EF4-FFF2-40B4-BE49-F238E27FC236}">
                <a16:creationId xmlns:a16="http://schemas.microsoft.com/office/drawing/2014/main" id="{638A935B-305F-7C48-AC94-5B2602A9D279}"/>
              </a:ext>
            </a:extLst>
          </p:cNvPr>
          <p:cNvSpPr txBox="1">
            <a:spLocks noChangeArrowheads="1"/>
          </p:cNvSpPr>
          <p:nvPr/>
        </p:nvSpPr>
        <p:spPr bwMode="auto">
          <a:xfrm>
            <a:off x="2144682" y="1522097"/>
            <a:ext cx="7897873" cy="74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l"/>
            <a:r>
              <a:rPr lang="en-US" sz="2109" dirty="0">
                <a:solidFill>
                  <a:schemeClr val="tx1">
                    <a:lumMod val="95000"/>
                    <a:lumOff val="5000"/>
                  </a:schemeClr>
                </a:solidFill>
                <a:latin typeface="Helvetica Neue"/>
              </a:rPr>
              <a:t>1. Indoor navigation can be described as a Markov decision process</a:t>
            </a:r>
            <a:endParaRPr lang="en-US" sz="703" dirty="0">
              <a:solidFill>
                <a:schemeClr val="tx1">
                  <a:lumMod val="95000"/>
                  <a:lumOff val="5000"/>
                </a:schemeClr>
              </a:solidFill>
              <a:latin typeface="Helvetica Neue"/>
            </a:endParaRPr>
          </a:p>
        </p:txBody>
      </p:sp>
      <p:sp>
        <p:nvSpPr>
          <p:cNvPr id="6" name="TextBox 4">
            <a:extLst>
              <a:ext uri="{FF2B5EF4-FFF2-40B4-BE49-F238E27FC236}">
                <a16:creationId xmlns:a16="http://schemas.microsoft.com/office/drawing/2014/main" id="{520ABB0B-47B2-7D45-B9D1-A1DD98507E4C}"/>
              </a:ext>
            </a:extLst>
          </p:cNvPr>
          <p:cNvSpPr txBox="1">
            <a:spLocks noChangeArrowheads="1"/>
          </p:cNvSpPr>
          <p:nvPr/>
        </p:nvSpPr>
        <p:spPr bwMode="auto">
          <a:xfrm>
            <a:off x="2144683" y="3518420"/>
            <a:ext cx="7751238" cy="41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l"/>
            <a:r>
              <a:rPr lang="en-US" sz="2109" dirty="0">
                <a:solidFill>
                  <a:schemeClr val="tx1">
                    <a:lumMod val="95000"/>
                    <a:lumOff val="5000"/>
                  </a:schemeClr>
                </a:solidFill>
                <a:latin typeface="Helvetica Neue"/>
              </a:rPr>
              <a:t>3. Indoor behavior strategy can be learned via IRL</a:t>
            </a:r>
            <a:endParaRPr lang="en-US" sz="703" dirty="0">
              <a:solidFill>
                <a:schemeClr val="tx1">
                  <a:lumMod val="95000"/>
                  <a:lumOff val="5000"/>
                </a:schemeClr>
              </a:solidFill>
              <a:latin typeface="Helvetica Neue"/>
            </a:endParaRPr>
          </a:p>
        </p:txBody>
      </p:sp>
      <p:sp>
        <p:nvSpPr>
          <p:cNvPr id="7" name="TextBox 4">
            <a:extLst>
              <a:ext uri="{FF2B5EF4-FFF2-40B4-BE49-F238E27FC236}">
                <a16:creationId xmlns:a16="http://schemas.microsoft.com/office/drawing/2014/main" id="{CC7C8C36-CD57-6441-A7F6-8B9425CD0DE3}"/>
              </a:ext>
            </a:extLst>
          </p:cNvPr>
          <p:cNvSpPr txBox="1">
            <a:spLocks noChangeArrowheads="1"/>
          </p:cNvSpPr>
          <p:nvPr/>
        </p:nvSpPr>
        <p:spPr bwMode="auto">
          <a:xfrm>
            <a:off x="2144682" y="2628460"/>
            <a:ext cx="8480652" cy="525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l"/>
            <a:endParaRPr lang="en-US" sz="703" dirty="0">
              <a:solidFill>
                <a:schemeClr val="tx1">
                  <a:lumMod val="95000"/>
                  <a:lumOff val="5000"/>
                </a:schemeClr>
              </a:solidFill>
              <a:latin typeface="Helvetica Neue"/>
            </a:endParaRPr>
          </a:p>
          <a:p>
            <a:pPr algn="l"/>
            <a:r>
              <a:rPr lang="en-US" sz="2109" dirty="0">
                <a:solidFill>
                  <a:schemeClr val="tx1">
                    <a:lumMod val="95000"/>
                    <a:lumOff val="5000"/>
                  </a:schemeClr>
                </a:solidFill>
                <a:latin typeface="Helvetica Neue"/>
              </a:rPr>
              <a:t>2. Spatial and temporal features can be fused into one model</a:t>
            </a:r>
          </a:p>
        </p:txBody>
      </p:sp>
      <p:sp>
        <p:nvSpPr>
          <p:cNvPr id="8" name="TextBox 4">
            <a:extLst>
              <a:ext uri="{FF2B5EF4-FFF2-40B4-BE49-F238E27FC236}">
                <a16:creationId xmlns:a16="http://schemas.microsoft.com/office/drawing/2014/main" id="{E6D8DBE4-C087-FA45-A289-588660E47223}"/>
              </a:ext>
            </a:extLst>
          </p:cNvPr>
          <p:cNvSpPr txBox="1">
            <a:spLocks noChangeArrowheads="1"/>
          </p:cNvSpPr>
          <p:nvPr/>
        </p:nvSpPr>
        <p:spPr bwMode="auto">
          <a:xfrm>
            <a:off x="2144682" y="4300177"/>
            <a:ext cx="7897873" cy="74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l"/>
            <a:r>
              <a:rPr lang="en-US" sz="2109" dirty="0">
                <a:solidFill>
                  <a:schemeClr val="tx1">
                    <a:lumMod val="95000"/>
                    <a:lumOff val="5000"/>
                  </a:schemeClr>
                </a:solidFill>
                <a:latin typeface="Helvetica Neue"/>
              </a:rPr>
              <a:t>4. Cognitively declined residents can be distinguished from healthy population </a:t>
            </a:r>
            <a:endParaRPr lang="en-US" sz="703" dirty="0">
              <a:solidFill>
                <a:schemeClr val="tx1">
                  <a:lumMod val="95000"/>
                  <a:lumOff val="5000"/>
                </a:schemeClr>
              </a:solidFill>
              <a:latin typeface="Helvetica Neue"/>
            </a:endParaRPr>
          </a:p>
        </p:txBody>
      </p:sp>
      <p:sp>
        <p:nvSpPr>
          <p:cNvPr id="9" name="Formal Models of Indoor Behavior">
            <a:extLst>
              <a:ext uri="{FF2B5EF4-FFF2-40B4-BE49-F238E27FC236}">
                <a16:creationId xmlns:a16="http://schemas.microsoft.com/office/drawing/2014/main" id="{19A36EEC-E517-3646-AD6F-8A890F8AA3F1}"/>
              </a:ext>
            </a:extLst>
          </p:cNvPr>
          <p:cNvSpPr txBox="1"/>
          <p:nvPr/>
        </p:nvSpPr>
        <p:spPr>
          <a:xfrm>
            <a:off x="1678941" y="156487"/>
            <a:ext cx="8989059" cy="7684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b">
            <a:noAutofit/>
          </a:bodyPr>
          <a:lstStyle>
            <a:lvl1pPr algn="l" defTabSz="525779">
              <a:defRPr sz="4230">
                <a:solidFill>
                  <a:srgbClr val="7A0816"/>
                </a:solidFill>
              </a:defRPr>
            </a:lvl1pPr>
          </a:lstStyle>
          <a:p>
            <a:r>
              <a:rPr lang="en-US" sz="2074" dirty="0"/>
              <a:t>Inverse Reinforcement Learning (IRL) of Indoor Behavior – Conclusions</a:t>
            </a:r>
          </a:p>
        </p:txBody>
      </p:sp>
    </p:spTree>
    <p:extLst>
      <p:ext uri="{BB962C8B-B14F-4D97-AF65-F5344CB8AC3E}">
        <p14:creationId xmlns:p14="http://schemas.microsoft.com/office/powerpoint/2010/main" val="3425880023"/>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6CA40-1430-5142-9DAB-F764C50D5A61}"/>
              </a:ext>
            </a:extLst>
          </p:cNvPr>
          <p:cNvSpPr>
            <a:spLocks noGrp="1"/>
          </p:cNvSpPr>
          <p:nvPr>
            <p:ph type="title"/>
          </p:nvPr>
        </p:nvSpPr>
        <p:spPr/>
        <p:txBody>
          <a:bodyPr/>
          <a:lstStyle/>
          <a:p>
            <a:r>
              <a:rPr lang="en-US" dirty="0"/>
              <a:t>Papers covered</a:t>
            </a:r>
          </a:p>
        </p:txBody>
      </p:sp>
      <p:sp>
        <p:nvSpPr>
          <p:cNvPr id="3" name="Content Placeholder 2">
            <a:extLst>
              <a:ext uri="{FF2B5EF4-FFF2-40B4-BE49-F238E27FC236}">
                <a16:creationId xmlns:a16="http://schemas.microsoft.com/office/drawing/2014/main" id="{4DF8535E-1769-0141-8540-D19DAC775A67}"/>
              </a:ext>
            </a:extLst>
          </p:cNvPr>
          <p:cNvSpPr>
            <a:spLocks noGrp="1"/>
          </p:cNvSpPr>
          <p:nvPr>
            <p:ph idx="1"/>
          </p:nvPr>
        </p:nvSpPr>
        <p:spPr/>
        <p:txBody>
          <a:bodyPr/>
          <a:lstStyle/>
          <a:p>
            <a:r>
              <a:rPr lang="en-US" b="1" u="sng" dirty="0">
                <a:solidFill>
                  <a:schemeClr val="bg1">
                    <a:lumMod val="75000"/>
                  </a:schemeClr>
                </a:solidFill>
              </a:rPr>
              <a:t>Analyzing Sensor-Based Individual and Population Behavior Patterns via Inverse Reinforcement Learning</a:t>
            </a:r>
            <a:r>
              <a:rPr lang="en-US" dirty="0">
                <a:solidFill>
                  <a:schemeClr val="bg1">
                    <a:lumMod val="75000"/>
                  </a:schemeClr>
                </a:solidFill>
              </a:rPr>
              <a:t>.  Lin, B. and Cook, D.J., 2020. </a:t>
            </a:r>
            <a:r>
              <a:rPr lang="en-US" i="1" dirty="0">
                <a:solidFill>
                  <a:schemeClr val="bg1">
                    <a:lumMod val="75000"/>
                  </a:schemeClr>
                </a:solidFill>
              </a:rPr>
              <a:t>Sensors</a:t>
            </a:r>
            <a:r>
              <a:rPr lang="en-US" dirty="0">
                <a:solidFill>
                  <a:schemeClr val="bg1">
                    <a:lumMod val="75000"/>
                  </a:schemeClr>
                </a:solidFill>
              </a:rPr>
              <a:t>, </a:t>
            </a:r>
            <a:r>
              <a:rPr lang="en-US" i="1" dirty="0">
                <a:solidFill>
                  <a:schemeClr val="bg1">
                    <a:lumMod val="75000"/>
                  </a:schemeClr>
                </a:solidFill>
              </a:rPr>
              <a:t>20</a:t>
            </a:r>
            <a:r>
              <a:rPr lang="en-US" dirty="0">
                <a:solidFill>
                  <a:schemeClr val="bg1">
                    <a:lumMod val="75000"/>
                  </a:schemeClr>
                </a:solidFill>
              </a:rPr>
              <a:t>(18), p.5207.</a:t>
            </a:r>
          </a:p>
          <a:p>
            <a:endParaRPr lang="en-US" b="1" dirty="0">
              <a:hlinkClick r:id="rId3"/>
            </a:endParaRPr>
          </a:p>
          <a:p>
            <a:r>
              <a:rPr lang="en-US" b="1" dirty="0">
                <a:hlinkClick r:id="rId3"/>
              </a:rPr>
              <a:t>Deep PQR: Solving Inverse Reinforcement Learning using Anchor Actions</a:t>
            </a:r>
            <a:br>
              <a:rPr lang="en-US" dirty="0"/>
            </a:br>
            <a:r>
              <a:rPr lang="en-US" dirty="0" err="1"/>
              <a:t>Geng</a:t>
            </a:r>
            <a:r>
              <a:rPr lang="en-US" dirty="0"/>
              <a:t> S, Nassif H, Manzanares C, </a:t>
            </a:r>
            <a:r>
              <a:rPr lang="en-US" dirty="0" err="1"/>
              <a:t>Reppen</a:t>
            </a:r>
            <a:r>
              <a:rPr lang="en-US" dirty="0"/>
              <a:t> M, and Sircar R</a:t>
            </a:r>
            <a:br>
              <a:rPr lang="en-US" dirty="0"/>
            </a:br>
            <a:r>
              <a:rPr lang="en-US" i="1" dirty="0"/>
              <a:t>International Conference on Machine Learning (ICML'20)</a:t>
            </a:r>
            <a:r>
              <a:rPr lang="en-US" dirty="0"/>
              <a:t>, Vienna, Austria, 2020.</a:t>
            </a:r>
          </a:p>
          <a:p>
            <a:endParaRPr lang="en-US" dirty="0"/>
          </a:p>
          <a:p>
            <a:r>
              <a:rPr lang="en-US" b="1" dirty="0">
                <a:hlinkClick r:id="rId4"/>
              </a:rPr>
              <a:t>Seeker: Real-Time Interactive Search</a:t>
            </a:r>
            <a:br>
              <a:rPr lang="en-US" dirty="0">
                <a:hlinkClick r:id="rId4"/>
              </a:rPr>
            </a:br>
            <a:r>
              <a:rPr lang="en-US" dirty="0"/>
              <a:t>Biswas A, Pham TT, Vogelsong M, Snyder B, and Nassif H</a:t>
            </a:r>
            <a:br>
              <a:rPr lang="en-US" dirty="0"/>
            </a:br>
            <a:r>
              <a:rPr lang="en-US" i="1" dirty="0"/>
              <a:t>Knowledge Discovery in Databases Conference (KDD'19)</a:t>
            </a:r>
            <a:r>
              <a:rPr lang="en-US" dirty="0"/>
              <a:t>, Anchorage, Alaska, pp. 2867-2875, 2019.</a:t>
            </a:r>
          </a:p>
        </p:txBody>
      </p:sp>
      <p:sp>
        <p:nvSpPr>
          <p:cNvPr id="4" name="Slide Number Placeholder 3">
            <a:extLst>
              <a:ext uri="{FF2B5EF4-FFF2-40B4-BE49-F238E27FC236}">
                <a16:creationId xmlns:a16="http://schemas.microsoft.com/office/drawing/2014/main" id="{475A275E-884F-2C4C-8F6F-3E1A47F9D2EB}"/>
              </a:ext>
            </a:extLst>
          </p:cNvPr>
          <p:cNvSpPr>
            <a:spLocks noGrp="1"/>
          </p:cNvSpPr>
          <p:nvPr>
            <p:ph type="sldNum" sz="quarter" idx="12"/>
          </p:nvPr>
        </p:nvSpPr>
        <p:spPr/>
        <p:txBody>
          <a:bodyPr/>
          <a:lstStyle/>
          <a:p>
            <a:fld id="{22695355-0584-3048-B6D5-6FE7D71F4AA9}" type="slidenum">
              <a:rPr lang="en-US" smtClean="0"/>
              <a:pPr/>
              <a:t>85</a:t>
            </a:fld>
            <a:endParaRPr lang="en-US" dirty="0"/>
          </a:p>
        </p:txBody>
      </p:sp>
    </p:spTree>
    <p:extLst>
      <p:ext uri="{BB962C8B-B14F-4D97-AF65-F5344CB8AC3E}">
        <p14:creationId xmlns:p14="http://schemas.microsoft.com/office/powerpoint/2010/main" val="5077646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AD82C-0A77-8942-8D0E-18BD8E18CEB8}"/>
              </a:ext>
            </a:extLst>
          </p:cNvPr>
          <p:cNvSpPr>
            <a:spLocks noGrp="1"/>
          </p:cNvSpPr>
          <p:nvPr>
            <p:ph type="title"/>
          </p:nvPr>
        </p:nvSpPr>
        <p:spPr/>
        <p:txBody>
          <a:bodyPr/>
          <a:lstStyle/>
          <a:p>
            <a:r>
              <a:rPr lang="en-US" dirty="0"/>
              <a:t>Inverse RL</a:t>
            </a:r>
          </a:p>
        </p:txBody>
      </p:sp>
      <p:pic>
        <p:nvPicPr>
          <p:cNvPr id="6" name="Content Placeholder 5">
            <a:extLst>
              <a:ext uri="{FF2B5EF4-FFF2-40B4-BE49-F238E27FC236}">
                <a16:creationId xmlns:a16="http://schemas.microsoft.com/office/drawing/2014/main" id="{8CAF3800-5CC4-964A-B48A-C85EE7190A97}"/>
              </a:ext>
            </a:extLst>
          </p:cNvPr>
          <p:cNvPicPr>
            <a:picLocks noGrp="1" noChangeAspect="1"/>
          </p:cNvPicPr>
          <p:nvPr>
            <p:ph idx="1"/>
          </p:nvPr>
        </p:nvPicPr>
        <p:blipFill>
          <a:blip r:embed="rId3"/>
          <a:stretch>
            <a:fillRect/>
          </a:stretch>
        </p:blipFill>
        <p:spPr>
          <a:xfrm>
            <a:off x="5423343" y="1893056"/>
            <a:ext cx="5801784" cy="4351338"/>
          </a:xfrm>
        </p:spPr>
      </p:pic>
      <p:sp>
        <p:nvSpPr>
          <p:cNvPr id="4" name="Slide Number Placeholder 3">
            <a:extLst>
              <a:ext uri="{FF2B5EF4-FFF2-40B4-BE49-F238E27FC236}">
                <a16:creationId xmlns:a16="http://schemas.microsoft.com/office/drawing/2014/main" id="{FC1D98F2-3A3D-A54F-AA4C-CA01A0E45517}"/>
              </a:ext>
            </a:extLst>
          </p:cNvPr>
          <p:cNvSpPr>
            <a:spLocks noGrp="1"/>
          </p:cNvSpPr>
          <p:nvPr>
            <p:ph type="sldNum" sz="quarter" idx="12"/>
          </p:nvPr>
        </p:nvSpPr>
        <p:spPr/>
        <p:txBody>
          <a:bodyPr/>
          <a:lstStyle/>
          <a:p>
            <a:fld id="{22695355-0584-3048-B6D5-6FE7D71F4AA9}" type="slidenum">
              <a:rPr lang="en-US" smtClean="0"/>
              <a:pPr/>
              <a:t>86</a:t>
            </a:fld>
            <a:endParaRPr lang="en-US" dirty="0"/>
          </a:p>
        </p:txBody>
      </p:sp>
      <p:sp>
        <p:nvSpPr>
          <p:cNvPr id="7" name="TextBox 6">
            <a:extLst>
              <a:ext uri="{FF2B5EF4-FFF2-40B4-BE49-F238E27FC236}">
                <a16:creationId xmlns:a16="http://schemas.microsoft.com/office/drawing/2014/main" id="{7ACEE2CB-E3B7-9B48-9803-1F03958D5E83}"/>
              </a:ext>
            </a:extLst>
          </p:cNvPr>
          <p:cNvSpPr txBox="1"/>
          <p:nvPr/>
        </p:nvSpPr>
        <p:spPr>
          <a:xfrm>
            <a:off x="6768658" y="6244394"/>
            <a:ext cx="2743200" cy="369332"/>
          </a:xfrm>
          <a:prstGeom prst="rect">
            <a:avLst/>
          </a:prstGeom>
          <a:noFill/>
        </p:spPr>
        <p:txBody>
          <a:bodyPr wrap="squar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Source: </a:t>
            </a:r>
            <a:r>
              <a:rPr lang="en-US"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hlinkClick r:id="rId4"/>
              </a:rPr>
              <a:t>Shimosaka</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hlinkClick r:id="rId4"/>
              </a:rPr>
              <a:t> et al.</a:t>
            </a: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Content Placeholder 2">
            <a:extLst>
              <a:ext uri="{FF2B5EF4-FFF2-40B4-BE49-F238E27FC236}">
                <a16:creationId xmlns:a16="http://schemas.microsoft.com/office/drawing/2014/main" id="{164F321A-9F24-674E-AF58-2D4854F8EC2F}"/>
              </a:ext>
            </a:extLst>
          </p:cNvPr>
          <p:cNvSpPr txBox="1">
            <a:spLocks/>
          </p:cNvSpPr>
          <p:nvPr/>
        </p:nvSpPr>
        <p:spPr>
          <a:xfrm>
            <a:off x="838200" y="2754539"/>
            <a:ext cx="4005942" cy="1948089"/>
          </a:xfrm>
          <a:prstGeom prst="rect">
            <a:avLst/>
          </a:prstGeom>
        </p:spPr>
        <p:txBody>
          <a:bodyPr vert="horz" lIns="91440" tIns="45720" rIns="91440" bIns="45720" rtlCol="0">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tx1"/>
                </a:solidFill>
              </a:rPr>
              <a:t>Goal: Estimate the reward function of an agent given its decision-making history</a:t>
            </a: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21870359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loud 10">
            <a:extLst>
              <a:ext uri="{FF2B5EF4-FFF2-40B4-BE49-F238E27FC236}">
                <a16:creationId xmlns:a16="http://schemas.microsoft.com/office/drawing/2014/main" id="{9459B335-B925-FB4F-B3E4-7223E815934A}"/>
              </a:ext>
            </a:extLst>
          </p:cNvPr>
          <p:cNvSpPr/>
          <p:nvPr/>
        </p:nvSpPr>
        <p:spPr>
          <a:xfrm>
            <a:off x="8055432" y="2943263"/>
            <a:ext cx="1901368" cy="1541652"/>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BE2D5F-5187-114F-B8BF-BD13EFB79A39}"/>
              </a:ext>
            </a:extLst>
          </p:cNvPr>
          <p:cNvSpPr>
            <a:spLocks noGrp="1"/>
          </p:cNvSpPr>
          <p:nvPr>
            <p:ph type="title"/>
          </p:nvPr>
        </p:nvSpPr>
        <p:spPr/>
        <p:txBody>
          <a:bodyPr/>
          <a:lstStyle/>
          <a:p>
            <a:r>
              <a:rPr lang="en-US" dirty="0"/>
              <a:t>Identification issue</a:t>
            </a:r>
          </a:p>
        </p:txBody>
      </p:sp>
      <p:sp>
        <p:nvSpPr>
          <p:cNvPr id="4" name="Slide Number Placeholder 3">
            <a:extLst>
              <a:ext uri="{FF2B5EF4-FFF2-40B4-BE49-F238E27FC236}">
                <a16:creationId xmlns:a16="http://schemas.microsoft.com/office/drawing/2014/main" id="{F8F0B269-4D46-214E-BA8A-B0F3741A7B08}"/>
              </a:ext>
            </a:extLst>
          </p:cNvPr>
          <p:cNvSpPr>
            <a:spLocks noGrp="1"/>
          </p:cNvSpPr>
          <p:nvPr>
            <p:ph type="sldNum" sz="quarter" idx="12"/>
          </p:nvPr>
        </p:nvSpPr>
        <p:spPr/>
        <p:txBody>
          <a:bodyPr/>
          <a:lstStyle/>
          <a:p>
            <a:fld id="{22695355-0584-3048-B6D5-6FE7D71F4AA9}" type="slidenum">
              <a:rPr lang="en-US" smtClean="0"/>
              <a:pPr/>
              <a:t>87</a:t>
            </a:fld>
            <a:endParaRPr lang="en-US" dirty="0"/>
          </a:p>
        </p:txBody>
      </p:sp>
      <p:sp>
        <p:nvSpPr>
          <p:cNvPr id="6" name="TextBox 5">
            <a:extLst>
              <a:ext uri="{FF2B5EF4-FFF2-40B4-BE49-F238E27FC236}">
                <a16:creationId xmlns:a16="http://schemas.microsoft.com/office/drawing/2014/main" id="{2536FC5E-57AF-5247-9F02-01F90633156B}"/>
              </a:ext>
            </a:extLst>
          </p:cNvPr>
          <p:cNvSpPr txBox="1"/>
          <p:nvPr/>
        </p:nvSpPr>
        <p:spPr>
          <a:xfrm>
            <a:off x="8707112" y="3101445"/>
            <a:ext cx="543339" cy="584775"/>
          </a:xfrm>
          <a:prstGeom prst="rect">
            <a:avLst/>
          </a:prstGeom>
          <a:noFill/>
        </p:spPr>
        <p:txBody>
          <a:bodyPr wrap="square" rtlCol="0">
            <a:spAutoFit/>
          </a:bodyPr>
          <a:lstStyle/>
          <a:p>
            <a:r>
              <a:rPr lang="en-US" sz="3200" b="1"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r</a:t>
            </a:r>
          </a:p>
        </p:txBody>
      </p:sp>
      <p:sp>
        <p:nvSpPr>
          <p:cNvPr id="7" name="TextBox 6">
            <a:extLst>
              <a:ext uri="{FF2B5EF4-FFF2-40B4-BE49-F238E27FC236}">
                <a16:creationId xmlns:a16="http://schemas.microsoft.com/office/drawing/2014/main" id="{BFAFF32C-A8FA-A44B-B973-A5DE850DF7EA}"/>
              </a:ext>
            </a:extLst>
          </p:cNvPr>
          <p:cNvSpPr txBox="1"/>
          <p:nvPr/>
        </p:nvSpPr>
        <p:spPr>
          <a:xfrm>
            <a:off x="7792434" y="2085747"/>
            <a:ext cx="3828728" cy="769441"/>
          </a:xfrm>
          <a:prstGeom prst="rect">
            <a:avLst/>
          </a:prstGeom>
          <a:noFill/>
        </p:spPr>
        <p:txBody>
          <a:bodyPr wrap="square" rtlCol="0">
            <a:spAutoFit/>
          </a:bodyPr>
          <a:lstStyle/>
          <a:p>
            <a:r>
              <a:rPr lang="en-US" sz="22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Unknown reward function reward(state, action)</a:t>
            </a:r>
          </a:p>
        </p:txBody>
      </p:sp>
      <p:cxnSp>
        <p:nvCxnSpPr>
          <p:cNvPr id="10" name="Straight Arrow Connector 9">
            <a:extLst>
              <a:ext uri="{FF2B5EF4-FFF2-40B4-BE49-F238E27FC236}">
                <a16:creationId xmlns:a16="http://schemas.microsoft.com/office/drawing/2014/main" id="{040ABE66-D020-F84F-A4BE-252DE59B3547}"/>
              </a:ext>
            </a:extLst>
          </p:cNvPr>
          <p:cNvCxnSpPr>
            <a:cxnSpLocks/>
          </p:cNvCxnSpPr>
          <p:nvPr/>
        </p:nvCxnSpPr>
        <p:spPr>
          <a:xfrm flipH="1">
            <a:off x="9087729" y="2924372"/>
            <a:ext cx="326094" cy="339738"/>
          </a:xfrm>
          <a:prstGeom prst="straightConnector1">
            <a:avLst/>
          </a:prstGeom>
          <a:ln w="41275">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
        <p:nvSpPr>
          <p:cNvPr id="13" name="Bevel 12">
            <a:extLst>
              <a:ext uri="{FF2B5EF4-FFF2-40B4-BE49-F238E27FC236}">
                <a16:creationId xmlns:a16="http://schemas.microsoft.com/office/drawing/2014/main" id="{21035645-E68B-4144-88BD-B5EEEF48E59C}"/>
              </a:ext>
            </a:extLst>
          </p:cNvPr>
          <p:cNvSpPr/>
          <p:nvPr/>
        </p:nvSpPr>
        <p:spPr>
          <a:xfrm>
            <a:off x="1633930" y="2233540"/>
            <a:ext cx="2875940" cy="2968052"/>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Observed demonstrations</a:t>
            </a:r>
          </a:p>
        </p:txBody>
      </p:sp>
      <p:sp>
        <p:nvSpPr>
          <p:cNvPr id="18" name="Left Arrow 17">
            <a:extLst>
              <a:ext uri="{FF2B5EF4-FFF2-40B4-BE49-F238E27FC236}">
                <a16:creationId xmlns:a16="http://schemas.microsoft.com/office/drawing/2014/main" id="{AB0A7E8C-1E61-8A48-BE16-0BBA92546B9F}"/>
              </a:ext>
            </a:extLst>
          </p:cNvPr>
          <p:cNvSpPr/>
          <p:nvPr/>
        </p:nvSpPr>
        <p:spPr>
          <a:xfrm>
            <a:off x="4961747" y="3101445"/>
            <a:ext cx="3469660" cy="676082"/>
          </a:xfrm>
          <a:prstGeom prst="lef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Optimal policy</a:t>
            </a:r>
          </a:p>
        </p:txBody>
      </p:sp>
      <p:sp>
        <p:nvSpPr>
          <p:cNvPr id="19" name="Curved Up Arrow 18">
            <a:extLst>
              <a:ext uri="{FF2B5EF4-FFF2-40B4-BE49-F238E27FC236}">
                <a16:creationId xmlns:a16="http://schemas.microsoft.com/office/drawing/2014/main" id="{01ADA890-8B0E-2E4F-B79B-9DCF2DD012B4}"/>
              </a:ext>
            </a:extLst>
          </p:cNvPr>
          <p:cNvSpPr/>
          <p:nvPr/>
        </p:nvSpPr>
        <p:spPr>
          <a:xfrm>
            <a:off x="4781865" y="4290044"/>
            <a:ext cx="3469660" cy="824464"/>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IRL</a:t>
            </a:r>
          </a:p>
        </p:txBody>
      </p:sp>
      <p:sp>
        <p:nvSpPr>
          <p:cNvPr id="20" name="TextBox 19">
            <a:extLst>
              <a:ext uri="{FF2B5EF4-FFF2-40B4-BE49-F238E27FC236}">
                <a16:creationId xmlns:a16="http://schemas.microsoft.com/office/drawing/2014/main" id="{86A4747A-B921-1941-952B-989144B1A2DC}"/>
              </a:ext>
            </a:extLst>
          </p:cNvPr>
          <p:cNvSpPr txBox="1"/>
          <p:nvPr/>
        </p:nvSpPr>
        <p:spPr>
          <a:xfrm>
            <a:off x="7404105" y="5160282"/>
            <a:ext cx="3694865" cy="769441"/>
          </a:xfrm>
          <a:prstGeom prst="rect">
            <a:avLst/>
          </a:prstGeom>
          <a:noFill/>
        </p:spPr>
        <p:txBody>
          <a:bodyPr wrap="square" rtlCol="0">
            <a:spAutoFit/>
          </a:bodyPr>
          <a:lstStyle/>
          <a:p>
            <a:r>
              <a:rPr lang="en-US" sz="2200" dirty="0">
                <a:latin typeface="Amazon Ember" panose="020B0603020204020204" pitchFamily="34" charset="0"/>
                <a:ea typeface="Amazon Ember" panose="020B0603020204020204" pitchFamily="34" charset="0"/>
                <a:cs typeface="Amazon Ember" panose="020B0603020204020204" pitchFamily="34" charset="0"/>
              </a:rPr>
              <a:t>Set of reward functions that explain demonstrations</a:t>
            </a:r>
          </a:p>
        </p:txBody>
      </p:sp>
      <p:cxnSp>
        <p:nvCxnSpPr>
          <p:cNvPr id="21" name="Straight Arrow Connector 20">
            <a:extLst>
              <a:ext uri="{FF2B5EF4-FFF2-40B4-BE49-F238E27FC236}">
                <a16:creationId xmlns:a16="http://schemas.microsoft.com/office/drawing/2014/main" id="{6CF4AEAF-BDD9-5F4C-884D-2CFCDF26B34C}"/>
              </a:ext>
            </a:extLst>
          </p:cNvPr>
          <p:cNvCxnSpPr>
            <a:cxnSpLocks/>
          </p:cNvCxnSpPr>
          <p:nvPr/>
        </p:nvCxnSpPr>
        <p:spPr>
          <a:xfrm flipV="1">
            <a:off x="9032238" y="4726170"/>
            <a:ext cx="0" cy="404230"/>
          </a:xfrm>
          <a:prstGeom prst="straightConnector1">
            <a:avLst/>
          </a:prstGeom>
          <a:ln w="41275">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1875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8" grpId="0" animBg="1"/>
      <p:bldP spid="19" grpId="0" animBg="1"/>
      <p:bldP spid="20"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E2D5F-5187-114F-B8BF-BD13EFB79A39}"/>
              </a:ext>
            </a:extLst>
          </p:cNvPr>
          <p:cNvSpPr>
            <a:spLocks noGrp="1"/>
          </p:cNvSpPr>
          <p:nvPr>
            <p:ph type="title"/>
          </p:nvPr>
        </p:nvSpPr>
        <p:spPr/>
        <p:txBody>
          <a:bodyPr/>
          <a:lstStyle/>
          <a:p>
            <a:r>
              <a:rPr lang="en-US" dirty="0"/>
              <a:t>Anchor action</a:t>
            </a:r>
          </a:p>
        </p:txBody>
      </p:sp>
      <p:sp>
        <p:nvSpPr>
          <p:cNvPr id="4" name="Slide Number Placeholder 3">
            <a:extLst>
              <a:ext uri="{FF2B5EF4-FFF2-40B4-BE49-F238E27FC236}">
                <a16:creationId xmlns:a16="http://schemas.microsoft.com/office/drawing/2014/main" id="{F8F0B269-4D46-214E-BA8A-B0F3741A7B08}"/>
              </a:ext>
            </a:extLst>
          </p:cNvPr>
          <p:cNvSpPr>
            <a:spLocks noGrp="1"/>
          </p:cNvSpPr>
          <p:nvPr>
            <p:ph type="sldNum" sz="quarter" idx="12"/>
          </p:nvPr>
        </p:nvSpPr>
        <p:spPr/>
        <p:txBody>
          <a:bodyPr/>
          <a:lstStyle/>
          <a:p>
            <a:fld id="{22695355-0584-3048-B6D5-6FE7D71F4AA9}" type="slidenum">
              <a:rPr lang="en-US" smtClean="0"/>
              <a:pPr/>
              <a:t>88</a:t>
            </a:fld>
            <a:endParaRPr lang="en-US" dirty="0"/>
          </a:p>
        </p:txBody>
      </p:sp>
      <p:sp>
        <p:nvSpPr>
          <p:cNvPr id="6" name="TextBox 5">
            <a:extLst>
              <a:ext uri="{FF2B5EF4-FFF2-40B4-BE49-F238E27FC236}">
                <a16:creationId xmlns:a16="http://schemas.microsoft.com/office/drawing/2014/main" id="{2536FC5E-57AF-5247-9F02-01F90633156B}"/>
              </a:ext>
            </a:extLst>
          </p:cNvPr>
          <p:cNvSpPr txBox="1"/>
          <p:nvPr/>
        </p:nvSpPr>
        <p:spPr>
          <a:xfrm>
            <a:off x="8707112" y="3101445"/>
            <a:ext cx="543339" cy="584775"/>
          </a:xfrm>
          <a:prstGeom prst="rect">
            <a:avLst/>
          </a:prstGeom>
          <a:noFill/>
        </p:spPr>
        <p:txBody>
          <a:bodyPr wrap="square" rtlCol="0">
            <a:spAutoFit/>
          </a:bodyPr>
          <a:lstStyle/>
          <a:p>
            <a:r>
              <a:rPr lang="en-US" sz="3200" b="1"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r</a:t>
            </a:r>
          </a:p>
        </p:txBody>
      </p:sp>
      <p:sp>
        <p:nvSpPr>
          <p:cNvPr id="7" name="TextBox 6">
            <a:extLst>
              <a:ext uri="{FF2B5EF4-FFF2-40B4-BE49-F238E27FC236}">
                <a16:creationId xmlns:a16="http://schemas.microsoft.com/office/drawing/2014/main" id="{BFAFF32C-A8FA-A44B-B973-A5DE850DF7EA}"/>
              </a:ext>
            </a:extLst>
          </p:cNvPr>
          <p:cNvSpPr txBox="1"/>
          <p:nvPr/>
        </p:nvSpPr>
        <p:spPr>
          <a:xfrm>
            <a:off x="7816611" y="2181051"/>
            <a:ext cx="3535508" cy="769441"/>
          </a:xfrm>
          <a:prstGeom prst="rect">
            <a:avLst/>
          </a:prstGeom>
          <a:noFill/>
        </p:spPr>
        <p:txBody>
          <a:bodyPr wrap="square" rtlCol="0">
            <a:spAutoFit/>
          </a:bodyPr>
          <a:lstStyle/>
          <a:p>
            <a:r>
              <a:rPr lang="en-US" sz="22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Known reward value for reward(state,      action)</a:t>
            </a:r>
          </a:p>
        </p:txBody>
      </p:sp>
      <p:cxnSp>
        <p:nvCxnSpPr>
          <p:cNvPr id="10" name="Straight Arrow Connector 9">
            <a:extLst>
              <a:ext uri="{FF2B5EF4-FFF2-40B4-BE49-F238E27FC236}">
                <a16:creationId xmlns:a16="http://schemas.microsoft.com/office/drawing/2014/main" id="{040ABE66-D020-F84F-A4BE-252DE59B3547}"/>
              </a:ext>
            </a:extLst>
          </p:cNvPr>
          <p:cNvCxnSpPr>
            <a:cxnSpLocks/>
          </p:cNvCxnSpPr>
          <p:nvPr/>
        </p:nvCxnSpPr>
        <p:spPr>
          <a:xfrm flipH="1">
            <a:off x="9087729" y="2924372"/>
            <a:ext cx="326094" cy="339738"/>
          </a:xfrm>
          <a:prstGeom prst="straightConnector1">
            <a:avLst/>
          </a:prstGeom>
          <a:ln w="41275">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
        <p:nvSpPr>
          <p:cNvPr id="13" name="Bevel 12">
            <a:extLst>
              <a:ext uri="{FF2B5EF4-FFF2-40B4-BE49-F238E27FC236}">
                <a16:creationId xmlns:a16="http://schemas.microsoft.com/office/drawing/2014/main" id="{21035645-E68B-4144-88BD-B5EEEF48E59C}"/>
              </a:ext>
            </a:extLst>
          </p:cNvPr>
          <p:cNvSpPr/>
          <p:nvPr/>
        </p:nvSpPr>
        <p:spPr>
          <a:xfrm>
            <a:off x="1633930" y="1943260"/>
            <a:ext cx="2875940" cy="2968052"/>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Observed demonstrations</a:t>
            </a:r>
          </a:p>
        </p:txBody>
      </p:sp>
      <p:sp>
        <p:nvSpPr>
          <p:cNvPr id="18" name="Left Arrow 17">
            <a:extLst>
              <a:ext uri="{FF2B5EF4-FFF2-40B4-BE49-F238E27FC236}">
                <a16:creationId xmlns:a16="http://schemas.microsoft.com/office/drawing/2014/main" id="{AB0A7E8C-1E61-8A48-BE16-0BBA92546B9F}"/>
              </a:ext>
            </a:extLst>
          </p:cNvPr>
          <p:cNvSpPr/>
          <p:nvPr/>
        </p:nvSpPr>
        <p:spPr>
          <a:xfrm>
            <a:off x="4961747" y="3101445"/>
            <a:ext cx="3469660" cy="676082"/>
          </a:xfrm>
          <a:prstGeom prst="lef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Optimal policy</a:t>
            </a:r>
          </a:p>
        </p:txBody>
      </p:sp>
      <p:sp>
        <p:nvSpPr>
          <p:cNvPr id="19" name="Curved Up Arrow 18">
            <a:extLst>
              <a:ext uri="{FF2B5EF4-FFF2-40B4-BE49-F238E27FC236}">
                <a16:creationId xmlns:a16="http://schemas.microsoft.com/office/drawing/2014/main" id="{01ADA890-8B0E-2E4F-B79B-9DCF2DD012B4}"/>
              </a:ext>
            </a:extLst>
          </p:cNvPr>
          <p:cNvSpPr/>
          <p:nvPr/>
        </p:nvSpPr>
        <p:spPr>
          <a:xfrm>
            <a:off x="4781865" y="3753016"/>
            <a:ext cx="4305864" cy="824464"/>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PQR method</a:t>
            </a:r>
          </a:p>
        </p:txBody>
      </p:sp>
      <p:pic>
        <p:nvPicPr>
          <p:cNvPr id="15" name="Picture 14">
            <a:extLst>
              <a:ext uri="{FF2B5EF4-FFF2-40B4-BE49-F238E27FC236}">
                <a16:creationId xmlns:a16="http://schemas.microsoft.com/office/drawing/2014/main" id="{BAEDC7F7-BD96-8248-98EB-6E3BE2A1780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427488" y="2521010"/>
            <a:ext cx="379814" cy="500887"/>
          </a:xfrm>
          <a:prstGeom prst="rect">
            <a:avLst/>
          </a:prstGeom>
        </p:spPr>
      </p:pic>
      <p:sp>
        <p:nvSpPr>
          <p:cNvPr id="27" name="TextBox 26">
            <a:extLst>
              <a:ext uri="{FF2B5EF4-FFF2-40B4-BE49-F238E27FC236}">
                <a16:creationId xmlns:a16="http://schemas.microsoft.com/office/drawing/2014/main" id="{AEBE5085-1D4B-6C41-A790-C68E0293B887}"/>
              </a:ext>
            </a:extLst>
          </p:cNvPr>
          <p:cNvSpPr txBox="1"/>
          <p:nvPr/>
        </p:nvSpPr>
        <p:spPr>
          <a:xfrm>
            <a:off x="1509486" y="5305422"/>
            <a:ext cx="9589484" cy="430887"/>
          </a:xfrm>
          <a:prstGeom prst="rect">
            <a:avLst/>
          </a:prstGeom>
          <a:noFill/>
        </p:spPr>
        <p:txBody>
          <a:bodyPr wrap="square" rtlCol="0">
            <a:spAutoFit/>
          </a:bodyPr>
          <a:lstStyle/>
          <a:p>
            <a:r>
              <a:rPr lang="en-US" sz="2200" dirty="0">
                <a:latin typeface="Amazon Ember" panose="020B0603020204020204" pitchFamily="34" charset="0"/>
                <a:ea typeface="Amazon Ember" panose="020B0603020204020204" pitchFamily="34" charset="0"/>
                <a:cs typeface="Amazon Ember" panose="020B0603020204020204" pitchFamily="34" charset="0"/>
              </a:rPr>
              <a:t>Naturally satisfied assumption: Do-nothing action, with 0 reward.</a:t>
            </a:r>
          </a:p>
        </p:txBody>
      </p:sp>
      <p:sp>
        <p:nvSpPr>
          <p:cNvPr id="28" name="TextBox 27">
            <a:extLst>
              <a:ext uri="{FF2B5EF4-FFF2-40B4-BE49-F238E27FC236}">
                <a16:creationId xmlns:a16="http://schemas.microsoft.com/office/drawing/2014/main" id="{28FD1A47-A890-8E46-BA29-0702DFC96605}"/>
              </a:ext>
            </a:extLst>
          </p:cNvPr>
          <p:cNvSpPr txBox="1"/>
          <p:nvPr/>
        </p:nvSpPr>
        <p:spPr>
          <a:xfrm>
            <a:off x="8141028" y="1724034"/>
            <a:ext cx="2403852" cy="430887"/>
          </a:xfrm>
          <a:prstGeom prst="rect">
            <a:avLst/>
          </a:prstGeom>
          <a:noFill/>
        </p:spPr>
        <p:txBody>
          <a:bodyPr wrap="square" rtlCol="0">
            <a:spAutoFit/>
          </a:bodyPr>
          <a:lstStyle/>
          <a:p>
            <a:r>
              <a:rPr lang="en-US" sz="2200" b="1"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Key assumption!</a:t>
            </a:r>
          </a:p>
        </p:txBody>
      </p:sp>
      <p:sp>
        <p:nvSpPr>
          <p:cNvPr id="29" name="Oval 28">
            <a:extLst>
              <a:ext uri="{FF2B5EF4-FFF2-40B4-BE49-F238E27FC236}">
                <a16:creationId xmlns:a16="http://schemas.microsoft.com/office/drawing/2014/main" id="{C10D079D-7B94-804E-AA95-F40158E79074}"/>
              </a:ext>
            </a:extLst>
          </p:cNvPr>
          <p:cNvSpPr/>
          <p:nvPr/>
        </p:nvSpPr>
        <p:spPr>
          <a:xfrm>
            <a:off x="5701757" y="3093302"/>
            <a:ext cx="2134220" cy="674228"/>
          </a:xfrm>
          <a:prstGeom prst="ellipse">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4055622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2000" fill="hold"/>
                                        <p:tgtEl>
                                          <p:spTgt spid="15"/>
                                        </p:tgtEl>
                                        <p:attrNameLst>
                                          <p:attrName>ppt_x</p:attrName>
                                        </p:attrNameLst>
                                      </p:cBhvr>
                                      <p:tavLst>
                                        <p:tav tm="0">
                                          <p:val>
                                            <p:strVal val="#ppt_x"/>
                                          </p:val>
                                        </p:tav>
                                        <p:tav tm="100000">
                                          <p:val>
                                            <p:strVal val="#ppt_x"/>
                                          </p:val>
                                        </p:tav>
                                      </p:tavLst>
                                    </p:anim>
                                    <p:anim calcmode="lin" valueType="num">
                                      <p:cBhvr additive="base">
                                        <p:cTn id="8" dur="20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P spid="19" grpId="0" animBg="1"/>
      <p:bldP spid="27" grpId="0"/>
      <p:bldP spid="28" grpId="0"/>
      <p:bldP spid="29"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4A067-5A13-644E-A2AD-61E349DFE466}"/>
              </a:ext>
            </a:extLst>
          </p:cNvPr>
          <p:cNvSpPr>
            <a:spLocks noGrp="1"/>
          </p:cNvSpPr>
          <p:nvPr>
            <p:ph type="title"/>
          </p:nvPr>
        </p:nvSpPr>
        <p:spPr/>
        <p:txBody>
          <a:bodyPr/>
          <a:lstStyle/>
          <a:p>
            <a:r>
              <a:rPr lang="en-US" dirty="0"/>
              <a:t>Energy based modeling</a:t>
            </a:r>
          </a:p>
        </p:txBody>
      </p:sp>
      <p:sp>
        <p:nvSpPr>
          <p:cNvPr id="3" name="Content Placeholder 2">
            <a:extLst>
              <a:ext uri="{FF2B5EF4-FFF2-40B4-BE49-F238E27FC236}">
                <a16:creationId xmlns:a16="http://schemas.microsoft.com/office/drawing/2014/main" id="{EACB7BFE-7B12-A443-A772-2C32B63F005E}"/>
              </a:ext>
            </a:extLst>
          </p:cNvPr>
          <p:cNvSpPr>
            <a:spLocks noGrp="1"/>
          </p:cNvSpPr>
          <p:nvPr>
            <p:ph idx="1"/>
          </p:nvPr>
        </p:nvSpPr>
        <p:spPr>
          <a:xfrm>
            <a:off x="581193" y="2460396"/>
            <a:ext cx="11029615" cy="3678303"/>
          </a:xfrm>
        </p:spPr>
        <p:txBody>
          <a:bodyPr>
            <a:noAutofit/>
          </a:bodyPr>
          <a:lstStyle/>
          <a:p>
            <a:r>
              <a:rPr lang="en-US" sz="2100" dirty="0"/>
              <a:t>Assume agents maximize entropy-augmented long-term expected reward</a:t>
            </a:r>
          </a:p>
          <a:p>
            <a:endParaRPr lang="en-US" sz="1600" dirty="0"/>
          </a:p>
          <a:p>
            <a:r>
              <a:rPr lang="en-US" sz="2100" dirty="0"/>
              <a:t>Assume agents follow stochastic energy-based policy</a:t>
            </a:r>
          </a:p>
          <a:p>
            <a:endParaRPr lang="en-US" sz="1600" dirty="0"/>
          </a:p>
          <a:p>
            <a:pPr marL="0" indent="0">
              <a:buNone/>
            </a:pPr>
            <a:endParaRPr lang="en-US" sz="2100" dirty="0"/>
          </a:p>
          <a:p>
            <a:r>
              <a:rPr lang="en-US" sz="2100" dirty="0"/>
              <a:t>Optimal policy:</a:t>
            </a:r>
          </a:p>
          <a:p>
            <a:pPr marL="0" indent="0">
              <a:buNone/>
            </a:pPr>
            <a:endParaRPr lang="en-US" sz="2100" dirty="0"/>
          </a:p>
          <a:p>
            <a:pPr marL="0" indent="0">
              <a:buNone/>
            </a:pPr>
            <a:endParaRPr lang="en-US" sz="1600" dirty="0"/>
          </a:p>
          <a:p>
            <a:pPr marL="0" indent="0">
              <a:buNone/>
            </a:pPr>
            <a:endParaRPr lang="en-US" sz="2100" dirty="0"/>
          </a:p>
          <a:p>
            <a:r>
              <a:rPr lang="en-US" sz="2100" dirty="0">
                <a:solidFill>
                  <a:srgbClr val="FFC000"/>
                </a:solidFill>
              </a:rPr>
              <a:t>Realistic behavior</a:t>
            </a:r>
            <a:r>
              <a:rPr lang="en-US" sz="2100" dirty="0"/>
              <a:t>, agent likely (not guaranteed) to select better actions</a:t>
            </a:r>
          </a:p>
        </p:txBody>
      </p:sp>
      <p:sp>
        <p:nvSpPr>
          <p:cNvPr id="4" name="Slide Number Placeholder 3">
            <a:extLst>
              <a:ext uri="{FF2B5EF4-FFF2-40B4-BE49-F238E27FC236}">
                <a16:creationId xmlns:a16="http://schemas.microsoft.com/office/drawing/2014/main" id="{73E3C305-5485-C243-B591-69A443822EF4}"/>
              </a:ext>
            </a:extLst>
          </p:cNvPr>
          <p:cNvSpPr>
            <a:spLocks noGrp="1"/>
          </p:cNvSpPr>
          <p:nvPr>
            <p:ph type="sldNum" sz="quarter" idx="12"/>
          </p:nvPr>
        </p:nvSpPr>
        <p:spPr/>
        <p:txBody>
          <a:bodyPr/>
          <a:lstStyle/>
          <a:p>
            <a:fld id="{22695355-0584-3048-B6D5-6FE7D71F4AA9}" type="slidenum">
              <a:rPr lang="en-US" smtClean="0"/>
              <a:pPr/>
              <a:t>89</a:t>
            </a:fld>
            <a:endParaRPr lang="en-US" dirty="0"/>
          </a:p>
        </p:txBody>
      </p:sp>
      <p:pic>
        <p:nvPicPr>
          <p:cNvPr id="6" name="Picture 5">
            <a:extLst>
              <a:ext uri="{FF2B5EF4-FFF2-40B4-BE49-F238E27FC236}">
                <a16:creationId xmlns:a16="http://schemas.microsoft.com/office/drawing/2014/main" id="{70DF4C85-39D7-2249-AF0B-0491CF44FC9A}"/>
              </a:ext>
            </a:extLst>
          </p:cNvPr>
          <p:cNvPicPr>
            <a:picLocks noChangeAspect="1"/>
          </p:cNvPicPr>
          <p:nvPr/>
        </p:nvPicPr>
        <p:blipFill>
          <a:blip r:embed="rId3"/>
          <a:stretch>
            <a:fillRect/>
          </a:stretch>
        </p:blipFill>
        <p:spPr>
          <a:xfrm>
            <a:off x="3539190" y="3962851"/>
            <a:ext cx="4597400" cy="863600"/>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BA7C5CF-10A2-9344-865F-C3B3DBF29443}"/>
                  </a:ext>
                </a:extLst>
              </p:cNvPr>
              <p:cNvSpPr txBox="1"/>
              <p:nvPr/>
            </p:nvSpPr>
            <p:spPr>
              <a:xfrm>
                <a:off x="7112002" y="5086097"/>
                <a:ext cx="3224694" cy="400110"/>
              </a:xfrm>
              <a:prstGeom prst="rect">
                <a:avLst/>
              </a:prstGeom>
              <a:noFill/>
            </p:spPr>
            <p:txBody>
              <a:bodyPr wrap="square" rtlCol="0">
                <a:spAutoFit/>
              </a:bodyPr>
              <a:lstStyle/>
              <a:p>
                <a:r>
                  <a:rPr lang="en-US" sz="2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Deterministic if </a:t>
                </a:r>
                <a14:m>
                  <m:oMath xmlns:m="http://schemas.openxmlformats.org/officeDocument/2006/math">
                    <m:r>
                      <a:rPr lang="en-US" sz="2000" b="0" i="1" smtClean="0">
                        <a:solidFill>
                          <a:schemeClr val="tx1"/>
                        </a:solidFill>
                        <a:latin typeface="Cambria Math" panose="02040503050406030204" pitchFamily="18" charset="0"/>
                        <a:ea typeface="Amazon Ember" panose="020B0603020204020204" pitchFamily="34" charset="0"/>
                        <a:cs typeface="Amazon Ember" panose="020B0603020204020204" pitchFamily="34" charset="0"/>
                      </a:rPr>
                      <m:t>𝛼</m:t>
                    </m:r>
                    <m:r>
                      <a:rPr lang="en-US" sz="2000" b="0" i="1" smtClean="0">
                        <a:solidFill>
                          <a:schemeClr val="tx1"/>
                        </a:solidFill>
                        <a:latin typeface="Cambria Math" panose="02040503050406030204" pitchFamily="18" charset="0"/>
                        <a:ea typeface="Amazon Ember" panose="020B0603020204020204" pitchFamily="34" charset="0"/>
                        <a:cs typeface="Amazon Ember" panose="020B0603020204020204" pitchFamily="34" charset="0"/>
                      </a:rPr>
                      <m:t>→</m:t>
                    </m:r>
                    <m:sSup>
                      <m:sSupPr>
                        <m:ctrlPr>
                          <a:rPr lang="en-US" sz="2000" b="0" i="1" smtClean="0">
                            <a:solidFill>
                              <a:schemeClr val="tx1"/>
                            </a:solidFill>
                            <a:latin typeface="Cambria Math" panose="02040503050406030204" pitchFamily="18" charset="0"/>
                            <a:ea typeface="Amazon Ember" panose="020B0603020204020204" pitchFamily="34" charset="0"/>
                            <a:cs typeface="Amazon Ember" panose="020B0603020204020204" pitchFamily="34" charset="0"/>
                          </a:rPr>
                        </m:ctrlPr>
                      </m:sSupPr>
                      <m:e>
                        <m:r>
                          <a:rPr lang="en-US" sz="2000" b="0" i="1" smtClean="0">
                            <a:solidFill>
                              <a:schemeClr val="tx1"/>
                            </a:solidFill>
                            <a:latin typeface="Cambria Math" panose="02040503050406030204" pitchFamily="18" charset="0"/>
                            <a:ea typeface="Amazon Ember" panose="020B0603020204020204" pitchFamily="34" charset="0"/>
                            <a:cs typeface="Amazon Ember" panose="020B0603020204020204" pitchFamily="34" charset="0"/>
                          </a:rPr>
                          <m:t>0</m:t>
                        </m:r>
                      </m:e>
                      <m:sup>
                        <m:r>
                          <a:rPr lang="en-US" sz="2000" b="0" i="1" smtClean="0">
                            <a:solidFill>
                              <a:schemeClr val="tx1"/>
                            </a:solidFill>
                            <a:latin typeface="Cambria Math" panose="02040503050406030204" pitchFamily="18" charset="0"/>
                            <a:ea typeface="Amazon Ember" panose="020B0603020204020204" pitchFamily="34" charset="0"/>
                            <a:cs typeface="Amazon Ember" panose="020B0603020204020204" pitchFamily="34" charset="0"/>
                          </a:rPr>
                          <m:t>+</m:t>
                        </m:r>
                      </m:sup>
                    </m:sSup>
                  </m:oMath>
                </a14:m>
                <a:endParaRPr lang="en-US" sz="2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mc:Choice>
        <mc:Fallback>
          <p:sp>
            <p:nvSpPr>
              <p:cNvPr id="7" name="TextBox 6">
                <a:extLst>
                  <a:ext uri="{FF2B5EF4-FFF2-40B4-BE49-F238E27FC236}">
                    <a16:creationId xmlns:a16="http://schemas.microsoft.com/office/drawing/2014/main" id="{EBA7C5CF-10A2-9344-865F-C3B3DBF29443}"/>
                  </a:ext>
                </a:extLst>
              </p:cNvPr>
              <p:cNvSpPr txBox="1">
                <a:spLocks noRot="1" noChangeAspect="1" noMove="1" noResize="1" noEditPoints="1" noAdjustHandles="1" noChangeArrowheads="1" noChangeShapeType="1" noTextEdit="1"/>
              </p:cNvSpPr>
              <p:nvPr/>
            </p:nvSpPr>
            <p:spPr>
              <a:xfrm>
                <a:off x="7112002" y="5086097"/>
                <a:ext cx="3224694" cy="400110"/>
              </a:xfrm>
              <a:prstGeom prst="rect">
                <a:avLst/>
              </a:prstGeom>
              <a:blipFill>
                <a:blip r:embed="rId4"/>
                <a:stretch>
                  <a:fillRect l="-2353" t="-9091" b="-24242"/>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CF8BEE1D-56D0-D448-8EDD-222E86A44428}"/>
              </a:ext>
            </a:extLst>
          </p:cNvPr>
          <p:cNvCxnSpPr>
            <a:cxnSpLocks/>
          </p:cNvCxnSpPr>
          <p:nvPr/>
        </p:nvCxnSpPr>
        <p:spPr>
          <a:xfrm flipH="1" flipV="1">
            <a:off x="6649331" y="4907414"/>
            <a:ext cx="462671" cy="319147"/>
          </a:xfrm>
          <a:prstGeom prst="straightConnector1">
            <a:avLst/>
          </a:prstGeom>
          <a:ln w="2540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7713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24916-2891-384C-8EA2-66A3D63C30E5}"/>
              </a:ext>
            </a:extLst>
          </p:cNvPr>
          <p:cNvSpPr>
            <a:spLocks noGrp="1"/>
          </p:cNvSpPr>
          <p:nvPr>
            <p:ph type="title"/>
          </p:nvPr>
        </p:nvSpPr>
        <p:spPr/>
        <p:txBody>
          <a:bodyPr/>
          <a:lstStyle/>
          <a:p>
            <a:r>
              <a:rPr lang="en-US" dirty="0"/>
              <a:t>ASSISTED DRIVING</a:t>
            </a:r>
          </a:p>
        </p:txBody>
      </p:sp>
      <p:sp>
        <p:nvSpPr>
          <p:cNvPr id="3" name="Content Placeholder 2">
            <a:extLst>
              <a:ext uri="{FF2B5EF4-FFF2-40B4-BE49-F238E27FC236}">
                <a16:creationId xmlns:a16="http://schemas.microsoft.com/office/drawing/2014/main" id="{FC9D4C5D-DCC2-1147-B5D8-AF52C14EF3C1}"/>
              </a:ext>
            </a:extLst>
          </p:cNvPr>
          <p:cNvSpPr>
            <a:spLocks noGrp="1"/>
          </p:cNvSpPr>
          <p:nvPr>
            <p:ph idx="1"/>
          </p:nvPr>
        </p:nvSpPr>
        <p:spPr>
          <a:xfrm>
            <a:off x="581193" y="2180497"/>
            <a:ext cx="9883608" cy="2035904"/>
          </a:xfrm>
        </p:spPr>
        <p:txBody>
          <a:bodyPr>
            <a:normAutofit/>
          </a:bodyPr>
          <a:lstStyle/>
          <a:p>
            <a:r>
              <a:rPr lang="en-US" sz="2500" b="1" dirty="0"/>
              <a:t>Current methods:</a:t>
            </a:r>
          </a:p>
          <a:p>
            <a:r>
              <a:rPr lang="en-US" sz="2500" dirty="0"/>
              <a:t>Deep reinforcement learning (</a:t>
            </a:r>
            <a:r>
              <a:rPr lang="en-US" sz="2500" dirty="0">
                <a:hlinkClick r:id="rId2"/>
              </a:rPr>
              <a:t>link</a:t>
            </a:r>
            <a:r>
              <a:rPr lang="en-US" sz="2500" dirty="0"/>
              <a:t>)</a:t>
            </a:r>
          </a:p>
          <a:p>
            <a:r>
              <a:rPr lang="en-US" sz="2500" dirty="0"/>
              <a:t>Imitation learning (</a:t>
            </a:r>
            <a:r>
              <a:rPr lang="en-US" sz="2500" dirty="0">
                <a:hlinkClick r:id="rId3"/>
              </a:rPr>
              <a:t>link</a:t>
            </a:r>
            <a:r>
              <a:rPr lang="en-US" sz="2500" dirty="0"/>
              <a:t> 0:37-)</a:t>
            </a:r>
          </a:p>
        </p:txBody>
      </p:sp>
    </p:spTree>
    <p:extLst>
      <p:ext uri="{BB962C8B-B14F-4D97-AF65-F5344CB8AC3E}">
        <p14:creationId xmlns:p14="http://schemas.microsoft.com/office/powerpoint/2010/main" val="2047565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4A067-5A13-644E-A2AD-61E349DFE466}"/>
              </a:ext>
            </a:extLst>
          </p:cNvPr>
          <p:cNvSpPr>
            <a:spLocks noGrp="1"/>
          </p:cNvSpPr>
          <p:nvPr>
            <p:ph type="title"/>
          </p:nvPr>
        </p:nvSpPr>
        <p:spPr/>
        <p:txBody>
          <a:bodyPr/>
          <a:lstStyle/>
          <a:p>
            <a:r>
              <a:rPr lang="en-US" dirty="0"/>
              <a:t>PQR: Policy, Q-function, Reward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CB7BFE-7B12-A443-A772-2C32B63F005E}"/>
                  </a:ext>
                </a:extLst>
              </p:cNvPr>
              <p:cNvSpPr>
                <a:spLocks noGrp="1"/>
              </p:cNvSpPr>
              <p:nvPr>
                <p:ph idx="1"/>
              </p:nvPr>
            </p:nvSpPr>
            <p:spPr>
              <a:xfrm>
                <a:off x="838199" y="1825625"/>
                <a:ext cx="10779178" cy="3795686"/>
              </a:xfrm>
            </p:spPr>
            <p:txBody>
              <a:bodyPr>
                <a:normAutofit/>
              </a:bodyPr>
              <a:lstStyle/>
              <a:p>
                <a:r>
                  <a:rPr lang="en-US" dirty="0">
                    <a:solidFill>
                      <a:srgbClr val="FFC000"/>
                    </a:solidFill>
                  </a:rPr>
                  <a:t>P</a:t>
                </a:r>
                <a:r>
                  <a:rPr lang="en-US" dirty="0"/>
                  <a:t>: Use any stochastic policy estimator for energy distributions</a:t>
                </a:r>
              </a:p>
              <a:p>
                <a:endParaRPr lang="en-US" dirty="0"/>
              </a:p>
              <a:p>
                <a:r>
                  <a:rPr lang="en-US" dirty="0">
                    <a:solidFill>
                      <a:srgbClr val="FFC000"/>
                    </a:solidFill>
                  </a:rPr>
                  <a:t>Q</a:t>
                </a:r>
                <a:r>
                  <a:rPr lang="en-US" dirty="0"/>
                  <a:t>: Identification issue, wrong </a:t>
                </a:r>
                <a14:m>
                  <m:oMath xmlns:m="http://schemas.openxmlformats.org/officeDocument/2006/math">
                    <m:acc>
                      <m:accPr>
                        <m:chr m:val="̂"/>
                        <m:ctrlPr>
                          <a:rPr lang="en-US" i="1">
                            <a:solidFill>
                              <a:srgbClr val="FFC000"/>
                            </a:solidFill>
                            <a:latin typeface="Cambria Math" panose="02040503050406030204" pitchFamily="18" charset="0"/>
                          </a:rPr>
                        </m:ctrlPr>
                      </m:accPr>
                      <m:e>
                        <m:r>
                          <a:rPr lang="en-US" i="1">
                            <a:solidFill>
                              <a:srgbClr val="FFC000"/>
                            </a:solidFill>
                            <a:latin typeface="Cambria Math" panose="02040503050406030204" pitchFamily="18" charset="0"/>
                          </a:rPr>
                          <m:t>𝑄</m:t>
                        </m:r>
                      </m:e>
                    </m:acc>
                  </m:oMath>
                </a14:m>
                <a:r>
                  <a:rPr lang="en-US" dirty="0"/>
                  <a:t> induces wrong </a:t>
                </a:r>
                <a14:m>
                  <m:oMath xmlns:m="http://schemas.openxmlformats.org/officeDocument/2006/math">
                    <m:acc>
                      <m:accPr>
                        <m:chr m:val="̂"/>
                        <m:ctrlPr>
                          <a:rPr lang="en-US" i="1">
                            <a:solidFill>
                              <a:srgbClr val="FFC000"/>
                            </a:solidFill>
                            <a:latin typeface="Cambria Math" panose="02040503050406030204" pitchFamily="18" charset="0"/>
                          </a:rPr>
                        </m:ctrlPr>
                      </m:accPr>
                      <m:e>
                        <m:r>
                          <a:rPr lang="en-US" b="0" i="1" smtClean="0">
                            <a:solidFill>
                              <a:srgbClr val="FFC000"/>
                            </a:solidFill>
                            <a:latin typeface="Cambria Math" panose="02040503050406030204" pitchFamily="18" charset="0"/>
                          </a:rPr>
                          <m:t>𝑟</m:t>
                        </m:r>
                      </m:e>
                    </m:acc>
                  </m:oMath>
                </a14:m>
                <a:r>
                  <a:rPr lang="en-US" dirty="0"/>
                  <a:t> (</a:t>
                </a:r>
                <a:r>
                  <a:rPr lang="en-US" dirty="0">
                    <a:solidFill>
                      <a:srgbClr val="FFC000"/>
                    </a:solidFill>
                  </a:rPr>
                  <a:t>shaping</a:t>
                </a:r>
                <a:r>
                  <a:rPr lang="en-US" dirty="0"/>
                  <a:t>)</a:t>
                </a:r>
              </a:p>
              <a:p>
                <a:r>
                  <a:rPr lang="en-US" dirty="0">
                    <a:solidFill>
                      <a:srgbClr val="FFC000"/>
                    </a:solidFill>
                  </a:rPr>
                  <a:t>Contraction</a:t>
                </a:r>
                <a:r>
                  <a:rPr lang="en-US" dirty="0"/>
                  <a:t> uniquely estimates </a:t>
                </a:r>
                <a14:m>
                  <m:oMath xmlns:m="http://schemas.openxmlformats.org/officeDocument/2006/math">
                    <m:acc>
                      <m:accPr>
                        <m:chr m:val="̂"/>
                        <m:ctrlPr>
                          <a:rPr lang="en-US" b="0" i="1" smtClean="0">
                            <a:solidFill>
                              <a:srgbClr val="FFC000"/>
                            </a:solidFill>
                            <a:latin typeface="Cambria Math" panose="02040503050406030204" pitchFamily="18" charset="0"/>
                          </a:rPr>
                        </m:ctrlPr>
                      </m:accPr>
                      <m:e>
                        <m:r>
                          <a:rPr lang="en-US" b="0" i="1" smtClean="0">
                            <a:solidFill>
                              <a:srgbClr val="FFC000"/>
                            </a:solidFill>
                            <a:latin typeface="Cambria Math" panose="02040503050406030204" pitchFamily="18" charset="0"/>
                          </a:rPr>
                          <m:t>𝑄</m:t>
                        </m:r>
                      </m:e>
                    </m:acc>
                  </m:oMath>
                </a14:m>
                <a:r>
                  <a:rPr lang="en-US" i="1" dirty="0">
                    <a:solidFill>
                      <a:srgbClr val="FFC000"/>
                    </a:solidFill>
                  </a:rPr>
                  <a:t>(s,    )</a:t>
                </a:r>
                <a:r>
                  <a:rPr lang="en-US" dirty="0"/>
                  <a:t> as 1-action MDP</a:t>
                </a:r>
              </a:p>
              <a:p>
                <a:r>
                  <a:rPr lang="en-US" dirty="0"/>
                  <a:t>Use </a:t>
                </a:r>
                <a:r>
                  <a:rPr lang="en-US" dirty="0">
                    <a:solidFill>
                      <a:srgbClr val="FFC000"/>
                    </a:solidFill>
                  </a:rPr>
                  <a:t>fitted-Q-iteration</a:t>
                </a:r>
                <a:r>
                  <a:rPr lang="en-US" dirty="0"/>
                  <a:t> if environment transitions unknown</a:t>
                </a:r>
              </a:p>
              <a:p>
                <a14:m>
                  <m:oMath xmlns:m="http://schemas.openxmlformats.org/officeDocument/2006/math">
                    <m:acc>
                      <m:accPr>
                        <m:chr m:val="̂"/>
                        <m:ctrlPr>
                          <a:rPr lang="en-US" b="0" i="1" smtClean="0">
                            <a:solidFill>
                              <a:srgbClr val="FFC000"/>
                            </a:solidFill>
                            <a:latin typeface="Cambria Math" panose="02040503050406030204" pitchFamily="18" charset="0"/>
                          </a:rPr>
                        </m:ctrlPr>
                      </m:accPr>
                      <m:e>
                        <m:r>
                          <a:rPr lang="en-US" b="0" i="1" smtClean="0">
                            <a:solidFill>
                              <a:srgbClr val="FFC000"/>
                            </a:solidFill>
                            <a:latin typeface="Cambria Math" panose="02040503050406030204" pitchFamily="18" charset="0"/>
                          </a:rPr>
                          <m:t>𝜋</m:t>
                        </m:r>
                      </m:e>
                    </m:acc>
                  </m:oMath>
                </a14:m>
                <a:r>
                  <a:rPr lang="en-US" dirty="0"/>
                  <a:t> and </a:t>
                </a:r>
                <a14:m>
                  <m:oMath xmlns:m="http://schemas.openxmlformats.org/officeDocument/2006/math">
                    <m:acc>
                      <m:accPr>
                        <m:chr m:val="̂"/>
                        <m:ctrlPr>
                          <a:rPr lang="en-US" i="1">
                            <a:solidFill>
                              <a:srgbClr val="FFC000"/>
                            </a:solidFill>
                            <a:latin typeface="Cambria Math" panose="02040503050406030204" pitchFamily="18" charset="0"/>
                          </a:rPr>
                        </m:ctrlPr>
                      </m:accPr>
                      <m:e>
                        <m:r>
                          <a:rPr lang="en-US" i="1">
                            <a:solidFill>
                              <a:srgbClr val="FFC000"/>
                            </a:solidFill>
                            <a:latin typeface="Cambria Math" panose="02040503050406030204" pitchFamily="18" charset="0"/>
                          </a:rPr>
                          <m:t>𝑄</m:t>
                        </m:r>
                      </m:e>
                    </m:acc>
                  </m:oMath>
                </a14:m>
                <a:r>
                  <a:rPr lang="en-US" i="1" dirty="0">
                    <a:solidFill>
                      <a:srgbClr val="FFC000"/>
                    </a:solidFill>
                  </a:rPr>
                  <a:t>(s,    )</a:t>
                </a:r>
                <a:r>
                  <a:rPr lang="en-US" dirty="0"/>
                  <a:t> sufficient to uniquely identify </a:t>
                </a:r>
                <a14:m>
                  <m:oMath xmlns:m="http://schemas.openxmlformats.org/officeDocument/2006/math">
                    <m:acc>
                      <m:accPr>
                        <m:chr m:val="̂"/>
                        <m:ctrlPr>
                          <a:rPr lang="en-US" i="1" smtClean="0">
                            <a:solidFill>
                              <a:srgbClr val="FFC000"/>
                            </a:solidFill>
                            <a:latin typeface="Cambria Math" panose="02040503050406030204" pitchFamily="18" charset="0"/>
                          </a:rPr>
                        </m:ctrlPr>
                      </m:accPr>
                      <m:e>
                        <m:r>
                          <a:rPr lang="en-US" i="1">
                            <a:solidFill>
                              <a:srgbClr val="FFC000"/>
                            </a:solidFill>
                            <a:latin typeface="Cambria Math" panose="02040503050406030204" pitchFamily="18" charset="0"/>
                          </a:rPr>
                          <m:t>𝑄</m:t>
                        </m:r>
                      </m:e>
                    </m:acc>
                    <m:d>
                      <m:dPr>
                        <m:ctrlPr>
                          <a:rPr lang="en-US" b="0" i="1" smtClean="0">
                            <a:solidFill>
                              <a:srgbClr val="FFC000"/>
                            </a:solidFill>
                            <a:latin typeface="Cambria Math" panose="02040503050406030204" pitchFamily="18" charset="0"/>
                          </a:rPr>
                        </m:ctrlPr>
                      </m:dPr>
                      <m:e>
                        <m:r>
                          <a:rPr lang="en-US" b="0" i="1" smtClean="0">
                            <a:solidFill>
                              <a:srgbClr val="FFC000"/>
                            </a:solidFill>
                            <a:latin typeface="Cambria Math" panose="02040503050406030204" pitchFamily="18" charset="0"/>
                          </a:rPr>
                          <m:t>𝑠</m:t>
                        </m:r>
                        <m:r>
                          <a:rPr lang="en-US" b="0" i="1" smtClean="0">
                            <a:solidFill>
                              <a:srgbClr val="FFC000"/>
                            </a:solidFill>
                            <a:latin typeface="Cambria Math" panose="02040503050406030204" pitchFamily="18" charset="0"/>
                          </a:rPr>
                          <m:t>,</m:t>
                        </m:r>
                        <m:r>
                          <a:rPr lang="en-US" b="0" i="1" smtClean="0">
                            <a:solidFill>
                              <a:srgbClr val="FFC000"/>
                            </a:solidFill>
                            <a:latin typeface="Cambria Math" panose="02040503050406030204" pitchFamily="18" charset="0"/>
                          </a:rPr>
                          <m:t>𝑎</m:t>
                        </m:r>
                      </m:e>
                    </m:d>
                    <m:r>
                      <a:rPr lang="en-US" b="0" i="1" smtClean="0">
                        <a:solidFill>
                          <a:srgbClr val="FFC000"/>
                        </a:solidFill>
                        <a:latin typeface="Cambria Math" panose="02040503050406030204" pitchFamily="18" charset="0"/>
                      </a:rPr>
                      <m:t> ∀</m:t>
                    </m:r>
                    <m:r>
                      <a:rPr lang="en-US" b="0" i="1" smtClean="0">
                        <a:solidFill>
                          <a:srgbClr val="FFC000"/>
                        </a:solidFill>
                        <a:latin typeface="Cambria Math" panose="02040503050406030204" pitchFamily="18" charset="0"/>
                      </a:rPr>
                      <m:t>𝑎</m:t>
                    </m:r>
                  </m:oMath>
                </a14:m>
                <a:r>
                  <a:rPr lang="en-US" dirty="0"/>
                  <a:t> </a:t>
                </a:r>
                <a:endParaRPr lang="en-US" dirty="0">
                  <a:solidFill>
                    <a:srgbClr val="FFFF00"/>
                  </a:solidFill>
                </a:endParaRPr>
              </a:p>
              <a:p>
                <a:endParaRPr lang="en-US" dirty="0"/>
              </a:p>
              <a:p>
                <a:r>
                  <a:rPr lang="en-US" dirty="0">
                    <a:solidFill>
                      <a:srgbClr val="FFC000"/>
                    </a:solidFill>
                  </a:rPr>
                  <a:t>R</a:t>
                </a:r>
                <a:r>
                  <a:rPr lang="en-US" dirty="0"/>
                  <a:t>: Given </a:t>
                </a:r>
                <a14:m>
                  <m:oMath xmlns:m="http://schemas.openxmlformats.org/officeDocument/2006/math">
                    <m:acc>
                      <m:accPr>
                        <m:chr m:val="̂"/>
                        <m:ctrlPr>
                          <a:rPr lang="en-US" i="1">
                            <a:solidFill>
                              <a:srgbClr val="FFC000"/>
                            </a:solidFill>
                            <a:latin typeface="Cambria Math" panose="02040503050406030204" pitchFamily="18" charset="0"/>
                          </a:rPr>
                        </m:ctrlPr>
                      </m:accPr>
                      <m:e>
                        <m:r>
                          <a:rPr lang="en-US" b="0" i="1" smtClean="0">
                            <a:solidFill>
                              <a:srgbClr val="FFC000"/>
                            </a:solidFill>
                            <a:latin typeface="Cambria Math" panose="02040503050406030204" pitchFamily="18" charset="0"/>
                          </a:rPr>
                          <m:t>𝜋</m:t>
                        </m:r>
                      </m:e>
                    </m:acc>
                  </m:oMath>
                </a14:m>
                <a:r>
                  <a:rPr lang="en-US" dirty="0"/>
                  <a:t> and </a:t>
                </a:r>
                <a14:m>
                  <m:oMath xmlns:m="http://schemas.openxmlformats.org/officeDocument/2006/math">
                    <m:acc>
                      <m:accPr>
                        <m:chr m:val="̂"/>
                        <m:ctrlPr>
                          <a:rPr lang="en-US" i="1">
                            <a:solidFill>
                              <a:srgbClr val="FFC000"/>
                            </a:solidFill>
                            <a:latin typeface="Cambria Math" panose="02040503050406030204" pitchFamily="18" charset="0"/>
                          </a:rPr>
                        </m:ctrlPr>
                      </m:accPr>
                      <m:e>
                        <m:r>
                          <a:rPr lang="en-US" i="1">
                            <a:solidFill>
                              <a:srgbClr val="FFC000"/>
                            </a:solidFill>
                            <a:latin typeface="Cambria Math" panose="02040503050406030204" pitchFamily="18" charset="0"/>
                          </a:rPr>
                          <m:t>𝑄</m:t>
                        </m:r>
                      </m:e>
                    </m:acc>
                    <m:d>
                      <m:dPr>
                        <m:ctrlPr>
                          <a:rPr lang="en-US" i="1">
                            <a:solidFill>
                              <a:srgbClr val="FFC000"/>
                            </a:solidFill>
                            <a:latin typeface="Cambria Math" panose="02040503050406030204" pitchFamily="18" charset="0"/>
                          </a:rPr>
                        </m:ctrlPr>
                      </m:dPr>
                      <m:e>
                        <m:r>
                          <a:rPr lang="en-US" i="1">
                            <a:solidFill>
                              <a:srgbClr val="FFC000"/>
                            </a:solidFill>
                            <a:latin typeface="Cambria Math" panose="02040503050406030204" pitchFamily="18" charset="0"/>
                          </a:rPr>
                          <m:t>𝑠</m:t>
                        </m:r>
                        <m:r>
                          <a:rPr lang="en-US" i="1">
                            <a:solidFill>
                              <a:srgbClr val="FFC000"/>
                            </a:solidFill>
                            <a:latin typeface="Cambria Math" panose="02040503050406030204" pitchFamily="18" charset="0"/>
                          </a:rPr>
                          <m:t>,</m:t>
                        </m:r>
                        <m:r>
                          <a:rPr lang="en-US" i="1">
                            <a:solidFill>
                              <a:srgbClr val="FFC000"/>
                            </a:solidFill>
                            <a:latin typeface="Cambria Math" panose="02040503050406030204" pitchFamily="18" charset="0"/>
                          </a:rPr>
                          <m:t>𝑎</m:t>
                        </m:r>
                      </m:e>
                    </m:d>
                  </m:oMath>
                </a14:m>
                <a:r>
                  <a:rPr lang="en-US" dirty="0"/>
                  <a:t>, estimate </a:t>
                </a:r>
                <a14:m>
                  <m:oMath xmlns:m="http://schemas.openxmlformats.org/officeDocument/2006/math">
                    <m:acc>
                      <m:accPr>
                        <m:chr m:val="̂"/>
                        <m:ctrlPr>
                          <a:rPr lang="en-US" i="1">
                            <a:solidFill>
                              <a:srgbClr val="FFC000"/>
                            </a:solidFill>
                            <a:latin typeface="Cambria Math" panose="02040503050406030204" pitchFamily="18" charset="0"/>
                          </a:rPr>
                        </m:ctrlPr>
                      </m:accPr>
                      <m:e>
                        <m:r>
                          <a:rPr lang="en-US" b="0" i="1" smtClean="0">
                            <a:solidFill>
                              <a:srgbClr val="FFC000"/>
                            </a:solidFill>
                            <a:latin typeface="Cambria Math" panose="02040503050406030204" pitchFamily="18" charset="0"/>
                          </a:rPr>
                          <m:t>𝑟</m:t>
                        </m:r>
                      </m:e>
                    </m:acc>
                    <m:r>
                      <a:rPr lang="en-US" b="0" i="1" smtClean="0">
                        <a:solidFill>
                          <a:srgbClr val="FFC000"/>
                        </a:solidFill>
                        <a:latin typeface="Cambria Math" panose="02040503050406030204" pitchFamily="18" charset="0"/>
                      </a:rPr>
                      <m:t>(</m:t>
                    </m:r>
                    <m:r>
                      <a:rPr lang="en-US" b="0" i="1" smtClean="0">
                        <a:solidFill>
                          <a:srgbClr val="FFC000"/>
                        </a:solidFill>
                        <a:latin typeface="Cambria Math" panose="02040503050406030204" pitchFamily="18" charset="0"/>
                      </a:rPr>
                      <m:t>𝑠</m:t>
                    </m:r>
                    <m:r>
                      <a:rPr lang="en-US" b="0" i="1" smtClean="0">
                        <a:solidFill>
                          <a:srgbClr val="FFC000"/>
                        </a:solidFill>
                        <a:latin typeface="Cambria Math" panose="02040503050406030204" pitchFamily="18" charset="0"/>
                      </a:rPr>
                      <m:t>,</m:t>
                    </m:r>
                    <m:r>
                      <a:rPr lang="en-US" b="0" i="1" smtClean="0">
                        <a:solidFill>
                          <a:srgbClr val="FFC000"/>
                        </a:solidFill>
                        <a:latin typeface="Cambria Math" panose="02040503050406030204" pitchFamily="18" charset="0"/>
                      </a:rPr>
                      <m:t>𝑎</m:t>
                    </m:r>
                    <m:r>
                      <a:rPr lang="en-US" b="0" i="1" smtClean="0">
                        <a:solidFill>
                          <a:srgbClr val="FFC000"/>
                        </a:solidFill>
                        <a:latin typeface="Cambria Math" panose="02040503050406030204" pitchFamily="18" charset="0"/>
                      </a:rPr>
                      <m:t>)</m:t>
                    </m:r>
                  </m:oMath>
                </a14:m>
                <a:r>
                  <a:rPr lang="en-US" dirty="0"/>
                  <a:t> using supervised learning</a:t>
                </a:r>
              </a:p>
              <a:p>
                <a:pPr marL="0" indent="0">
                  <a:buNone/>
                </a:pPr>
                <a:endParaRPr lang="en-US" dirty="0"/>
              </a:p>
            </p:txBody>
          </p:sp>
        </mc:Choice>
        <mc:Fallback>
          <p:sp>
            <p:nvSpPr>
              <p:cNvPr id="3" name="Content Placeholder 2">
                <a:extLst>
                  <a:ext uri="{FF2B5EF4-FFF2-40B4-BE49-F238E27FC236}">
                    <a16:creationId xmlns:a16="http://schemas.microsoft.com/office/drawing/2014/main" id="{EACB7BFE-7B12-A443-A772-2C32B63F005E}"/>
                  </a:ext>
                </a:extLst>
              </p:cNvPr>
              <p:cNvSpPr>
                <a:spLocks noGrp="1" noRot="1" noChangeAspect="1" noMove="1" noResize="1" noEditPoints="1" noAdjustHandles="1" noChangeArrowheads="1" noChangeShapeType="1" noTextEdit="1"/>
              </p:cNvSpPr>
              <p:nvPr>
                <p:ph idx="1"/>
              </p:nvPr>
            </p:nvSpPr>
            <p:spPr>
              <a:xfrm>
                <a:off x="838199" y="1825625"/>
                <a:ext cx="10779178" cy="3795686"/>
              </a:xfrm>
              <a:blipFill>
                <a:blip r:embed="rId3"/>
                <a:stretch>
                  <a:fillRect l="-11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3E3C305-5485-C243-B591-69A443822EF4}"/>
              </a:ext>
            </a:extLst>
          </p:cNvPr>
          <p:cNvSpPr>
            <a:spLocks noGrp="1"/>
          </p:cNvSpPr>
          <p:nvPr>
            <p:ph type="sldNum" sz="quarter" idx="12"/>
          </p:nvPr>
        </p:nvSpPr>
        <p:spPr/>
        <p:txBody>
          <a:bodyPr/>
          <a:lstStyle/>
          <a:p>
            <a:fld id="{22695355-0584-3048-B6D5-6FE7D71F4AA9}" type="slidenum">
              <a:rPr lang="en-US" smtClean="0"/>
              <a:pPr/>
              <a:t>90</a:t>
            </a:fld>
            <a:endParaRPr lang="en-US" dirty="0"/>
          </a:p>
        </p:txBody>
      </p:sp>
      <p:pic>
        <p:nvPicPr>
          <p:cNvPr id="5" name="Picture 4">
            <a:extLst>
              <a:ext uri="{FF2B5EF4-FFF2-40B4-BE49-F238E27FC236}">
                <a16:creationId xmlns:a16="http://schemas.microsoft.com/office/drawing/2014/main" id="{B7516384-E868-174D-AAF5-299B8114B904}"/>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865933" y="3148228"/>
            <a:ext cx="379814" cy="508412"/>
          </a:xfrm>
          <a:prstGeom prst="rect">
            <a:avLst/>
          </a:prstGeom>
        </p:spPr>
      </p:pic>
      <p:pic>
        <p:nvPicPr>
          <p:cNvPr id="6" name="Picture 5">
            <a:extLst>
              <a:ext uri="{FF2B5EF4-FFF2-40B4-BE49-F238E27FC236}">
                <a16:creationId xmlns:a16="http://schemas.microsoft.com/office/drawing/2014/main" id="{941CB5AA-478D-D24E-8DC3-13EC7BEC15E6}"/>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2754601" y="4113573"/>
            <a:ext cx="379814" cy="508412"/>
          </a:xfrm>
          <a:prstGeom prst="rect">
            <a:avLst/>
          </a:prstGeom>
        </p:spPr>
      </p:pic>
      <p:pic>
        <p:nvPicPr>
          <p:cNvPr id="10" name="Picture 9">
            <a:extLst>
              <a:ext uri="{FF2B5EF4-FFF2-40B4-BE49-F238E27FC236}">
                <a16:creationId xmlns:a16="http://schemas.microsoft.com/office/drawing/2014/main" id="{E9183E1E-5D99-2240-9899-A23A12BAD226}"/>
              </a:ext>
            </a:extLst>
          </p:cNvPr>
          <p:cNvPicPr>
            <a:picLocks noChangeAspect="1"/>
          </p:cNvPicPr>
          <p:nvPr/>
        </p:nvPicPr>
        <p:blipFill>
          <a:blip r:embed="rId6"/>
          <a:stretch>
            <a:fillRect/>
          </a:stretch>
        </p:blipFill>
        <p:spPr>
          <a:xfrm>
            <a:off x="2128605" y="5647749"/>
            <a:ext cx="8094063" cy="619565"/>
          </a:xfrm>
          <a:prstGeom prst="rect">
            <a:avLst/>
          </a:prstGeom>
        </p:spPr>
      </p:pic>
    </p:spTree>
    <p:extLst>
      <p:ext uri="{BB962C8B-B14F-4D97-AF65-F5344CB8AC3E}">
        <p14:creationId xmlns:p14="http://schemas.microsoft.com/office/powerpoint/2010/main" val="597308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33335-3625-B64D-845C-1D369C217C4C}"/>
              </a:ext>
            </a:extLst>
          </p:cNvPr>
          <p:cNvSpPr>
            <a:spLocks noGrp="1"/>
          </p:cNvSpPr>
          <p:nvPr>
            <p:ph type="title"/>
          </p:nvPr>
        </p:nvSpPr>
        <p:spPr/>
        <p:txBody>
          <a:bodyPr/>
          <a:lstStyle/>
          <a:p>
            <a:r>
              <a:rPr lang="en-US" dirty="0"/>
              <a:t>Reward estimation</a:t>
            </a:r>
          </a:p>
        </p:txBody>
      </p:sp>
      <p:pic>
        <p:nvPicPr>
          <p:cNvPr id="6" name="Content Placeholder 5">
            <a:extLst>
              <a:ext uri="{FF2B5EF4-FFF2-40B4-BE49-F238E27FC236}">
                <a16:creationId xmlns:a16="http://schemas.microsoft.com/office/drawing/2014/main" id="{B493B642-6D34-DD44-A558-4D7239A0EBF2}"/>
              </a:ext>
            </a:extLst>
          </p:cNvPr>
          <p:cNvPicPr>
            <a:picLocks noGrp="1" noChangeAspect="1"/>
          </p:cNvPicPr>
          <p:nvPr>
            <p:ph idx="1"/>
          </p:nvPr>
        </p:nvPicPr>
        <p:blipFill>
          <a:blip r:embed="rId3"/>
          <a:stretch>
            <a:fillRect/>
          </a:stretch>
        </p:blipFill>
        <p:spPr>
          <a:xfrm>
            <a:off x="184413" y="3295117"/>
            <a:ext cx="2725201" cy="2046308"/>
          </a:xfrm>
        </p:spPr>
      </p:pic>
      <p:sp>
        <p:nvSpPr>
          <p:cNvPr id="4" name="Slide Number Placeholder 3">
            <a:extLst>
              <a:ext uri="{FF2B5EF4-FFF2-40B4-BE49-F238E27FC236}">
                <a16:creationId xmlns:a16="http://schemas.microsoft.com/office/drawing/2014/main" id="{F6F12850-19FD-EF40-9452-635FD7EABA76}"/>
              </a:ext>
            </a:extLst>
          </p:cNvPr>
          <p:cNvSpPr>
            <a:spLocks noGrp="1"/>
          </p:cNvSpPr>
          <p:nvPr>
            <p:ph type="sldNum" sz="quarter" idx="12"/>
          </p:nvPr>
        </p:nvSpPr>
        <p:spPr/>
        <p:txBody>
          <a:bodyPr/>
          <a:lstStyle/>
          <a:p>
            <a:fld id="{22695355-0584-3048-B6D5-6FE7D71F4AA9}" type="slidenum">
              <a:rPr lang="en-US" smtClean="0"/>
              <a:pPr/>
              <a:t>91</a:t>
            </a:fld>
            <a:endParaRPr lang="en-US" dirty="0"/>
          </a:p>
        </p:txBody>
      </p:sp>
      <p:pic>
        <p:nvPicPr>
          <p:cNvPr id="8" name="Picture 7">
            <a:extLst>
              <a:ext uri="{FF2B5EF4-FFF2-40B4-BE49-F238E27FC236}">
                <a16:creationId xmlns:a16="http://schemas.microsoft.com/office/drawing/2014/main" id="{BC7F8A00-E811-5D49-A44B-293BFA8B002B}"/>
              </a:ext>
            </a:extLst>
          </p:cNvPr>
          <p:cNvPicPr>
            <a:picLocks noChangeAspect="1"/>
          </p:cNvPicPr>
          <p:nvPr/>
        </p:nvPicPr>
        <p:blipFill>
          <a:blip r:embed="rId4"/>
          <a:stretch>
            <a:fillRect/>
          </a:stretch>
        </p:blipFill>
        <p:spPr>
          <a:xfrm>
            <a:off x="3162143" y="3295117"/>
            <a:ext cx="2725200" cy="2046308"/>
          </a:xfrm>
          <a:prstGeom prst="rect">
            <a:avLst/>
          </a:prstGeom>
        </p:spPr>
      </p:pic>
      <p:pic>
        <p:nvPicPr>
          <p:cNvPr id="10" name="Picture 9">
            <a:extLst>
              <a:ext uri="{FF2B5EF4-FFF2-40B4-BE49-F238E27FC236}">
                <a16:creationId xmlns:a16="http://schemas.microsoft.com/office/drawing/2014/main" id="{FD7AE53C-E760-BC4F-A59C-9CAF9C0E4F0A}"/>
              </a:ext>
            </a:extLst>
          </p:cNvPr>
          <p:cNvPicPr>
            <a:picLocks noChangeAspect="1"/>
          </p:cNvPicPr>
          <p:nvPr/>
        </p:nvPicPr>
        <p:blipFill>
          <a:blip r:embed="rId5"/>
          <a:stretch>
            <a:fillRect/>
          </a:stretch>
        </p:blipFill>
        <p:spPr>
          <a:xfrm>
            <a:off x="6139872" y="3309082"/>
            <a:ext cx="2725200" cy="2046307"/>
          </a:xfrm>
          <a:prstGeom prst="rect">
            <a:avLst/>
          </a:prstGeom>
        </p:spPr>
      </p:pic>
      <p:pic>
        <p:nvPicPr>
          <p:cNvPr id="12" name="Picture 11">
            <a:extLst>
              <a:ext uri="{FF2B5EF4-FFF2-40B4-BE49-F238E27FC236}">
                <a16:creationId xmlns:a16="http://schemas.microsoft.com/office/drawing/2014/main" id="{2AC5C296-6041-084A-B39B-7DB685143B75}"/>
              </a:ext>
            </a:extLst>
          </p:cNvPr>
          <p:cNvPicPr>
            <a:picLocks noChangeAspect="1"/>
          </p:cNvPicPr>
          <p:nvPr/>
        </p:nvPicPr>
        <p:blipFill>
          <a:blip r:embed="rId6"/>
          <a:stretch>
            <a:fillRect/>
          </a:stretch>
        </p:blipFill>
        <p:spPr>
          <a:xfrm>
            <a:off x="9117601" y="3309081"/>
            <a:ext cx="2725200" cy="2046307"/>
          </a:xfrm>
          <a:prstGeom prst="rect">
            <a:avLst/>
          </a:prstGeom>
        </p:spPr>
      </p:pic>
      <p:sp>
        <p:nvSpPr>
          <p:cNvPr id="13" name="TextBox 12">
            <a:extLst>
              <a:ext uri="{FF2B5EF4-FFF2-40B4-BE49-F238E27FC236}">
                <a16:creationId xmlns:a16="http://schemas.microsoft.com/office/drawing/2014/main" id="{C74D764A-2398-1648-BC0F-64199B3D2CC1}"/>
              </a:ext>
            </a:extLst>
          </p:cNvPr>
          <p:cNvSpPr txBox="1"/>
          <p:nvPr/>
        </p:nvSpPr>
        <p:spPr>
          <a:xfrm>
            <a:off x="1517738" y="5605225"/>
            <a:ext cx="8540663" cy="430887"/>
          </a:xfrm>
          <a:prstGeom prst="rect">
            <a:avLst/>
          </a:prstGeom>
          <a:noFill/>
        </p:spPr>
        <p:txBody>
          <a:bodyPr wrap="square" rtlCol="0">
            <a:spAutoFit/>
          </a:bodyPr>
          <a:lstStyle/>
          <a:p>
            <a:r>
              <a:rPr lang="en-US" sz="2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Reward recovery MSE, for (5, 10, 20, 40) state feature dimensions</a:t>
            </a:r>
          </a:p>
        </p:txBody>
      </p:sp>
      <p:sp>
        <p:nvSpPr>
          <p:cNvPr id="15" name="Content Placeholder 2">
            <a:extLst>
              <a:ext uri="{FF2B5EF4-FFF2-40B4-BE49-F238E27FC236}">
                <a16:creationId xmlns:a16="http://schemas.microsoft.com/office/drawing/2014/main" id="{3709BBB2-F943-B742-BDC9-24BAFCE1A6AE}"/>
              </a:ext>
            </a:extLst>
          </p:cNvPr>
          <p:cNvSpPr txBox="1">
            <a:spLocks/>
          </p:cNvSpPr>
          <p:nvPr/>
        </p:nvSpPr>
        <p:spPr>
          <a:xfrm>
            <a:off x="838200" y="1825625"/>
            <a:ext cx="10515600" cy="992526"/>
          </a:xfrm>
          <a:prstGeom prst="rect">
            <a:avLst/>
          </a:prstGeom>
        </p:spPr>
        <p:txBody>
          <a:bodyPr vert="horz" lIns="91440" tIns="45720" rIns="91440" bIns="45720" rtlCol="0">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C000"/>
                </a:solidFill>
              </a:rPr>
              <a:t>Theoretical guarantee</a:t>
            </a:r>
            <a:r>
              <a:rPr lang="en-US" dirty="0"/>
              <a:t>: Estimation error is non-asymptotically upper bounded (under some assumptions)</a:t>
            </a:r>
          </a:p>
          <a:p>
            <a:endParaRPr lang="en-US" dirty="0"/>
          </a:p>
        </p:txBody>
      </p:sp>
    </p:spTree>
    <p:extLst>
      <p:ext uri="{BB962C8B-B14F-4D97-AF65-F5344CB8AC3E}">
        <p14:creationId xmlns:p14="http://schemas.microsoft.com/office/powerpoint/2010/main" val="19419044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0A624-DE6B-BE47-97D6-8A3DD760F2AF}"/>
              </a:ext>
            </a:extLst>
          </p:cNvPr>
          <p:cNvSpPr>
            <a:spLocks noGrp="1"/>
          </p:cNvSpPr>
          <p:nvPr>
            <p:ph type="title"/>
          </p:nvPr>
        </p:nvSpPr>
        <p:spPr/>
        <p:txBody>
          <a:bodyPr>
            <a:normAutofit fontScale="90000"/>
          </a:bodyPr>
          <a:lstStyle/>
          <a:p>
            <a:r>
              <a:rPr lang="en-US" sz="6000"/>
              <a:t>Bandit Adaptive </a:t>
            </a:r>
            <a:r>
              <a:rPr lang="en-US" sz="6000" dirty="0"/>
              <a:t>Recommendation</a:t>
            </a:r>
            <a:endParaRPr lang="en-US" dirty="0"/>
          </a:p>
        </p:txBody>
      </p:sp>
      <p:sp>
        <p:nvSpPr>
          <p:cNvPr id="3" name="Text Placeholder 2">
            <a:extLst>
              <a:ext uri="{FF2B5EF4-FFF2-40B4-BE49-F238E27FC236}">
                <a16:creationId xmlns:a16="http://schemas.microsoft.com/office/drawing/2014/main" id="{78A1FE35-C07B-5345-B829-AA48B2F59907}"/>
              </a:ext>
            </a:extLst>
          </p:cNvPr>
          <p:cNvSpPr>
            <a:spLocks noGrp="1"/>
          </p:cNvSpPr>
          <p:nvPr>
            <p:ph type="body" idx="1"/>
          </p:nvPr>
        </p:nvSpPr>
        <p:spPr/>
        <p:txBody>
          <a:bodyPr>
            <a:normAutofit fontScale="85000" lnSpcReduction="20000"/>
          </a:bodyPr>
          <a:lstStyle/>
          <a:p>
            <a:r>
              <a:rPr lang="en-US" dirty="0"/>
              <a:t>Biswas A, Pham TT, Vogelsong M, Snyder B, and Nassif H</a:t>
            </a:r>
          </a:p>
          <a:p>
            <a:r>
              <a:rPr lang="en-US" dirty="0">
                <a:hlinkClick r:id="rId3"/>
              </a:rPr>
              <a:t>KDD’19</a:t>
            </a:r>
            <a:endParaRPr lang="en-US" dirty="0"/>
          </a:p>
        </p:txBody>
      </p:sp>
      <p:sp>
        <p:nvSpPr>
          <p:cNvPr id="4" name="Slide Number Placeholder 3">
            <a:extLst>
              <a:ext uri="{FF2B5EF4-FFF2-40B4-BE49-F238E27FC236}">
                <a16:creationId xmlns:a16="http://schemas.microsoft.com/office/drawing/2014/main" id="{2A922740-C6F1-1146-93D6-7AF8ACF0CF65}"/>
              </a:ext>
            </a:extLst>
          </p:cNvPr>
          <p:cNvSpPr>
            <a:spLocks noGrp="1"/>
          </p:cNvSpPr>
          <p:nvPr>
            <p:ph type="sldNum" sz="quarter" idx="12"/>
          </p:nvPr>
        </p:nvSpPr>
        <p:spPr/>
        <p:txBody>
          <a:bodyPr/>
          <a:lstStyle/>
          <a:p>
            <a:fld id="{22695355-0584-3048-B6D5-6FE7D71F4AA9}" type="slidenum">
              <a:rPr lang="en-US" smtClean="0"/>
              <a:pPr/>
              <a:t>92</a:t>
            </a:fld>
            <a:endParaRPr lang="en-US" dirty="0"/>
          </a:p>
        </p:txBody>
      </p:sp>
    </p:spTree>
    <p:extLst>
      <p:ext uri="{BB962C8B-B14F-4D97-AF65-F5344CB8AC3E}">
        <p14:creationId xmlns:p14="http://schemas.microsoft.com/office/powerpoint/2010/main" val="6695156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2F528-8AB8-CB43-937A-719AF88189CC}"/>
              </a:ext>
            </a:extLst>
          </p:cNvPr>
          <p:cNvSpPr>
            <a:spLocks noGrp="1"/>
          </p:cNvSpPr>
          <p:nvPr>
            <p:ph type="title"/>
          </p:nvPr>
        </p:nvSpPr>
        <p:spPr/>
        <p:txBody>
          <a:bodyPr/>
          <a:lstStyle/>
          <a:p>
            <a:pPr algn="ctr"/>
            <a:r>
              <a:rPr lang="en-US" dirty="0"/>
              <a:t>I have no idea how to describe this item!</a:t>
            </a:r>
          </a:p>
        </p:txBody>
      </p:sp>
      <p:sp>
        <p:nvSpPr>
          <p:cNvPr id="4" name="5-Point Star 3">
            <a:extLst>
              <a:ext uri="{FF2B5EF4-FFF2-40B4-BE49-F238E27FC236}">
                <a16:creationId xmlns:a16="http://schemas.microsoft.com/office/drawing/2014/main" id="{94E19191-91CD-9B45-B44E-D849C7FFBEE3}"/>
              </a:ext>
            </a:extLst>
          </p:cNvPr>
          <p:cNvSpPr/>
          <p:nvPr/>
        </p:nvSpPr>
        <p:spPr>
          <a:xfrm>
            <a:off x="7719153" y="2435190"/>
            <a:ext cx="3066360" cy="2974092"/>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media1.tenor.com/images/33dc45d047680e6eb99cae783d77330c/tenor.gif?itemid=13384809">
            <a:extLst>
              <a:ext uri="{FF2B5EF4-FFF2-40B4-BE49-F238E27FC236}">
                <a16:creationId xmlns:a16="http://schemas.microsoft.com/office/drawing/2014/main" id="{BF8B677C-3192-5D4C-984F-3A2FDE7627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826" y="2158730"/>
            <a:ext cx="6273800" cy="37846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9570D656-6E5E-D64B-8042-9683336EDB64}"/>
              </a:ext>
            </a:extLst>
          </p:cNvPr>
          <p:cNvSpPr>
            <a:spLocks noGrp="1"/>
          </p:cNvSpPr>
          <p:nvPr>
            <p:ph type="sldNum" sz="quarter" idx="12"/>
          </p:nvPr>
        </p:nvSpPr>
        <p:spPr/>
        <p:txBody>
          <a:bodyPr/>
          <a:lstStyle/>
          <a:p>
            <a:fld id="{22695355-0584-3048-B6D5-6FE7D71F4AA9}" type="slidenum">
              <a:rPr lang="en-US" smtClean="0"/>
              <a:pPr/>
              <a:t>93</a:t>
            </a:fld>
            <a:endParaRPr lang="en-US" dirty="0"/>
          </a:p>
        </p:txBody>
      </p:sp>
    </p:spTree>
    <p:extLst>
      <p:ext uri="{BB962C8B-B14F-4D97-AF65-F5344CB8AC3E}">
        <p14:creationId xmlns:p14="http://schemas.microsoft.com/office/powerpoint/2010/main" val="13324032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01A40-FD8E-3643-ADE3-37AF20BF57B4}"/>
              </a:ext>
            </a:extLst>
          </p:cNvPr>
          <p:cNvSpPr>
            <a:spLocks noGrp="1"/>
          </p:cNvSpPr>
          <p:nvPr>
            <p:ph type="title"/>
          </p:nvPr>
        </p:nvSpPr>
        <p:spPr/>
        <p:txBody>
          <a:bodyPr/>
          <a:lstStyle/>
          <a:p>
            <a:r>
              <a:rPr lang="en-US" dirty="0"/>
              <a:t>Able to give ordinal information</a:t>
            </a:r>
          </a:p>
        </p:txBody>
      </p:sp>
      <p:sp>
        <p:nvSpPr>
          <p:cNvPr id="3" name="Oval 2">
            <a:extLst>
              <a:ext uri="{FF2B5EF4-FFF2-40B4-BE49-F238E27FC236}">
                <a16:creationId xmlns:a16="http://schemas.microsoft.com/office/drawing/2014/main" id="{5D409CB2-83B9-7A43-AD66-95F09E6123E5}"/>
              </a:ext>
            </a:extLst>
          </p:cNvPr>
          <p:cNvSpPr/>
          <p:nvPr/>
        </p:nvSpPr>
        <p:spPr>
          <a:xfrm>
            <a:off x="4087012" y="2584788"/>
            <a:ext cx="914400" cy="914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Oval 3">
            <a:extLst>
              <a:ext uri="{FF2B5EF4-FFF2-40B4-BE49-F238E27FC236}">
                <a16:creationId xmlns:a16="http://schemas.microsoft.com/office/drawing/2014/main" id="{125672DF-6C91-C74E-9425-4CC4977A9649}"/>
              </a:ext>
            </a:extLst>
          </p:cNvPr>
          <p:cNvSpPr/>
          <p:nvPr/>
        </p:nvSpPr>
        <p:spPr>
          <a:xfrm>
            <a:off x="6826789" y="2575069"/>
            <a:ext cx="914400" cy="914400"/>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5-Point Star 4">
            <a:extLst>
              <a:ext uri="{FF2B5EF4-FFF2-40B4-BE49-F238E27FC236}">
                <a16:creationId xmlns:a16="http://schemas.microsoft.com/office/drawing/2014/main" id="{72A613D0-74F4-1F44-9F61-F31F1A337D48}"/>
              </a:ext>
            </a:extLst>
          </p:cNvPr>
          <p:cNvSpPr/>
          <p:nvPr/>
        </p:nvSpPr>
        <p:spPr>
          <a:xfrm>
            <a:off x="5522639" y="1721645"/>
            <a:ext cx="914400" cy="914400"/>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6" name="Straight Arrow Connector 5">
            <a:extLst>
              <a:ext uri="{FF2B5EF4-FFF2-40B4-BE49-F238E27FC236}">
                <a16:creationId xmlns:a16="http://schemas.microsoft.com/office/drawing/2014/main" id="{3966C103-95C0-A644-A0E9-9270AB622057}"/>
              </a:ext>
            </a:extLst>
          </p:cNvPr>
          <p:cNvCxnSpPr>
            <a:cxnSpLocks/>
          </p:cNvCxnSpPr>
          <p:nvPr/>
        </p:nvCxnSpPr>
        <p:spPr>
          <a:xfrm flipH="1">
            <a:off x="5021715" y="2352032"/>
            <a:ext cx="603980" cy="301238"/>
          </a:xfrm>
          <a:prstGeom prst="straightConnector1">
            <a:avLst/>
          </a:prstGeom>
          <a:ln w="3810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5032277-33D6-FC41-AA81-528C7181EE42}"/>
              </a:ext>
            </a:extLst>
          </p:cNvPr>
          <p:cNvCxnSpPr>
            <a:cxnSpLocks/>
          </p:cNvCxnSpPr>
          <p:nvPr/>
        </p:nvCxnSpPr>
        <p:spPr>
          <a:xfrm>
            <a:off x="6419527" y="2300697"/>
            <a:ext cx="536520" cy="257147"/>
          </a:xfrm>
          <a:prstGeom prst="straightConnector1">
            <a:avLst/>
          </a:prstGeom>
          <a:ln w="3810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E0135BB-3A94-FE49-894D-A81B45556B0A}"/>
              </a:ext>
            </a:extLst>
          </p:cNvPr>
          <p:cNvSpPr txBox="1"/>
          <p:nvPr/>
        </p:nvSpPr>
        <p:spPr>
          <a:xfrm>
            <a:off x="5141628" y="2008692"/>
            <a:ext cx="351378" cy="523220"/>
          </a:xfrm>
          <a:prstGeom prst="rect">
            <a:avLst/>
          </a:prstGeom>
          <a:noFill/>
        </p:spPr>
        <p:txBody>
          <a:bodyPr wrap="non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a:t>
            </a:r>
          </a:p>
        </p:txBody>
      </p:sp>
      <p:sp>
        <p:nvSpPr>
          <p:cNvPr id="11" name="TextBox 10">
            <a:extLst>
              <a:ext uri="{FF2B5EF4-FFF2-40B4-BE49-F238E27FC236}">
                <a16:creationId xmlns:a16="http://schemas.microsoft.com/office/drawing/2014/main" id="{2CF55530-8033-9B4D-BC6F-8BD9B24904A8}"/>
              </a:ext>
            </a:extLst>
          </p:cNvPr>
          <p:cNvSpPr txBox="1"/>
          <p:nvPr/>
        </p:nvSpPr>
        <p:spPr>
          <a:xfrm>
            <a:off x="6627532" y="1906050"/>
            <a:ext cx="351378" cy="523220"/>
          </a:xfrm>
          <a:prstGeom prst="rect">
            <a:avLst/>
          </a:prstGeom>
          <a:noFill/>
        </p:spPr>
        <p:txBody>
          <a:bodyPr wrap="non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a:t>
            </a:r>
          </a:p>
        </p:txBody>
      </p:sp>
      <mc:AlternateContent xmlns:mc="http://schemas.openxmlformats.org/markup-compatibility/2006">
        <mc:Choice xmlns:a14="http://schemas.microsoft.com/office/drawing/2010/main" Requires="a14">
          <p:sp>
            <p:nvSpPr>
              <p:cNvPr id="14" name="Content Placeholder 2">
                <a:extLst>
                  <a:ext uri="{FF2B5EF4-FFF2-40B4-BE49-F238E27FC236}">
                    <a16:creationId xmlns:a16="http://schemas.microsoft.com/office/drawing/2014/main" id="{2AB9C5A7-55FB-BC46-AA31-F22DE3DD033B}"/>
                  </a:ext>
                </a:extLst>
              </p:cNvPr>
              <p:cNvSpPr txBox="1">
                <a:spLocks/>
              </p:cNvSpPr>
              <p:nvPr/>
            </p:nvSpPr>
            <p:spPr>
              <a:xfrm>
                <a:off x="838200" y="3852471"/>
                <a:ext cx="10515600" cy="2429422"/>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tx1"/>
                    </a:solidFill>
                  </a:rPr>
                  <a:t>|| ● – ★ ||</a:t>
                </a:r>
                <a:r>
                  <a:rPr lang="en-US" baseline="30000" dirty="0">
                    <a:solidFill>
                      <a:schemeClr val="tx1"/>
                    </a:solidFill>
                  </a:rPr>
                  <a:t>2</a:t>
                </a:r>
                <a:r>
                  <a:rPr lang="en-US" dirty="0">
                    <a:solidFill>
                      <a:schemeClr val="tx1"/>
                    </a:solidFill>
                  </a:rPr>
                  <a:t> &lt; || ○ – ★ ||</a:t>
                </a:r>
                <a:r>
                  <a:rPr lang="en-US" baseline="30000" dirty="0">
                    <a:solidFill>
                      <a:schemeClr val="tx1"/>
                    </a:solidFill>
                  </a:rPr>
                  <a:t>2</a:t>
                </a:r>
                <a:endParaRPr lang="en-US" sz="1500" baseline="30000" dirty="0">
                  <a:solidFill>
                    <a:schemeClr val="tx1"/>
                  </a:solidFill>
                </a:endParaRPr>
              </a:p>
              <a:p>
                <a:pPr marL="0" indent="0" algn="ctr">
                  <a:buNone/>
                </a:pPr>
                <a:endParaRPr lang="en-US" baseline="30000" dirty="0">
                  <a:solidFill>
                    <a:schemeClr val="tx1"/>
                  </a:solidFill>
                </a:endParaRPr>
              </a:p>
              <a:p>
                <a:pPr marL="0" indent="0" algn="ctr">
                  <a:buNone/>
                </a:pPr>
                <a14:m>
                  <m:oMathPara xmlns:m="http://schemas.openxmlformats.org/officeDocument/2006/math">
                    <m:oMathParaPr>
                      <m:jc m:val="centerGroup"/>
                    </m:oMathParaPr>
                    <m:oMath xmlns:m="http://schemas.openxmlformats.org/officeDocument/2006/math">
                      <m:r>
                        <m:rPr>
                          <m:sty m:val="p"/>
                        </m:rPr>
                        <a:rPr lang="en-US" b="0" i="0" smtClean="0">
                          <a:solidFill>
                            <a:schemeClr val="tx1"/>
                          </a:solidFill>
                          <a:latin typeface="Cambria Math" panose="02040503050406030204" pitchFamily="18" charset="0"/>
                        </a:rPr>
                        <m:t>P</m:t>
                      </m:r>
                      <m:r>
                        <a:rPr lang="en-US" b="0" i="0" smtClean="0">
                          <a:solidFill>
                            <a:schemeClr val="tx1"/>
                          </a:solidFill>
                          <a:latin typeface="Cambria Math" panose="02040503050406030204" pitchFamily="18" charset="0"/>
                        </a:rPr>
                        <m:t>(</m:t>
                      </m:r>
                      <m:r>
                        <m:rPr>
                          <m:nor/>
                        </m:rPr>
                        <a:rPr lang="en-US" dirty="0">
                          <a:solidFill>
                            <a:schemeClr val="tx1"/>
                          </a:solidFill>
                        </a:rPr>
                        <m:t>●</m:t>
                      </m:r>
                      <m:r>
                        <m:rPr>
                          <m:nor/>
                        </m:rPr>
                        <a:rPr lang="en-US" b="0" i="0" dirty="0" smtClean="0">
                          <a:solidFill>
                            <a:schemeClr val="tx1"/>
                          </a:solidFill>
                        </a:rPr>
                        <m:t> &gt; </m:t>
                      </m:r>
                      <m:r>
                        <m:rPr>
                          <m:nor/>
                        </m:rPr>
                        <a:rPr lang="en-US" dirty="0">
                          <a:solidFill>
                            <a:schemeClr val="tx1"/>
                          </a:solidFill>
                        </a:rPr>
                        <m:t>○ | ★</m:t>
                      </m:r>
                      <m:r>
                        <a:rPr lang="en-US" b="0" i="0" dirty="0" smtClean="0">
                          <a:solidFill>
                            <a:schemeClr val="tx1"/>
                          </a:solidFill>
                          <a:latin typeface="Cambria Math" panose="02040503050406030204" pitchFamily="18" charset="0"/>
                        </a:rPr>
                        <m:t>)</m:t>
                      </m:r>
                      <m:r>
                        <a:rPr lang="en-US" b="0" i="0" smtClean="0">
                          <a:solidFill>
                            <a:schemeClr val="tx1"/>
                          </a:solidFill>
                          <a:latin typeface="Cambria Math" panose="02040503050406030204" pitchFamily="18" charset="0"/>
                        </a:rPr>
                        <m:t>= </m:t>
                      </m:r>
                      <m:f>
                        <m:fPr>
                          <m:ctrlPr>
                            <a:rPr lang="en-US" i="1">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1+</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𝑒</m:t>
                              </m:r>
                            </m:e>
                            <m:sup>
                              <m:r>
                                <m:rPr>
                                  <m:nor/>
                                </m:rPr>
                                <a:rPr lang="en-US" b="0" i="0" dirty="0" smtClean="0">
                                  <a:solidFill>
                                    <a:schemeClr val="tx1"/>
                                  </a:solidFill>
                                </a:rPr>
                                <m:t>{|</m:t>
                              </m:r>
                              <m:r>
                                <m:rPr>
                                  <m:nor/>
                                </m:rPr>
                                <a:rPr lang="en-US" dirty="0">
                                  <a:solidFill>
                                    <a:schemeClr val="tx1"/>
                                  </a:solidFill>
                                </a:rPr>
                                <m:t>|● – ★</m:t>
                              </m:r>
                              <m:r>
                                <m:rPr>
                                  <m:nor/>
                                </m:rPr>
                                <a:rPr lang="en-US" b="0" i="0" dirty="0" smtClean="0">
                                  <a:solidFill>
                                    <a:schemeClr val="tx1"/>
                                  </a:solidFill>
                                </a:rPr>
                                <m:t>|</m:t>
                              </m:r>
                              <m:r>
                                <m:rPr>
                                  <m:nor/>
                                </m:rPr>
                                <a:rPr lang="en-US" dirty="0">
                                  <a:solidFill>
                                    <a:schemeClr val="tx1"/>
                                  </a:solidFill>
                                </a:rPr>
                                <m:t>|</m:t>
                              </m:r>
                              <m:r>
                                <m:rPr>
                                  <m:nor/>
                                </m:rPr>
                                <a:rPr lang="en-US" baseline="30000" dirty="0">
                                  <a:solidFill>
                                    <a:schemeClr val="tx1"/>
                                  </a:solidFill>
                                </a:rPr>
                                <m:t>2</m:t>
                              </m:r>
                              <m:r>
                                <m:rPr>
                                  <m:nor/>
                                </m:rPr>
                                <a:rPr lang="en-US" dirty="0">
                                  <a:solidFill>
                                    <a:schemeClr val="tx1"/>
                                  </a:solidFill>
                                </a:rPr>
                                <m:t> </m:t>
                              </m:r>
                              <m:r>
                                <m:rPr>
                                  <m:nor/>
                                </m:rPr>
                                <a:rPr lang="en-US" b="0" i="0" dirty="0" smtClean="0">
                                  <a:solidFill>
                                    <a:schemeClr val="tx1"/>
                                  </a:solidFill>
                                </a:rPr>
                                <m:t>−</m:t>
                              </m:r>
                              <m:r>
                                <m:rPr>
                                  <m:nor/>
                                </m:rPr>
                                <a:rPr lang="en-US" dirty="0">
                                  <a:solidFill>
                                    <a:schemeClr val="tx1"/>
                                  </a:solidFill>
                                </a:rPr>
                                <m:t> ||○ – ★||</m:t>
                              </m:r>
                              <m:r>
                                <m:rPr>
                                  <m:nor/>
                                </m:rPr>
                                <a:rPr lang="en-US" baseline="30000" dirty="0">
                                  <a:solidFill>
                                    <a:schemeClr val="tx1"/>
                                  </a:solidFill>
                                </a:rPr>
                                <m:t>2</m:t>
                              </m:r>
                              <m:r>
                                <m:rPr>
                                  <m:nor/>
                                </m:rPr>
                                <a:rPr lang="en-US" dirty="0">
                                  <a:solidFill>
                                    <a:schemeClr val="tx1"/>
                                  </a:solidFill>
                                </a:rPr>
                                <m:t>}</m:t>
                              </m:r>
                            </m:sup>
                          </m:sSup>
                        </m:den>
                      </m:f>
                    </m:oMath>
                  </m:oMathPara>
                </a14:m>
                <a:endParaRPr lang="en-US" dirty="0">
                  <a:solidFill>
                    <a:schemeClr val="tx1"/>
                  </a:solidFill>
                </a:endParaRPr>
              </a:p>
              <a:p>
                <a:pPr algn="ctr"/>
                <a:endParaRPr lang="en-US" dirty="0">
                  <a:solidFill>
                    <a:schemeClr val="tx1"/>
                  </a:solidFill>
                </a:endParaRPr>
              </a:p>
            </p:txBody>
          </p:sp>
        </mc:Choice>
        <mc:Fallback>
          <p:sp>
            <p:nvSpPr>
              <p:cNvPr id="14" name="Content Placeholder 2">
                <a:extLst>
                  <a:ext uri="{FF2B5EF4-FFF2-40B4-BE49-F238E27FC236}">
                    <a16:creationId xmlns:a16="http://schemas.microsoft.com/office/drawing/2014/main" id="{2AB9C5A7-55FB-BC46-AA31-F22DE3DD033B}"/>
                  </a:ext>
                </a:extLst>
              </p:cNvPr>
              <p:cNvSpPr txBox="1">
                <a:spLocks noRot="1" noChangeAspect="1" noMove="1" noResize="1" noEditPoints="1" noAdjustHandles="1" noChangeArrowheads="1" noChangeShapeType="1" noTextEdit="1"/>
              </p:cNvSpPr>
              <p:nvPr/>
            </p:nvSpPr>
            <p:spPr>
              <a:xfrm>
                <a:off x="838200" y="3852471"/>
                <a:ext cx="10515600" cy="2429422"/>
              </a:xfrm>
              <a:prstGeom prst="rect">
                <a:avLst/>
              </a:prstGeom>
              <a:blipFill>
                <a:blip r:embed="rId3"/>
                <a:stretch>
                  <a:fillRect t="-4688"/>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2598404D-BCE5-2A4C-A087-B009BC28996C}"/>
              </a:ext>
            </a:extLst>
          </p:cNvPr>
          <p:cNvSpPr txBox="1"/>
          <p:nvPr/>
        </p:nvSpPr>
        <p:spPr>
          <a:xfrm>
            <a:off x="5820564" y="1968510"/>
            <a:ext cx="351378" cy="523220"/>
          </a:xfrm>
          <a:prstGeom prst="rect">
            <a:avLst/>
          </a:prstGeom>
          <a:noFill/>
        </p:spPr>
        <p:txBody>
          <a:bodyPr wrap="non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a:t>
            </a:r>
          </a:p>
        </p:txBody>
      </p:sp>
      <p:cxnSp>
        <p:nvCxnSpPr>
          <p:cNvPr id="16" name="Straight Arrow Connector 15">
            <a:extLst>
              <a:ext uri="{FF2B5EF4-FFF2-40B4-BE49-F238E27FC236}">
                <a16:creationId xmlns:a16="http://schemas.microsoft.com/office/drawing/2014/main" id="{BFBF1C35-83AB-2F42-91EC-2A2FDBD5B45A}"/>
              </a:ext>
            </a:extLst>
          </p:cNvPr>
          <p:cNvCxnSpPr>
            <a:cxnSpLocks/>
          </p:cNvCxnSpPr>
          <p:nvPr/>
        </p:nvCxnSpPr>
        <p:spPr>
          <a:xfrm flipV="1">
            <a:off x="1903751" y="5414909"/>
            <a:ext cx="617106" cy="267317"/>
          </a:xfrm>
          <a:prstGeom prst="straightConnector1">
            <a:avLst/>
          </a:prstGeom>
          <a:ln w="3810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38ADEC49-2C1A-4C40-BCC8-DF3D40FB456D}"/>
              </a:ext>
            </a:extLst>
          </p:cNvPr>
          <p:cNvSpPr txBox="1">
            <a:spLocks/>
          </p:cNvSpPr>
          <p:nvPr/>
        </p:nvSpPr>
        <p:spPr>
          <a:xfrm>
            <a:off x="764500" y="5863727"/>
            <a:ext cx="2317230" cy="473987"/>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solidFill>
                  <a:schemeClr val="tx1"/>
                </a:solidFill>
              </a:rPr>
              <a:t>Likelihood of ★</a:t>
            </a:r>
            <a:endParaRPr lang="en-US" sz="2200" baseline="30000" dirty="0">
              <a:solidFill>
                <a:schemeClr val="tx1"/>
              </a:solidFill>
            </a:endParaRPr>
          </a:p>
        </p:txBody>
      </p:sp>
      <p:sp>
        <p:nvSpPr>
          <p:cNvPr id="20" name="Slide Number Placeholder 19">
            <a:extLst>
              <a:ext uri="{FF2B5EF4-FFF2-40B4-BE49-F238E27FC236}">
                <a16:creationId xmlns:a16="http://schemas.microsoft.com/office/drawing/2014/main" id="{C3D8F30C-7CE9-F044-A2CF-98856DD19E64}"/>
              </a:ext>
            </a:extLst>
          </p:cNvPr>
          <p:cNvSpPr>
            <a:spLocks noGrp="1"/>
          </p:cNvSpPr>
          <p:nvPr>
            <p:ph type="sldNum" sz="quarter" idx="12"/>
          </p:nvPr>
        </p:nvSpPr>
        <p:spPr/>
        <p:txBody>
          <a:bodyPr/>
          <a:lstStyle/>
          <a:p>
            <a:fld id="{22695355-0584-3048-B6D5-6FE7D71F4AA9}" type="slidenum">
              <a:rPr lang="en-US" smtClean="0">
                <a:solidFill>
                  <a:schemeClr val="tx1"/>
                </a:solidFill>
              </a:rPr>
              <a:pPr/>
              <a:t>94</a:t>
            </a:fld>
            <a:endParaRPr lang="en-US">
              <a:solidFill>
                <a:schemeClr val="tx1"/>
              </a:solidFill>
            </a:endParaRPr>
          </a:p>
        </p:txBody>
      </p:sp>
    </p:spTree>
    <p:extLst>
      <p:ext uri="{BB962C8B-B14F-4D97-AF65-F5344CB8AC3E}">
        <p14:creationId xmlns:p14="http://schemas.microsoft.com/office/powerpoint/2010/main" val="3581670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412BB-3163-8343-9A68-505CD9DEEECB}"/>
              </a:ext>
            </a:extLst>
          </p:cNvPr>
          <p:cNvSpPr>
            <a:spLocks noGrp="1"/>
          </p:cNvSpPr>
          <p:nvPr>
            <p:ph type="title"/>
          </p:nvPr>
        </p:nvSpPr>
        <p:spPr/>
        <p:txBody>
          <a:bodyPr/>
          <a:lstStyle/>
          <a:p>
            <a:r>
              <a:rPr lang="en-US" dirty="0">
                <a:solidFill>
                  <a:schemeClr val="tx1"/>
                </a:solidFill>
              </a:rPr>
              <a:t>Adaptive real time search</a:t>
            </a:r>
          </a:p>
        </p:txBody>
      </p:sp>
      <p:sp>
        <p:nvSpPr>
          <p:cNvPr id="4" name="Slide Number Placeholder 3">
            <a:extLst>
              <a:ext uri="{FF2B5EF4-FFF2-40B4-BE49-F238E27FC236}">
                <a16:creationId xmlns:a16="http://schemas.microsoft.com/office/drawing/2014/main" id="{7F470E95-8A10-9541-AA23-39F1D5457DDC}"/>
              </a:ext>
            </a:extLst>
          </p:cNvPr>
          <p:cNvSpPr>
            <a:spLocks noGrp="1"/>
          </p:cNvSpPr>
          <p:nvPr>
            <p:ph type="sldNum" sz="quarter" idx="12"/>
          </p:nvPr>
        </p:nvSpPr>
        <p:spPr/>
        <p:txBody>
          <a:bodyPr/>
          <a:lstStyle/>
          <a:p>
            <a:fld id="{22695355-0584-3048-B6D5-6FE7D71F4AA9}" type="slidenum">
              <a:rPr lang="en-US" smtClean="0">
                <a:solidFill>
                  <a:schemeClr val="tx1"/>
                </a:solidFill>
              </a:rPr>
              <a:pPr/>
              <a:t>95</a:t>
            </a:fld>
            <a:endParaRPr lang="en-US" dirty="0">
              <a:solidFill>
                <a:schemeClr val="tx1"/>
              </a:solidFill>
            </a:endParaRPr>
          </a:p>
        </p:txBody>
      </p:sp>
      <p:cxnSp>
        <p:nvCxnSpPr>
          <p:cNvPr id="5" name="Straight Connector 4">
            <a:extLst>
              <a:ext uri="{FF2B5EF4-FFF2-40B4-BE49-F238E27FC236}">
                <a16:creationId xmlns:a16="http://schemas.microsoft.com/office/drawing/2014/main" id="{78A82038-70DF-594F-BAD2-33CF4AE34820}"/>
              </a:ext>
            </a:extLst>
          </p:cNvPr>
          <p:cNvCxnSpPr>
            <a:cxnSpLocks/>
          </p:cNvCxnSpPr>
          <p:nvPr/>
        </p:nvCxnSpPr>
        <p:spPr>
          <a:xfrm>
            <a:off x="5690212" y="1364104"/>
            <a:ext cx="0" cy="54414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989FC50-7C6C-2644-A6FC-EAEB8E087CCA}"/>
              </a:ext>
            </a:extLst>
          </p:cNvPr>
          <p:cNvCxnSpPr>
            <a:cxnSpLocks/>
          </p:cNvCxnSpPr>
          <p:nvPr/>
        </p:nvCxnSpPr>
        <p:spPr>
          <a:xfrm>
            <a:off x="315415" y="3999299"/>
            <a:ext cx="113258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A492888-A40F-794E-89A2-478641DD1C2B}"/>
              </a:ext>
            </a:extLst>
          </p:cNvPr>
          <p:cNvSpPr txBox="1"/>
          <p:nvPr/>
        </p:nvSpPr>
        <p:spPr>
          <a:xfrm>
            <a:off x="6109936" y="1729098"/>
            <a:ext cx="1550030" cy="430887"/>
          </a:xfrm>
          <a:prstGeom prst="rect">
            <a:avLst/>
          </a:prstGeom>
          <a:noFill/>
        </p:spPr>
        <p:txBody>
          <a:bodyPr wrap="square" rtlCol="0">
            <a:spAutoFit/>
          </a:bodyPr>
          <a:lstStyle/>
          <a:p>
            <a:r>
              <a:rPr lang="en-US" sz="2200" dirty="0">
                <a:latin typeface="Amazon Ember" panose="020B0603020204020204" pitchFamily="34" charset="0"/>
                <a:ea typeface="Amazon Ember" panose="020B0603020204020204" pitchFamily="34" charset="0"/>
                <a:cs typeface="Amazon Ember" panose="020B0603020204020204" pitchFamily="34" charset="0"/>
              </a:rPr>
              <a:t>Pointiness</a:t>
            </a:r>
          </a:p>
        </p:txBody>
      </p:sp>
      <p:sp>
        <p:nvSpPr>
          <p:cNvPr id="8" name="TextBox 7">
            <a:extLst>
              <a:ext uri="{FF2B5EF4-FFF2-40B4-BE49-F238E27FC236}">
                <a16:creationId xmlns:a16="http://schemas.microsoft.com/office/drawing/2014/main" id="{9059EC7E-5662-A54D-8581-38360970BEA0}"/>
              </a:ext>
            </a:extLst>
          </p:cNvPr>
          <p:cNvSpPr txBox="1"/>
          <p:nvPr/>
        </p:nvSpPr>
        <p:spPr>
          <a:xfrm>
            <a:off x="9431341" y="3529238"/>
            <a:ext cx="2156047" cy="430887"/>
          </a:xfrm>
          <a:prstGeom prst="rect">
            <a:avLst/>
          </a:prstGeom>
          <a:noFill/>
        </p:spPr>
        <p:txBody>
          <a:bodyPr wrap="square" rtlCol="0">
            <a:spAutoFit/>
          </a:bodyPr>
          <a:lstStyle/>
          <a:p>
            <a:r>
              <a:rPr lang="en-US" sz="2200" dirty="0">
                <a:latin typeface="Amazon Ember" panose="020B0603020204020204" pitchFamily="34" charset="0"/>
                <a:ea typeface="Amazon Ember" panose="020B0603020204020204" pitchFamily="34" charset="0"/>
                <a:cs typeface="Amazon Ember" panose="020B0603020204020204" pitchFamily="34" charset="0"/>
              </a:rPr>
              <a:t>Color gradient</a:t>
            </a:r>
          </a:p>
        </p:txBody>
      </p:sp>
      <p:cxnSp>
        <p:nvCxnSpPr>
          <p:cNvPr id="9" name="Straight Arrow Connector 8">
            <a:extLst>
              <a:ext uri="{FF2B5EF4-FFF2-40B4-BE49-F238E27FC236}">
                <a16:creationId xmlns:a16="http://schemas.microsoft.com/office/drawing/2014/main" id="{820FA3B1-F637-4749-ABB6-16E3964F81A2}"/>
              </a:ext>
            </a:extLst>
          </p:cNvPr>
          <p:cNvCxnSpPr>
            <a:cxnSpLocks/>
          </p:cNvCxnSpPr>
          <p:nvPr/>
        </p:nvCxnSpPr>
        <p:spPr>
          <a:xfrm>
            <a:off x="6258672" y="4195435"/>
            <a:ext cx="489401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2A56748-C39B-9F44-8FC3-B2D59B582BF8}"/>
              </a:ext>
            </a:extLst>
          </p:cNvPr>
          <p:cNvCxnSpPr>
            <a:cxnSpLocks/>
          </p:cNvCxnSpPr>
          <p:nvPr/>
        </p:nvCxnSpPr>
        <p:spPr>
          <a:xfrm flipV="1">
            <a:off x="5892188" y="1543987"/>
            <a:ext cx="0" cy="2128603"/>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1604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Straight Connector 30">
            <a:extLst>
              <a:ext uri="{FF2B5EF4-FFF2-40B4-BE49-F238E27FC236}">
                <a16:creationId xmlns:a16="http://schemas.microsoft.com/office/drawing/2014/main" id="{CD3A55FC-7AB5-0E4B-962A-5A15A5CFC303}"/>
              </a:ext>
            </a:extLst>
          </p:cNvPr>
          <p:cNvCxnSpPr>
            <a:cxnSpLocks/>
          </p:cNvCxnSpPr>
          <p:nvPr/>
        </p:nvCxnSpPr>
        <p:spPr>
          <a:xfrm>
            <a:off x="5690212" y="110169"/>
            <a:ext cx="0" cy="657544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B0EB6D6-9E9E-2244-BEB0-3C705E8BA59F}"/>
              </a:ext>
            </a:extLst>
          </p:cNvPr>
          <p:cNvCxnSpPr>
            <a:cxnSpLocks/>
          </p:cNvCxnSpPr>
          <p:nvPr/>
        </p:nvCxnSpPr>
        <p:spPr>
          <a:xfrm>
            <a:off x="315415" y="3624549"/>
            <a:ext cx="1132588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814964CB-34F8-714F-ABEC-8E1FD92A179F}"/>
              </a:ext>
            </a:extLst>
          </p:cNvPr>
          <p:cNvSpPr/>
          <p:nvPr/>
        </p:nvSpPr>
        <p:spPr>
          <a:xfrm>
            <a:off x="4152793" y="5799918"/>
            <a:ext cx="925417" cy="925417"/>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A37F70FF-ED50-FB46-95F4-50631B963596}"/>
              </a:ext>
            </a:extLst>
          </p:cNvPr>
          <p:cNvSpPr/>
          <p:nvPr/>
        </p:nvSpPr>
        <p:spPr>
          <a:xfrm>
            <a:off x="1358155" y="5798915"/>
            <a:ext cx="925417" cy="925417"/>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C389E61-B686-5C41-8CAC-F5A833325F13}"/>
              </a:ext>
            </a:extLst>
          </p:cNvPr>
          <p:cNvSpPr/>
          <p:nvPr/>
        </p:nvSpPr>
        <p:spPr>
          <a:xfrm>
            <a:off x="9921445" y="5830836"/>
            <a:ext cx="925417" cy="92541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6916D64-4939-0E48-AAF5-B3A0348BB9A0}"/>
              </a:ext>
            </a:extLst>
          </p:cNvPr>
          <p:cNvSpPr/>
          <p:nvPr/>
        </p:nvSpPr>
        <p:spPr>
          <a:xfrm>
            <a:off x="7038491" y="5783855"/>
            <a:ext cx="925417" cy="925417"/>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5-Point Star 14">
            <a:extLst>
              <a:ext uri="{FF2B5EF4-FFF2-40B4-BE49-F238E27FC236}">
                <a16:creationId xmlns:a16="http://schemas.microsoft.com/office/drawing/2014/main" id="{284E8AE0-5816-3C4C-A8A8-ED8C47565234}"/>
              </a:ext>
            </a:extLst>
          </p:cNvPr>
          <p:cNvSpPr/>
          <p:nvPr/>
        </p:nvSpPr>
        <p:spPr>
          <a:xfrm>
            <a:off x="1338554" y="163648"/>
            <a:ext cx="903383" cy="903383"/>
          </a:xfrm>
          <a:prstGeom prst="star5">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5-Point Star 15">
            <a:extLst>
              <a:ext uri="{FF2B5EF4-FFF2-40B4-BE49-F238E27FC236}">
                <a16:creationId xmlns:a16="http://schemas.microsoft.com/office/drawing/2014/main" id="{A8595769-9871-9D42-8672-467F0E1A8B52}"/>
              </a:ext>
            </a:extLst>
          </p:cNvPr>
          <p:cNvSpPr/>
          <p:nvPr/>
        </p:nvSpPr>
        <p:spPr>
          <a:xfrm>
            <a:off x="4157384" y="132665"/>
            <a:ext cx="903383" cy="903383"/>
          </a:xfrm>
          <a:prstGeom prst="star5">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5-Point Star 16">
            <a:extLst>
              <a:ext uri="{FF2B5EF4-FFF2-40B4-BE49-F238E27FC236}">
                <a16:creationId xmlns:a16="http://schemas.microsoft.com/office/drawing/2014/main" id="{29301BB9-F9D0-ED46-9BF3-AC2BF518EF39}"/>
              </a:ext>
            </a:extLst>
          </p:cNvPr>
          <p:cNvSpPr/>
          <p:nvPr/>
        </p:nvSpPr>
        <p:spPr>
          <a:xfrm>
            <a:off x="7060525" y="127051"/>
            <a:ext cx="903383" cy="903383"/>
          </a:xfrm>
          <a:prstGeom prst="star5">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5-Point Star 17">
            <a:extLst>
              <a:ext uri="{FF2B5EF4-FFF2-40B4-BE49-F238E27FC236}">
                <a16:creationId xmlns:a16="http://schemas.microsoft.com/office/drawing/2014/main" id="{99FA2378-E77B-B54A-935C-0F578AB26297}"/>
              </a:ext>
            </a:extLst>
          </p:cNvPr>
          <p:cNvSpPr/>
          <p:nvPr/>
        </p:nvSpPr>
        <p:spPr>
          <a:xfrm>
            <a:off x="9921445" y="172760"/>
            <a:ext cx="903383" cy="903383"/>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iangle 18">
            <a:extLst>
              <a:ext uri="{FF2B5EF4-FFF2-40B4-BE49-F238E27FC236}">
                <a16:creationId xmlns:a16="http://schemas.microsoft.com/office/drawing/2014/main" id="{7F9A549A-B20B-8840-B965-F094955D716D}"/>
              </a:ext>
            </a:extLst>
          </p:cNvPr>
          <p:cNvSpPr/>
          <p:nvPr/>
        </p:nvSpPr>
        <p:spPr>
          <a:xfrm>
            <a:off x="1333046" y="3244467"/>
            <a:ext cx="914400" cy="760163"/>
          </a:xfrm>
          <a:prstGeom prst="triangl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iangle 19">
            <a:extLst>
              <a:ext uri="{FF2B5EF4-FFF2-40B4-BE49-F238E27FC236}">
                <a16:creationId xmlns:a16="http://schemas.microsoft.com/office/drawing/2014/main" id="{1D0A29CE-2601-5B4E-8C74-7147659C6928}"/>
              </a:ext>
            </a:extLst>
          </p:cNvPr>
          <p:cNvSpPr/>
          <p:nvPr/>
        </p:nvSpPr>
        <p:spPr>
          <a:xfrm>
            <a:off x="9926954" y="3186170"/>
            <a:ext cx="914400" cy="76016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iangle 20">
            <a:extLst>
              <a:ext uri="{FF2B5EF4-FFF2-40B4-BE49-F238E27FC236}">
                <a16:creationId xmlns:a16="http://schemas.microsoft.com/office/drawing/2014/main" id="{CEF3E283-E0C1-8544-B40F-A3ADA2466016}"/>
              </a:ext>
            </a:extLst>
          </p:cNvPr>
          <p:cNvSpPr/>
          <p:nvPr/>
        </p:nvSpPr>
        <p:spPr>
          <a:xfrm>
            <a:off x="7044000" y="3186169"/>
            <a:ext cx="914400" cy="760163"/>
          </a:xfrm>
          <a:prstGeom prst="triangl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iangle 21">
            <a:extLst>
              <a:ext uri="{FF2B5EF4-FFF2-40B4-BE49-F238E27FC236}">
                <a16:creationId xmlns:a16="http://schemas.microsoft.com/office/drawing/2014/main" id="{F77F5831-2855-9243-B7DE-D2924CA28304}"/>
              </a:ext>
            </a:extLst>
          </p:cNvPr>
          <p:cNvSpPr/>
          <p:nvPr/>
        </p:nvSpPr>
        <p:spPr>
          <a:xfrm>
            <a:off x="4146367" y="3186168"/>
            <a:ext cx="914400" cy="760163"/>
          </a:xfrm>
          <a:prstGeom prst="triangl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2C4D379-B403-8B49-8FEB-5CE5BCA3B4DB}"/>
              </a:ext>
            </a:extLst>
          </p:cNvPr>
          <p:cNvSpPr/>
          <p:nvPr/>
        </p:nvSpPr>
        <p:spPr>
          <a:xfrm>
            <a:off x="1393639" y="1782209"/>
            <a:ext cx="793214" cy="771181"/>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6265B90-7F65-AA4C-B96F-1E2A6C9AECB0}"/>
              </a:ext>
            </a:extLst>
          </p:cNvPr>
          <p:cNvSpPr/>
          <p:nvPr/>
        </p:nvSpPr>
        <p:spPr>
          <a:xfrm>
            <a:off x="9987546" y="1770503"/>
            <a:ext cx="793214" cy="77118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DC73BF7-E67A-2C44-B365-1EEB359C7A36}"/>
              </a:ext>
            </a:extLst>
          </p:cNvPr>
          <p:cNvSpPr/>
          <p:nvPr/>
        </p:nvSpPr>
        <p:spPr>
          <a:xfrm>
            <a:off x="7104592" y="1770502"/>
            <a:ext cx="793214" cy="771181"/>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184F0E0-26FA-5043-A4B7-AA1B12BF0D40}"/>
              </a:ext>
            </a:extLst>
          </p:cNvPr>
          <p:cNvSpPr/>
          <p:nvPr/>
        </p:nvSpPr>
        <p:spPr>
          <a:xfrm>
            <a:off x="4176665" y="1782209"/>
            <a:ext cx="793214" cy="771181"/>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5CF0E6C1-F249-1546-9FD1-7B2F1BCABBB7}"/>
              </a:ext>
            </a:extLst>
          </p:cNvPr>
          <p:cNvSpPr/>
          <p:nvPr/>
        </p:nvSpPr>
        <p:spPr>
          <a:xfrm>
            <a:off x="1360588" y="4531604"/>
            <a:ext cx="859316" cy="815249"/>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05A3BDC0-F6B7-E74A-BC89-C0E294B16EE2}"/>
              </a:ext>
            </a:extLst>
          </p:cNvPr>
          <p:cNvSpPr/>
          <p:nvPr/>
        </p:nvSpPr>
        <p:spPr>
          <a:xfrm>
            <a:off x="4185844" y="4535733"/>
            <a:ext cx="859316" cy="815249"/>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89F583B9-5D74-1744-A2A9-AB3BB6F7FD3E}"/>
              </a:ext>
            </a:extLst>
          </p:cNvPr>
          <p:cNvSpPr/>
          <p:nvPr/>
        </p:nvSpPr>
        <p:spPr>
          <a:xfrm>
            <a:off x="7071542" y="4535733"/>
            <a:ext cx="859316" cy="815249"/>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F4F69033-7F63-DD48-8B39-A585F54EB63E}"/>
              </a:ext>
            </a:extLst>
          </p:cNvPr>
          <p:cNvSpPr/>
          <p:nvPr/>
        </p:nvSpPr>
        <p:spPr>
          <a:xfrm>
            <a:off x="9912265" y="4543928"/>
            <a:ext cx="859316" cy="81524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85588C2D-D6E3-C44B-B867-6CDD7FB31387}"/>
              </a:ext>
            </a:extLst>
          </p:cNvPr>
          <p:cNvCxnSpPr>
            <a:cxnSpLocks/>
          </p:cNvCxnSpPr>
          <p:nvPr/>
        </p:nvCxnSpPr>
        <p:spPr>
          <a:xfrm flipH="1">
            <a:off x="11017777" y="113186"/>
            <a:ext cx="490726" cy="351514"/>
          </a:xfrm>
          <a:prstGeom prst="straightConnector1">
            <a:avLst/>
          </a:prstGeom>
          <a:ln w="571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
        <p:nvSpPr>
          <p:cNvPr id="35" name="Donut 34">
            <a:extLst>
              <a:ext uri="{FF2B5EF4-FFF2-40B4-BE49-F238E27FC236}">
                <a16:creationId xmlns:a16="http://schemas.microsoft.com/office/drawing/2014/main" id="{09F45DAB-8884-774C-B0D7-393C3DE37B0D}"/>
              </a:ext>
            </a:extLst>
          </p:cNvPr>
          <p:cNvSpPr/>
          <p:nvPr/>
        </p:nvSpPr>
        <p:spPr>
          <a:xfrm>
            <a:off x="1152798" y="65199"/>
            <a:ext cx="1277957" cy="1200838"/>
          </a:xfrm>
          <a:prstGeom prst="donut">
            <a:avLst>
              <a:gd name="adj" fmla="val 450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Donut 35">
            <a:extLst>
              <a:ext uri="{FF2B5EF4-FFF2-40B4-BE49-F238E27FC236}">
                <a16:creationId xmlns:a16="http://schemas.microsoft.com/office/drawing/2014/main" id="{55603CEA-BF37-E840-A1CC-7711FD10DDE3}"/>
              </a:ext>
            </a:extLst>
          </p:cNvPr>
          <p:cNvSpPr/>
          <p:nvPr/>
        </p:nvSpPr>
        <p:spPr>
          <a:xfrm>
            <a:off x="6883336" y="29980"/>
            <a:ext cx="1277957" cy="1200838"/>
          </a:xfrm>
          <a:prstGeom prst="donut">
            <a:avLst>
              <a:gd name="adj" fmla="val 450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Rectangle 36">
            <a:extLst>
              <a:ext uri="{FF2B5EF4-FFF2-40B4-BE49-F238E27FC236}">
                <a16:creationId xmlns:a16="http://schemas.microsoft.com/office/drawing/2014/main" id="{C2EBF031-80DD-0245-9C11-23F610F88B15}"/>
              </a:ext>
            </a:extLst>
          </p:cNvPr>
          <p:cNvSpPr/>
          <p:nvPr/>
        </p:nvSpPr>
        <p:spPr>
          <a:xfrm>
            <a:off x="300424" y="0"/>
            <a:ext cx="3076295" cy="6799244"/>
          </a:xfrm>
          <a:prstGeom prst="rect">
            <a:avLst/>
          </a:prstGeom>
          <a:solidFill>
            <a:schemeClr val="tx2">
              <a:lumMod val="2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Donut 37">
            <a:extLst>
              <a:ext uri="{FF2B5EF4-FFF2-40B4-BE49-F238E27FC236}">
                <a16:creationId xmlns:a16="http://schemas.microsoft.com/office/drawing/2014/main" id="{514BB1FF-5BE0-B341-92CA-2DB579C7D785}"/>
              </a:ext>
            </a:extLst>
          </p:cNvPr>
          <p:cNvSpPr/>
          <p:nvPr/>
        </p:nvSpPr>
        <p:spPr>
          <a:xfrm>
            <a:off x="3977744" y="4334652"/>
            <a:ext cx="1277957" cy="1200838"/>
          </a:xfrm>
          <a:prstGeom prst="donut">
            <a:avLst>
              <a:gd name="adj" fmla="val 450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Rectangle 38">
            <a:extLst>
              <a:ext uri="{FF2B5EF4-FFF2-40B4-BE49-F238E27FC236}">
                <a16:creationId xmlns:a16="http://schemas.microsoft.com/office/drawing/2014/main" id="{979B48E1-5985-2D40-8492-6A4F5D699491}"/>
              </a:ext>
            </a:extLst>
          </p:cNvPr>
          <p:cNvSpPr/>
          <p:nvPr/>
        </p:nvSpPr>
        <p:spPr>
          <a:xfrm rot="5400000">
            <a:off x="4526983" y="-152495"/>
            <a:ext cx="2724784" cy="11238260"/>
          </a:xfrm>
          <a:prstGeom prst="rect">
            <a:avLst/>
          </a:prstGeom>
          <a:solidFill>
            <a:schemeClr val="tx2">
              <a:lumMod val="2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Donut 39">
            <a:extLst>
              <a:ext uri="{FF2B5EF4-FFF2-40B4-BE49-F238E27FC236}">
                <a16:creationId xmlns:a16="http://schemas.microsoft.com/office/drawing/2014/main" id="{254AF943-10D5-B449-962E-5EE191C450D3}"/>
              </a:ext>
            </a:extLst>
          </p:cNvPr>
          <p:cNvSpPr/>
          <p:nvPr/>
        </p:nvSpPr>
        <p:spPr>
          <a:xfrm>
            <a:off x="9763944" y="1546482"/>
            <a:ext cx="1277957" cy="1200838"/>
          </a:xfrm>
          <a:prstGeom prst="donut">
            <a:avLst>
              <a:gd name="adj" fmla="val 450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Rectangle 40">
            <a:extLst>
              <a:ext uri="{FF2B5EF4-FFF2-40B4-BE49-F238E27FC236}">
                <a16:creationId xmlns:a16="http://schemas.microsoft.com/office/drawing/2014/main" id="{43A2464B-A0EE-884F-BFD5-142D41F4987B}"/>
              </a:ext>
            </a:extLst>
          </p:cNvPr>
          <p:cNvSpPr/>
          <p:nvPr/>
        </p:nvSpPr>
        <p:spPr>
          <a:xfrm rot="5400000">
            <a:off x="2524630" y="-2191923"/>
            <a:ext cx="4098727" cy="8482578"/>
          </a:xfrm>
          <a:prstGeom prst="rect">
            <a:avLst/>
          </a:prstGeom>
          <a:solidFill>
            <a:schemeClr val="tx2">
              <a:lumMod val="2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Donut 41">
            <a:extLst>
              <a:ext uri="{FF2B5EF4-FFF2-40B4-BE49-F238E27FC236}">
                <a16:creationId xmlns:a16="http://schemas.microsoft.com/office/drawing/2014/main" id="{B937DBEC-FA5F-4943-AFBD-2B47E8399C09}"/>
              </a:ext>
            </a:extLst>
          </p:cNvPr>
          <p:cNvSpPr/>
          <p:nvPr/>
        </p:nvSpPr>
        <p:spPr>
          <a:xfrm>
            <a:off x="9751454" y="64956"/>
            <a:ext cx="1277957" cy="1200838"/>
          </a:xfrm>
          <a:prstGeom prst="donut">
            <a:avLst>
              <a:gd name="adj" fmla="val 450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Rectangle 42">
            <a:extLst>
              <a:ext uri="{FF2B5EF4-FFF2-40B4-BE49-F238E27FC236}">
                <a16:creationId xmlns:a16="http://schemas.microsoft.com/office/drawing/2014/main" id="{1B6AB58A-F188-C048-BB09-4B217468F20D}"/>
              </a:ext>
            </a:extLst>
          </p:cNvPr>
          <p:cNvSpPr/>
          <p:nvPr/>
        </p:nvSpPr>
        <p:spPr>
          <a:xfrm rot="5400000">
            <a:off x="7412172" y="2799137"/>
            <a:ext cx="5476966" cy="2670744"/>
          </a:xfrm>
          <a:prstGeom prst="rect">
            <a:avLst/>
          </a:prstGeom>
          <a:solidFill>
            <a:schemeClr val="tx2">
              <a:lumMod val="2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1FEDF013-BF0C-CE4B-89F1-B0A2679FFC98}"/>
              </a:ext>
            </a:extLst>
          </p:cNvPr>
          <p:cNvSpPr>
            <a:spLocks noGrp="1"/>
          </p:cNvSpPr>
          <p:nvPr>
            <p:ph type="sldNum" sz="quarter" idx="12"/>
          </p:nvPr>
        </p:nvSpPr>
        <p:spPr/>
        <p:txBody>
          <a:bodyPr/>
          <a:lstStyle/>
          <a:p>
            <a:fld id="{22695355-0584-3048-B6D5-6FE7D71F4AA9}" type="slidenum">
              <a:rPr lang="en-US" smtClean="0"/>
              <a:pPr/>
              <a:t>96</a:t>
            </a:fld>
            <a:endParaRPr lang="en-US"/>
          </a:p>
        </p:txBody>
      </p:sp>
    </p:spTree>
    <p:extLst>
      <p:ext uri="{BB962C8B-B14F-4D97-AF65-F5344CB8AC3E}">
        <p14:creationId xmlns:p14="http://schemas.microsoft.com/office/powerpoint/2010/main" val="375827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5"/>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38"/>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36"/>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40"/>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6" grpId="0" animBg="1"/>
      <p:bldP spid="36" grpId="1" animBg="1"/>
      <p:bldP spid="37" grpId="0" animBg="1"/>
      <p:bldP spid="38" grpId="0" animBg="1"/>
      <p:bldP spid="38" grpId="1" animBg="1"/>
      <p:bldP spid="39" grpId="0" animBg="1"/>
      <p:bldP spid="40" grpId="0" animBg="1"/>
      <p:bldP spid="40" grpId="1" animBg="1"/>
      <p:bldP spid="41" grpId="0" animBg="1"/>
      <p:bldP spid="42" grpId="0" animBg="1"/>
      <p:bldP spid="43"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27718-603E-C547-99B5-936D47DDB8C1}"/>
              </a:ext>
            </a:extLst>
          </p:cNvPr>
          <p:cNvSpPr>
            <a:spLocks noGrp="1"/>
          </p:cNvSpPr>
          <p:nvPr>
            <p:ph type="title"/>
          </p:nvPr>
        </p:nvSpPr>
        <p:spPr/>
        <p:txBody>
          <a:bodyPr/>
          <a:lstStyle/>
          <a:p>
            <a:r>
              <a:rPr lang="en-US" dirty="0"/>
              <a:t>Apply in embedding space</a:t>
            </a:r>
          </a:p>
        </p:txBody>
      </p:sp>
      <p:sp>
        <p:nvSpPr>
          <p:cNvPr id="4" name="Slide Number Placeholder 3">
            <a:extLst>
              <a:ext uri="{FF2B5EF4-FFF2-40B4-BE49-F238E27FC236}">
                <a16:creationId xmlns:a16="http://schemas.microsoft.com/office/drawing/2014/main" id="{09C514FA-6831-2E44-8F65-64FED6CC5297}"/>
              </a:ext>
            </a:extLst>
          </p:cNvPr>
          <p:cNvSpPr>
            <a:spLocks noGrp="1"/>
          </p:cNvSpPr>
          <p:nvPr>
            <p:ph type="sldNum" sz="quarter" idx="12"/>
          </p:nvPr>
        </p:nvSpPr>
        <p:spPr/>
        <p:txBody>
          <a:bodyPr/>
          <a:lstStyle/>
          <a:p>
            <a:fld id="{22695355-0584-3048-B6D5-6FE7D71F4AA9}" type="slidenum">
              <a:rPr lang="en-US" smtClean="0"/>
              <a:pPr/>
              <a:t>97</a:t>
            </a:fld>
            <a:endParaRPr lang="en-US" dirty="0"/>
          </a:p>
        </p:txBody>
      </p:sp>
      <p:pic>
        <p:nvPicPr>
          <p:cNvPr id="5" name="Picture 10" descr="Image result for metric learning embedding">
            <a:extLst>
              <a:ext uri="{FF2B5EF4-FFF2-40B4-BE49-F238E27FC236}">
                <a16:creationId xmlns:a16="http://schemas.microsoft.com/office/drawing/2014/main" id="{AAA655B8-6DDE-3749-90F0-E9326C46BD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3433" y="1938734"/>
            <a:ext cx="8714003" cy="375752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8DC8885-276F-7842-8DC8-7AD3731DBDD0}"/>
              </a:ext>
            </a:extLst>
          </p:cNvPr>
          <p:cNvSpPr txBox="1"/>
          <p:nvPr/>
        </p:nvSpPr>
        <p:spPr>
          <a:xfrm>
            <a:off x="4721607" y="5931112"/>
            <a:ext cx="2743200" cy="369332"/>
          </a:xfrm>
          <a:prstGeom prst="rect">
            <a:avLst/>
          </a:prstGeom>
          <a:noFill/>
        </p:spPr>
        <p:txBody>
          <a:bodyPr wrap="squar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Source: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hlinkClick r:id="rId4"/>
              </a:rPr>
              <a:t>Belongie et al.</a:t>
            </a: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1043144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5CA0F-AED3-2844-A459-1DBB7178E7BB}"/>
              </a:ext>
            </a:extLst>
          </p:cNvPr>
          <p:cNvSpPr>
            <a:spLocks noGrp="1"/>
          </p:cNvSpPr>
          <p:nvPr>
            <p:ph type="title"/>
          </p:nvPr>
        </p:nvSpPr>
        <p:spPr/>
        <p:txBody>
          <a:bodyPr/>
          <a:lstStyle/>
          <a:p>
            <a:r>
              <a:rPr lang="en-US" dirty="0"/>
              <a:t>Trade-offs for speed</a:t>
            </a:r>
          </a:p>
        </p:txBody>
      </p:sp>
      <p:sp>
        <p:nvSpPr>
          <p:cNvPr id="3" name="Content Placeholder 2">
            <a:extLst>
              <a:ext uri="{FF2B5EF4-FFF2-40B4-BE49-F238E27FC236}">
                <a16:creationId xmlns:a16="http://schemas.microsoft.com/office/drawing/2014/main" id="{77021E53-B1D7-B940-9DF5-917CAF9E03BD}"/>
              </a:ext>
            </a:extLst>
          </p:cNvPr>
          <p:cNvSpPr>
            <a:spLocks noGrp="1"/>
          </p:cNvSpPr>
          <p:nvPr>
            <p:ph idx="1"/>
          </p:nvPr>
        </p:nvSpPr>
        <p:spPr>
          <a:xfrm>
            <a:off x="1095208" y="2024639"/>
            <a:ext cx="10515600" cy="4351338"/>
          </a:xfrm>
        </p:spPr>
        <p:txBody>
          <a:bodyPr>
            <a:normAutofit/>
          </a:bodyPr>
          <a:lstStyle/>
          <a:p>
            <a:endParaRPr lang="en-US" dirty="0"/>
          </a:p>
          <a:p>
            <a:endParaRPr lang="en-US" dirty="0"/>
          </a:p>
          <a:p>
            <a:endParaRPr lang="en-US" dirty="0"/>
          </a:p>
          <a:p>
            <a:endParaRPr lang="en-US" dirty="0"/>
          </a:p>
          <a:p>
            <a:endParaRPr lang="en-US" dirty="0"/>
          </a:p>
          <a:p>
            <a:endParaRPr lang="en-US" dirty="0"/>
          </a:p>
          <a:p>
            <a:r>
              <a:rPr lang="en-US" sz="2200" dirty="0"/>
              <a:t>Fast </a:t>
            </a:r>
            <a:r>
              <a:rPr lang="en-US" sz="2200" dirty="0">
                <a:solidFill>
                  <a:srgbClr val="FFC000"/>
                </a:solidFill>
              </a:rPr>
              <a:t>point-wise target estimation</a:t>
            </a:r>
          </a:p>
          <a:p>
            <a:r>
              <a:rPr lang="en-US" sz="2200" dirty="0"/>
              <a:t>Very large catalog of items</a:t>
            </a:r>
          </a:p>
          <a:p>
            <a:r>
              <a:rPr lang="en-US" sz="2200" dirty="0"/>
              <a:t>Need </a:t>
            </a:r>
            <a:r>
              <a:rPr lang="en-US" sz="2200" dirty="0">
                <a:solidFill>
                  <a:srgbClr val="FFC000"/>
                </a:solidFill>
              </a:rPr>
              <a:t>fast real-time</a:t>
            </a:r>
            <a:r>
              <a:rPr lang="en-US" sz="2200" dirty="0"/>
              <a:t> contextual bandits</a:t>
            </a:r>
          </a:p>
        </p:txBody>
      </p:sp>
      <p:pic>
        <p:nvPicPr>
          <p:cNvPr id="6" name="Content Placeholder 6">
            <a:extLst>
              <a:ext uri="{FF2B5EF4-FFF2-40B4-BE49-F238E27FC236}">
                <a16:creationId xmlns:a16="http://schemas.microsoft.com/office/drawing/2014/main" id="{52EB0289-CF4D-8340-BB78-7E7C63E01FC8}"/>
              </a:ext>
            </a:extLst>
          </p:cNvPr>
          <p:cNvPicPr>
            <a:picLocks noChangeAspect="1"/>
          </p:cNvPicPr>
          <p:nvPr/>
        </p:nvPicPr>
        <p:blipFill>
          <a:blip r:embed="rId3"/>
          <a:stretch>
            <a:fillRect/>
          </a:stretch>
        </p:blipFill>
        <p:spPr>
          <a:xfrm>
            <a:off x="2980976" y="2024639"/>
            <a:ext cx="7078265" cy="2831306"/>
          </a:xfrm>
          <a:prstGeom prst="rect">
            <a:avLst/>
          </a:prstGeom>
        </p:spPr>
      </p:pic>
      <p:sp>
        <p:nvSpPr>
          <p:cNvPr id="4" name="Slide Number Placeholder 3">
            <a:extLst>
              <a:ext uri="{FF2B5EF4-FFF2-40B4-BE49-F238E27FC236}">
                <a16:creationId xmlns:a16="http://schemas.microsoft.com/office/drawing/2014/main" id="{E92796CC-A264-F440-A2E1-3A11DB25B20D}"/>
              </a:ext>
            </a:extLst>
          </p:cNvPr>
          <p:cNvSpPr>
            <a:spLocks noGrp="1"/>
          </p:cNvSpPr>
          <p:nvPr>
            <p:ph type="sldNum" sz="quarter" idx="12"/>
          </p:nvPr>
        </p:nvSpPr>
        <p:spPr/>
        <p:txBody>
          <a:bodyPr/>
          <a:lstStyle/>
          <a:p>
            <a:fld id="{A58620DE-AF81-6C47-B274-15564224E7F2}" type="slidenum">
              <a:rPr lang="en-US" smtClean="0"/>
              <a:t>98</a:t>
            </a:fld>
            <a:endParaRPr lang="en-US"/>
          </a:p>
        </p:txBody>
      </p:sp>
    </p:spTree>
    <p:extLst>
      <p:ext uri="{BB962C8B-B14F-4D97-AF65-F5344CB8AC3E}">
        <p14:creationId xmlns:p14="http://schemas.microsoft.com/office/powerpoint/2010/main" val="420030776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FDFBA-829B-C143-86B8-A31F85FD7512}"/>
              </a:ext>
            </a:extLst>
          </p:cNvPr>
          <p:cNvSpPr>
            <a:spLocks noGrp="1"/>
          </p:cNvSpPr>
          <p:nvPr>
            <p:ph type="title"/>
          </p:nvPr>
        </p:nvSpPr>
        <p:spPr/>
        <p:txBody>
          <a:bodyPr/>
          <a:lstStyle/>
          <a:p>
            <a:r>
              <a:rPr lang="en-US" dirty="0"/>
              <a:t>Sample from point estimates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D1CDD5A-28CD-D14A-AD15-A848A943042E}"/>
                  </a:ext>
                </a:extLst>
              </p:cNvPr>
              <p:cNvSpPr>
                <a:spLocks noGrp="1"/>
              </p:cNvSpPr>
              <p:nvPr>
                <p:ph idx="1"/>
              </p:nvPr>
            </p:nvSpPr>
            <p:spPr>
              <a:xfrm>
                <a:off x="581192" y="1654137"/>
                <a:ext cx="11029615" cy="3678303"/>
              </a:xfrm>
            </p:spPr>
            <p:txBody>
              <a:bodyPr>
                <a:normAutofit/>
              </a:bodyPr>
              <a:lstStyle/>
              <a:p>
                <a:pPr algn="just"/>
                <a:r>
                  <a:rPr lang="en-US" sz="2000" dirty="0">
                    <a:solidFill>
                      <a:schemeClr val="tx1"/>
                    </a:solidFill>
                  </a:rPr>
                  <a:t>Generate discrete distribution using </a:t>
                </a:r>
                <a:r>
                  <a:rPr lang="en-US" sz="2000" dirty="0" err="1">
                    <a:solidFill>
                      <a:schemeClr val="tx1"/>
                    </a:solidFill>
                  </a:rPr>
                  <a:t>softmax</a:t>
                </a:r>
                <a:r>
                  <a:rPr lang="en-US" sz="2000" dirty="0">
                    <a:solidFill>
                      <a:schemeClr val="tx1"/>
                    </a:solidFill>
                  </a:rPr>
                  <a:t> equation</a:t>
                </a:r>
              </a:p>
              <a:p>
                <a:pPr algn="just"/>
                <a:r>
                  <a:rPr lang="en-US" sz="2000" dirty="0">
                    <a:solidFill>
                      <a:schemeClr val="tx1"/>
                    </a:solidFill>
                  </a:rPr>
                  <a:t>Add uncertainty estimates thru annealing</a:t>
                </a:r>
              </a:p>
              <a:p>
                <a:pPr algn="just"/>
                <a:r>
                  <a:rPr lang="en-US" sz="2000" dirty="0">
                    <a:solidFill>
                      <a:schemeClr val="tx1"/>
                    </a:solidFill>
                  </a:rPr>
                  <a:t>Fast sampling using Gumbel-</a:t>
                </a:r>
                <a:r>
                  <a:rPr lang="en-US" sz="2000" dirty="0" err="1">
                    <a:solidFill>
                      <a:schemeClr val="tx1"/>
                    </a:solidFill>
                  </a:rPr>
                  <a:t>softmax</a:t>
                </a:r>
                <a:r>
                  <a:rPr lang="en-US" sz="2000" dirty="0">
                    <a:solidFill>
                      <a:schemeClr val="tx1"/>
                    </a:solidFill>
                  </a:rPr>
                  <a:t> trick</a:t>
                </a:r>
              </a:p>
              <a:p>
                <a:pPr marL="0" indent="0" algn="just">
                  <a:buNone/>
                </a:pPr>
                <a14:m>
                  <m:oMathPara xmlns:m="http://schemas.openxmlformats.org/officeDocument/2006/math">
                    <m:oMathParaPr>
                      <m:jc m:val="center"/>
                    </m:oMathParaPr>
                    <m:oMath xmlns:m="http://schemas.openxmlformats.org/officeDocument/2006/math">
                      <m:r>
                        <a:rPr lang="en-US" sz="2000" i="1">
                          <a:solidFill>
                            <a:schemeClr val="tx1"/>
                          </a:solidFill>
                          <a:latin typeface="Cambria Math" panose="02040503050406030204" pitchFamily="18" charset="0"/>
                        </a:rPr>
                        <m:t>𝑎𝑟𝑔𝑚𝑎</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𝑗</m:t>
                          </m:r>
                        </m:sub>
                      </m:sSub>
                      <m:d>
                        <m:dPr>
                          <m:begChr m:val="{"/>
                          <m:endChr m:val="}"/>
                          <m:ctrlPr>
                            <a:rPr lang="en-US" sz="2000" i="1">
                              <a:solidFill>
                                <a:schemeClr val="tx1"/>
                              </a:solidFill>
                              <a:latin typeface="Cambria Math" panose="02040503050406030204" pitchFamily="18" charset="0"/>
                            </a:rPr>
                          </m:ctrlPr>
                        </m:dPr>
                        <m:e>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𝑔</m:t>
                              </m:r>
                            </m:e>
                            <m:sub>
                              <m:r>
                                <a:rPr lang="en-US" sz="2000" i="1">
                                  <a:solidFill>
                                    <a:schemeClr val="tx1"/>
                                  </a:solidFill>
                                  <a:latin typeface="Cambria Math" panose="02040503050406030204" pitchFamily="18" charset="0"/>
                                </a:rPr>
                                <m:t>𝑗</m:t>
                              </m:r>
                            </m:sub>
                          </m:sSub>
                          <m:r>
                            <a:rPr lang="en-US" sz="2000" i="1">
                              <a:solidFill>
                                <a:schemeClr val="tx1"/>
                              </a:solidFill>
                              <a:latin typeface="Cambria Math" panose="02040503050406030204" pitchFamily="18" charset="0"/>
                            </a:rPr>
                            <m:t>+</m:t>
                          </m:r>
                          <m:rad>
                            <m:radPr>
                              <m:degHide m:val="on"/>
                              <m:ctrlPr>
                                <a:rPr lang="en-US" sz="2000" i="1">
                                  <a:solidFill>
                                    <a:schemeClr val="tx1"/>
                                  </a:solidFill>
                                  <a:latin typeface="Cambria Math" panose="02040503050406030204" pitchFamily="18" charset="0"/>
                                </a:rPr>
                              </m:ctrlPr>
                            </m:radPr>
                            <m:deg/>
                            <m:e>
                              <m:f>
                                <m:fPr>
                                  <m:ctrlPr>
                                    <a:rPr lang="en-US" sz="2000" i="1">
                                      <a:solidFill>
                                        <a:schemeClr val="tx1"/>
                                      </a:solidFill>
                                      <a:latin typeface="Cambria Math" panose="02040503050406030204" pitchFamily="18" charset="0"/>
                                    </a:rPr>
                                  </m:ctrlPr>
                                </m:fPr>
                                <m:num>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𝐶</m:t>
                                      </m:r>
                                    </m:e>
                                    <m:sup>
                                      <m:r>
                                        <a:rPr lang="en-US" sz="2000" i="1">
                                          <a:solidFill>
                                            <a:schemeClr val="tx1"/>
                                          </a:solidFill>
                                          <a:latin typeface="Cambria Math" panose="02040503050406030204" pitchFamily="18" charset="0"/>
                                        </a:rPr>
                                        <m:t>2</m:t>
                                      </m:r>
                                    </m:sup>
                                  </m:sSup>
                                </m:num>
                                <m:den>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𝑛</m:t>
                                      </m:r>
                                    </m:e>
                                    <m:sub>
                                      <m:r>
                                        <a:rPr lang="en-US" sz="2000" i="1">
                                          <a:solidFill>
                                            <a:schemeClr val="tx1"/>
                                          </a:solidFill>
                                          <a:latin typeface="Cambria Math" panose="02040503050406030204" pitchFamily="18" charset="0"/>
                                        </a:rPr>
                                        <m:t>𝑗</m:t>
                                      </m:r>
                                    </m:sub>
                                  </m:sSub>
                                </m:den>
                              </m:f>
                            </m:e>
                          </m:rad>
                          <m:r>
                            <a:rPr lang="en-US" sz="2000" b="0" i="1" smtClean="0">
                              <a:solidFill>
                                <a:schemeClr val="tx1"/>
                              </a:solidFill>
                              <a:latin typeface="Cambria Math" panose="02040503050406030204" pitchFamily="18" charset="0"/>
                            </a:rPr>
                            <m:t> </m:t>
                          </m:r>
                          <m:r>
                            <a:rPr lang="en-US" sz="2000" i="1">
                              <a:solidFill>
                                <a:schemeClr val="tx1"/>
                              </a:solidFill>
                              <a:latin typeface="Cambria Math" panose="02040503050406030204" pitchFamily="18" charset="0"/>
                            </a:rPr>
                            <m:t>𝐺𝑢𝑚𝑏𝑒𝑙</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0,1</m:t>
                              </m:r>
                            </m:e>
                          </m:d>
                        </m:e>
                      </m:d>
                      <m:r>
                        <a:rPr lang="en-US" sz="2000" i="1">
                          <a:solidFill>
                            <a:schemeClr val="tx1"/>
                          </a:solidFill>
                          <a:latin typeface="Cambria Math" panose="02040503050406030204" pitchFamily="18" charset="0"/>
                        </a:rPr>
                        <m:t>∼</m:t>
                      </m:r>
                      <m:f>
                        <m:fPr>
                          <m:ctrlPr>
                            <a:rPr lang="en-US" sz="2000" i="1">
                              <a:solidFill>
                                <a:schemeClr val="tx1"/>
                              </a:solidFill>
                              <a:latin typeface="Cambria Math" panose="02040503050406030204" pitchFamily="18" charset="0"/>
                            </a:rPr>
                          </m:ctrlPr>
                        </m:fPr>
                        <m:num>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𝑒</m:t>
                              </m:r>
                            </m:e>
                            <m:sup>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𝑔</m:t>
                                  </m:r>
                                </m:e>
                                <m:sub>
                                  <m:r>
                                    <a:rPr lang="en-US" sz="2000" i="1">
                                      <a:solidFill>
                                        <a:schemeClr val="tx1"/>
                                      </a:solidFill>
                                      <a:latin typeface="Cambria Math" panose="02040503050406030204" pitchFamily="18" charset="0"/>
                                    </a:rPr>
                                    <m:t>𝑗</m:t>
                                  </m:r>
                                </m:sub>
                              </m:sSub>
                              <m:rad>
                                <m:radPr>
                                  <m:degHide m:val="on"/>
                                  <m:ctrlPr>
                                    <a:rPr lang="en-US" sz="2000" i="1">
                                      <a:solidFill>
                                        <a:schemeClr val="tx1"/>
                                      </a:solidFill>
                                      <a:latin typeface="Cambria Math" panose="02040503050406030204" pitchFamily="18" charset="0"/>
                                    </a:rPr>
                                  </m:ctrlPr>
                                </m:radPr>
                                <m:deg/>
                                <m:e>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𝑛</m:t>
                                      </m:r>
                                    </m:e>
                                    <m:sub>
                                      <m:r>
                                        <a:rPr lang="en-US" sz="2000" i="1">
                                          <a:solidFill>
                                            <a:schemeClr val="tx1"/>
                                          </a:solidFill>
                                          <a:latin typeface="Cambria Math" panose="02040503050406030204" pitchFamily="18" charset="0"/>
                                        </a:rPr>
                                        <m:t>𝑗</m:t>
                                      </m:r>
                                    </m:sub>
                                  </m:sSub>
                                  <m:r>
                                    <a:rPr lang="en-US" sz="2000" i="1">
                                      <a:solidFill>
                                        <a:schemeClr val="tx1"/>
                                      </a:solidFill>
                                      <a:latin typeface="Cambria Math" panose="02040503050406030204" pitchFamily="18" charset="0"/>
                                    </a:rPr>
                                    <m:t>/</m:t>
                                  </m:r>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𝐶</m:t>
                                      </m:r>
                                    </m:e>
                                    <m:sup>
                                      <m:r>
                                        <a:rPr lang="en-US" sz="2000" i="1">
                                          <a:solidFill>
                                            <a:schemeClr val="tx1"/>
                                          </a:solidFill>
                                          <a:latin typeface="Cambria Math" panose="02040503050406030204" pitchFamily="18" charset="0"/>
                                        </a:rPr>
                                        <m:t>2</m:t>
                                      </m:r>
                                    </m:sup>
                                  </m:sSup>
                                </m:e>
                              </m:rad>
                            </m:sup>
                          </m:sSup>
                        </m:num>
                        <m:den>
                          <m:nary>
                            <m:naryPr>
                              <m:chr m:val="∑"/>
                              <m:supHide m:val="on"/>
                              <m:ctrlPr>
                                <a:rPr lang="en-US" sz="2000" i="1">
                                  <a:solidFill>
                                    <a:schemeClr val="tx1"/>
                                  </a:solidFill>
                                  <a:latin typeface="Cambria Math" panose="02040503050406030204" pitchFamily="18" charset="0"/>
                                </a:rPr>
                              </m:ctrlPr>
                            </m:naryPr>
                            <m:sub>
                              <m:r>
                                <a:rPr lang="en-US" sz="2000" i="1">
                                  <a:solidFill>
                                    <a:schemeClr val="tx1"/>
                                  </a:solidFill>
                                  <a:latin typeface="Cambria Math" panose="02040503050406030204" pitchFamily="18" charset="0"/>
                                </a:rPr>
                                <m:t>𝑖</m:t>
                              </m:r>
                            </m:sub>
                            <m:sup/>
                            <m:e>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𝑒</m:t>
                                  </m:r>
                                </m:e>
                                <m:sup>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𝑔</m:t>
                                      </m:r>
                                    </m:e>
                                    <m:sub>
                                      <m:r>
                                        <a:rPr lang="en-US" sz="2000" i="1">
                                          <a:solidFill>
                                            <a:schemeClr val="tx1"/>
                                          </a:solidFill>
                                          <a:latin typeface="Cambria Math" panose="02040503050406030204" pitchFamily="18" charset="0"/>
                                        </a:rPr>
                                        <m:t>𝑖</m:t>
                                      </m:r>
                                    </m:sub>
                                  </m:sSub>
                                  <m:rad>
                                    <m:radPr>
                                      <m:degHide m:val="on"/>
                                      <m:ctrlPr>
                                        <a:rPr lang="en-US" sz="2000" i="1">
                                          <a:solidFill>
                                            <a:schemeClr val="tx1"/>
                                          </a:solidFill>
                                          <a:latin typeface="Cambria Math" panose="02040503050406030204" pitchFamily="18" charset="0"/>
                                        </a:rPr>
                                      </m:ctrlPr>
                                    </m:radPr>
                                    <m:deg/>
                                    <m:e>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𝑛</m:t>
                                          </m:r>
                                        </m:e>
                                        <m:sub>
                                          <m:r>
                                            <a:rPr lang="en-US" sz="2000" b="0" i="1" smtClean="0">
                                              <a:solidFill>
                                                <a:schemeClr val="tx1"/>
                                              </a:solidFill>
                                              <a:latin typeface="Cambria Math" panose="02040503050406030204" pitchFamily="18" charset="0"/>
                                            </a:rPr>
                                            <m:t>𝑖</m:t>
                                          </m:r>
                                        </m:sub>
                                      </m:sSub>
                                      <m:r>
                                        <a:rPr lang="en-US" sz="2000" i="1">
                                          <a:solidFill>
                                            <a:schemeClr val="tx1"/>
                                          </a:solidFill>
                                          <a:latin typeface="Cambria Math" panose="02040503050406030204" pitchFamily="18" charset="0"/>
                                        </a:rPr>
                                        <m:t>/</m:t>
                                      </m:r>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𝐶</m:t>
                                          </m:r>
                                        </m:e>
                                        <m:sup>
                                          <m:r>
                                            <a:rPr lang="en-US" sz="2000" i="1">
                                              <a:solidFill>
                                                <a:schemeClr val="tx1"/>
                                              </a:solidFill>
                                              <a:latin typeface="Cambria Math" panose="02040503050406030204" pitchFamily="18" charset="0"/>
                                            </a:rPr>
                                            <m:t>2</m:t>
                                          </m:r>
                                        </m:sup>
                                      </m:sSup>
                                    </m:e>
                                  </m:rad>
                                </m:sup>
                              </m:sSup>
                            </m:e>
                          </m:nary>
                        </m:den>
                      </m:f>
                      <m:r>
                        <a:rPr lang="en-US" sz="2000" i="1">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𝑝</m:t>
                          </m:r>
                        </m:e>
                        <m:sub>
                          <m:r>
                            <a:rPr lang="en-US" sz="2000" i="1">
                              <a:solidFill>
                                <a:schemeClr val="tx1"/>
                              </a:solidFill>
                              <a:latin typeface="Cambria Math" panose="02040503050406030204" pitchFamily="18" charset="0"/>
                            </a:rPr>
                            <m:t>𝑗</m:t>
                          </m:r>
                        </m:sub>
                      </m:sSub>
                    </m:oMath>
                  </m:oMathPara>
                </a14:m>
                <a:endParaRPr lang="en-US" sz="2000" dirty="0">
                  <a:solidFill>
                    <a:schemeClr val="tx1"/>
                  </a:solidFill>
                </a:endParaRPr>
              </a:p>
            </p:txBody>
          </p:sp>
        </mc:Choice>
        <mc:Fallback>
          <p:sp>
            <p:nvSpPr>
              <p:cNvPr id="3" name="Content Placeholder 2">
                <a:extLst>
                  <a:ext uri="{FF2B5EF4-FFF2-40B4-BE49-F238E27FC236}">
                    <a16:creationId xmlns:a16="http://schemas.microsoft.com/office/drawing/2014/main" id="{1D1CDD5A-28CD-D14A-AD15-A848A943042E}"/>
                  </a:ext>
                </a:extLst>
              </p:cNvPr>
              <p:cNvSpPr>
                <a:spLocks noGrp="1" noRot="1" noChangeAspect="1" noMove="1" noResize="1" noEditPoints="1" noAdjustHandles="1" noChangeArrowheads="1" noChangeShapeType="1" noTextEdit="1"/>
              </p:cNvSpPr>
              <p:nvPr>
                <p:ph idx="1"/>
              </p:nvPr>
            </p:nvSpPr>
            <p:spPr>
              <a:xfrm>
                <a:off x="581192" y="1654137"/>
                <a:ext cx="11029615" cy="3678303"/>
              </a:xfrm>
              <a:blipFill>
                <a:blip r:embed="rId3"/>
                <a:stretch>
                  <a:fillRect l="-23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2304BA00-653F-CE42-9B58-FB7958598E7B}"/>
              </a:ext>
            </a:extLst>
          </p:cNvPr>
          <p:cNvSpPr>
            <a:spLocks noGrp="1"/>
          </p:cNvSpPr>
          <p:nvPr>
            <p:ph type="sldNum" sz="quarter" idx="12"/>
          </p:nvPr>
        </p:nvSpPr>
        <p:spPr>
          <a:xfrm>
            <a:off x="11376448" y="5938989"/>
            <a:ext cx="1052508" cy="365125"/>
          </a:xfrm>
        </p:spPr>
        <p:txBody>
          <a:bodyPr/>
          <a:lstStyle/>
          <a:p>
            <a:fld id="{A58620DE-AF81-6C47-B274-15564224E7F2}" type="slidenum">
              <a:rPr lang="en-US" smtClean="0">
                <a:solidFill>
                  <a:schemeClr val="tx1"/>
                </a:solidFill>
              </a:rPr>
              <a:t>99</a:t>
            </a:fld>
            <a:endParaRPr lang="en-US">
              <a:solidFill>
                <a:schemeClr val="tx1"/>
              </a:solidFill>
            </a:endParaRPr>
          </a:p>
        </p:txBody>
      </p:sp>
      <p:cxnSp>
        <p:nvCxnSpPr>
          <p:cNvPr id="6" name="Straight Arrow Connector 5">
            <a:extLst>
              <a:ext uri="{FF2B5EF4-FFF2-40B4-BE49-F238E27FC236}">
                <a16:creationId xmlns:a16="http://schemas.microsoft.com/office/drawing/2014/main" id="{C67C9A24-5F5D-2146-A734-F1819BE56C75}"/>
              </a:ext>
            </a:extLst>
          </p:cNvPr>
          <p:cNvCxnSpPr>
            <a:cxnSpLocks/>
          </p:cNvCxnSpPr>
          <p:nvPr/>
        </p:nvCxnSpPr>
        <p:spPr>
          <a:xfrm flipV="1">
            <a:off x="3936102" y="4554853"/>
            <a:ext cx="464695" cy="587192"/>
          </a:xfrm>
          <a:prstGeom prst="straightConnector1">
            <a:avLst/>
          </a:prstGeom>
          <a:ln w="3810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A17BBA4-1444-3E4F-8D21-1B6253A99BD6}"/>
              </a:ext>
            </a:extLst>
          </p:cNvPr>
          <p:cNvSpPr txBox="1">
            <a:spLocks/>
          </p:cNvSpPr>
          <p:nvPr/>
        </p:nvSpPr>
        <p:spPr>
          <a:xfrm>
            <a:off x="1387770" y="5142045"/>
            <a:ext cx="2788173" cy="747973"/>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solidFill>
                  <a:schemeClr val="tx1"/>
                </a:solidFill>
              </a:rPr>
              <a:t>Likelihood of ★, pointwise estimate</a:t>
            </a:r>
            <a:endParaRPr lang="en-US" sz="2200" baseline="30000" dirty="0">
              <a:solidFill>
                <a:schemeClr val="tx1"/>
              </a:solidFill>
            </a:endParaRPr>
          </a:p>
        </p:txBody>
      </p:sp>
      <p:cxnSp>
        <p:nvCxnSpPr>
          <p:cNvPr id="10" name="Straight Arrow Connector 9">
            <a:extLst>
              <a:ext uri="{FF2B5EF4-FFF2-40B4-BE49-F238E27FC236}">
                <a16:creationId xmlns:a16="http://schemas.microsoft.com/office/drawing/2014/main" id="{39FB6DE5-23B0-9541-BAB7-1EE2DA8118F3}"/>
              </a:ext>
            </a:extLst>
          </p:cNvPr>
          <p:cNvCxnSpPr>
            <a:cxnSpLocks/>
          </p:cNvCxnSpPr>
          <p:nvPr/>
        </p:nvCxnSpPr>
        <p:spPr>
          <a:xfrm flipH="1" flipV="1">
            <a:off x="5084086" y="4611998"/>
            <a:ext cx="284819" cy="616632"/>
          </a:xfrm>
          <a:prstGeom prst="straightConnector1">
            <a:avLst/>
          </a:prstGeom>
          <a:ln w="3810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07E4EB21-0DE7-7346-8E66-ABBD5DDA866B}"/>
              </a:ext>
            </a:extLst>
          </p:cNvPr>
          <p:cNvSpPr txBox="1">
            <a:spLocks/>
          </p:cNvSpPr>
          <p:nvPr/>
        </p:nvSpPr>
        <p:spPr>
          <a:xfrm>
            <a:off x="4265885" y="5576241"/>
            <a:ext cx="2788173" cy="747973"/>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solidFill>
                  <a:schemeClr val="tx1"/>
                </a:solidFill>
              </a:rPr>
              <a:t># of interactions with item j</a:t>
            </a:r>
            <a:endParaRPr lang="en-US" sz="2200" baseline="30000" dirty="0">
              <a:solidFill>
                <a:schemeClr val="tx1"/>
              </a:solidFill>
            </a:endParaRPr>
          </a:p>
        </p:txBody>
      </p:sp>
      <p:cxnSp>
        <p:nvCxnSpPr>
          <p:cNvPr id="14" name="Straight Arrow Connector 13">
            <a:extLst>
              <a:ext uri="{FF2B5EF4-FFF2-40B4-BE49-F238E27FC236}">
                <a16:creationId xmlns:a16="http://schemas.microsoft.com/office/drawing/2014/main" id="{26A0ED86-4DF8-784D-9B8A-2942BE627FF5}"/>
              </a:ext>
            </a:extLst>
          </p:cNvPr>
          <p:cNvCxnSpPr>
            <a:cxnSpLocks/>
          </p:cNvCxnSpPr>
          <p:nvPr/>
        </p:nvCxnSpPr>
        <p:spPr>
          <a:xfrm flipH="1" flipV="1">
            <a:off x="6278201" y="4503867"/>
            <a:ext cx="284819" cy="616632"/>
          </a:xfrm>
          <a:prstGeom prst="straightConnector1">
            <a:avLst/>
          </a:prstGeom>
          <a:ln w="3810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5B54CC44-111F-2741-A39E-135DA4ACD31E}"/>
              </a:ext>
            </a:extLst>
          </p:cNvPr>
          <p:cNvSpPr txBox="1">
            <a:spLocks/>
          </p:cNvSpPr>
          <p:nvPr/>
        </p:nvSpPr>
        <p:spPr>
          <a:xfrm>
            <a:off x="5922605" y="5124858"/>
            <a:ext cx="2141101" cy="415164"/>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solidFill>
                  <a:schemeClr val="tx1"/>
                </a:solidFill>
              </a:rPr>
              <a:t>Sample once</a:t>
            </a:r>
            <a:endParaRPr lang="en-US" sz="2200" baseline="30000" dirty="0">
              <a:solidFill>
                <a:schemeClr val="tx1"/>
              </a:solidFill>
            </a:endParaRPr>
          </a:p>
        </p:txBody>
      </p:sp>
      <p:cxnSp>
        <p:nvCxnSpPr>
          <p:cNvPr id="17" name="Straight Arrow Connector 16">
            <a:extLst>
              <a:ext uri="{FF2B5EF4-FFF2-40B4-BE49-F238E27FC236}">
                <a16:creationId xmlns:a16="http://schemas.microsoft.com/office/drawing/2014/main" id="{1E68D918-9E20-0E47-A90E-688C9FD64DDD}"/>
              </a:ext>
            </a:extLst>
          </p:cNvPr>
          <p:cNvCxnSpPr>
            <a:cxnSpLocks/>
          </p:cNvCxnSpPr>
          <p:nvPr/>
        </p:nvCxnSpPr>
        <p:spPr>
          <a:xfrm flipH="1" flipV="1">
            <a:off x="8276892" y="4554853"/>
            <a:ext cx="284819" cy="616632"/>
          </a:xfrm>
          <a:prstGeom prst="straightConnector1">
            <a:avLst/>
          </a:prstGeom>
          <a:ln w="3810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41469989-B1DE-DD40-AB04-5541A6661469}"/>
              </a:ext>
            </a:extLst>
          </p:cNvPr>
          <p:cNvSpPr txBox="1">
            <a:spLocks/>
          </p:cNvSpPr>
          <p:nvPr/>
        </p:nvSpPr>
        <p:spPr>
          <a:xfrm>
            <a:off x="8018654" y="5386644"/>
            <a:ext cx="2639527" cy="563583"/>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solidFill>
                  <a:schemeClr val="tx1"/>
                </a:solidFill>
              </a:rPr>
              <a:t>Recover </a:t>
            </a:r>
            <a:r>
              <a:rPr lang="en-US" sz="2200" dirty="0" err="1">
                <a:solidFill>
                  <a:schemeClr val="tx1"/>
                </a:solidFill>
              </a:rPr>
              <a:t>softmax</a:t>
            </a:r>
            <a:r>
              <a:rPr lang="en-US" sz="2200" dirty="0">
                <a:solidFill>
                  <a:schemeClr val="tx1"/>
                </a:solidFill>
              </a:rPr>
              <a:t> distribution</a:t>
            </a:r>
            <a:endParaRPr lang="en-US" sz="2200" baseline="30000" dirty="0">
              <a:solidFill>
                <a:schemeClr val="tx1"/>
              </a:solidFill>
            </a:endParaRPr>
          </a:p>
        </p:txBody>
      </p:sp>
    </p:spTree>
    <p:extLst>
      <p:ext uri="{BB962C8B-B14F-4D97-AF65-F5344CB8AC3E}">
        <p14:creationId xmlns:p14="http://schemas.microsoft.com/office/powerpoint/2010/main" val="288182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6" grpId="0"/>
      <p:bldP spid="18" grpId="0"/>
    </p:bldLst>
  </p:timing>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3;&#10;\include{amsmath}&#13;&#10;\begin{document}&#13;&#10;$$&#13;&#10;V^{\pi}(s) = \sum_a \pi(s,a) \sum_{s'} P_{ss'}^a \left[&#13;&#10;r_{ss'}^a + \gamma V^{\pi}(s') \right] = \sum_a \pi(s,a) Q^\pi(s,a)&#13;&#10;$$&#13;&#10;\end{document}&#13;&#10;"/>
  <p:tag name="EXTERNALNAME" val="txp_fig"/>
  <p:tag name="BLEND" val="False"/>
  <p:tag name="TRANSPARENT" val="False"/>
  <p:tag name="KEEPFILES" val="False"/>
  <p:tag name="DEBUGPAUSE" val="False"/>
  <p:tag name="RESOLUTION" val="1200"/>
  <p:tag name="TIMEOUT" val="(none)"/>
  <p:tag name="BOXWIDTH" val="396"/>
  <p:tag name="BOXHEIGHT" val="284"/>
  <p:tag name="BOXFONT" val="10"/>
  <p:tag name="BOXWRAP" val="False"/>
  <p:tag name="WORKAROUNDTRANSPARENCYBUG" val="False"/>
  <p:tag name="ALLOWFONTSUBSTITUTION" val="False"/>
  <p:tag name="BITMAPFORMAT" val="pngmono"/>
  <p:tag name="ORIGWIDTH" val="596"/>
  <p:tag name="PICTUREFILESIZE" val="36768"/>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sample_1 = R(s,\pi(s),s_1') +  \gamma V_i^\pi(s_1')}&#10;\]&#10;\end{document}&#10;"/>
  <p:tag name="FILENAME" val="txp_fig"/>
  <p:tag name="FORMAT" val="png16m"/>
  <p:tag name="RES" val="1200"/>
  <p:tag name="BLEND" val="0"/>
  <p:tag name="TRANSPARENT" val="0"/>
  <p:tag name="TBUG" val="0"/>
  <p:tag name="ALLOWFS" val="0"/>
  <p:tag name="ORIGWIDTH" val="341"/>
  <p:tag name="PICTUREFILESIZE" val="27570"/>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sample_2 = R(s,\pi(s),s_2') +  \gamma V_i^\pi(s_2')}&#10;\]&#10;\end{document}&#10;"/>
  <p:tag name="FILENAME" val="txp_fig"/>
  <p:tag name="FORMAT" val="png16m"/>
  <p:tag name="RES" val="1200"/>
  <p:tag name="BLEND" val="0"/>
  <p:tag name="TRANSPARENT" val="0"/>
  <p:tag name="TBUG" val="0"/>
  <p:tag name="ALLOWFS" val="0"/>
  <p:tag name="ORIGWIDTH" val="341"/>
  <p:tag name="PICTUREFILESIZE" val="29442"/>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sample_k = R(s,\pi(s),s_k') +  \gamma V_i^\pi(s_k')}&#10;\]&#10;\end{document}&#10;"/>
  <p:tag name="FILENAME" val="txp_fig"/>
  <p:tag name="FORMAT" val="png16m"/>
  <p:tag name="RES" val="1200"/>
  <p:tag name="BLEND" val="0"/>
  <p:tag name="TRANSPARENT" val="0"/>
  <p:tag name="TBUG" val="0"/>
  <p:tag name="ALLOWFS" val="0"/>
  <p:tag name="ORIGWIDTH" val="339"/>
  <p:tag name="PICTUREFILESIZE" val="29790"/>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cdots}&#10;\]&#10;\end{document}&#10;"/>
  <p:tag name="FILENAME" val="txp_fig"/>
  <p:tag name="FORMAT" val="png16m"/>
  <p:tag name="RES" val="1200"/>
  <p:tag name="BLEND" val="0"/>
  <p:tag name="TRANSPARENT" val="0"/>
  <p:tag name="TBUG" val="0"/>
  <p:tag name="ALLOWFS" val="0"/>
  <p:tag name="ORIGWIDTH" val="22"/>
  <p:tag name="PICTUREFILESIZE" val="628"/>
</p:tagLst>
</file>

<file path=ppt/tags/tag14.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rickRed}{V_{i+1}^\pi(s) \leftarrow \sum_{s'} T(s, \pi(s), s') [R(s,\pi(s), s') + \gamma V_i^\pi(s')]}&#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490"/>
  <p:tag name="PICTUREFILESIZE" val="47094"/>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sample = R(s,\pi(s),s') +  \gamma V^\pi(s')}&#10;\]&#10;\end{document}&#10;"/>
  <p:tag name="FILENAME" val="txp_fig"/>
  <p:tag name="FORMAT" val="png16m"/>
  <p:tag name="RES" val="1200"/>
  <p:tag name="BLEND" val="0"/>
  <p:tag name="TRANSPARENT" val="0"/>
  <p:tag name="TBUG" val="0"/>
  <p:tag name="ALLOWFS" val="0"/>
  <p:tag name="ORIGWIDTH" val="319"/>
  <p:tag name="PICTUREFILESIZE" val="24946"/>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V^\pi(s) \leftarrow (1-\alpha) V^\pi(s) + (\alpha) sample}&#10;\]&#10;\end{document}&#10;"/>
  <p:tag name="FILENAME" val="txp_fig"/>
  <p:tag name="FORMAT" val="png16m"/>
  <p:tag name="RES" val="1200"/>
  <p:tag name="BLEND" val="0"/>
  <p:tag name="TRANSPARENT" val="0"/>
  <p:tag name="TBUG" val="0"/>
  <p:tag name="ALLOWFS" val="0"/>
  <p:tag name="ORIGWIDTH" val="345"/>
  <p:tag name="PICTUREFILESIZE" val="24546"/>
</p:tagLst>
</file>

<file path=ppt/tags/tag17.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rickRed}{V^\pi(s) \leftarrow V^\pi(s) + \alpha (sample - V^\pi(s))}&#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355"/>
  <p:tag name="PICTUREFILESIZE" val="25610"/>
</p:tagLst>
</file>

<file path=ppt/tags/tag18.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rickRed}{\pi(s) = \argmax_a Q^*(s,a)}&#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227"/>
  <p:tag name="PICTUREFILESIZE" val="22067"/>
</p:tagLst>
</file>

<file path=ppt/tags/tag19.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ue}{Q^*(s,a) = \sum_{s'} T(s,a,s') \left[ R(s,a,s') + \gamma V^*(s') \right]}&#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431"/>
  <p:tag name="PICTUREFILESIZE" val="42853"/>
</p:tagLst>
</file>

<file path=ppt/tags/tag2.xml><?xml version="1.0" encoding="utf-8"?>
<p:tagLst xmlns:a="http://schemas.openxmlformats.org/drawingml/2006/main" xmlns:r="http://schemas.openxmlformats.org/officeDocument/2006/relationships" xmlns:p="http://schemas.openxmlformats.org/presentationml/2006/main">
  <p:tag name="TEXPOINT" val="template"/>
  <p:tag name="SOURCE" val="TPT1  equation =  template TPT1  env TPENV1  fore 0  back 16777215  eqnno 1"/>
  <p:tag name="FILENAME" val="TP_tmp"/>
  <p:tag name="ORIGWIDTH" val="7"/>
  <p:tag name="PICTUREFILESIZE" val="164"/>
</p:tagLst>
</file>

<file path=ppt/tags/tag20.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ue}{Q(s,a)}&#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64"/>
  <p:tag name="PICTUREFILESIZE" val="7292"/>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Q^*(s,a) = \sum_{s'} T(s,a,s') \left[ R(s,a,s') + \gamma \max_{a'} Q^*(s', a') \right]}&#10;\]&#10;\end{document}&#10;"/>
  <p:tag name="FILENAME" val="txp_fig"/>
  <p:tag name="FORMAT" val="png16m"/>
  <p:tag name="RES" val="1200"/>
  <p:tag name="BLEND" val="0"/>
  <p:tag name="TRANSPARENT" val="0"/>
  <p:tag name="TBUG" val="0"/>
  <p:tag name="ALLOWFS" val="0"/>
  <p:tag name="MAGNIFICATION" val="1015"/>
  <p:tag name="ORIGWIDTH" val="507"/>
  <p:tag name="PICTUREFILESIZE" val="53667"/>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Q(s,a) \leftarrow (1-\alpha) Q(s,a) + (\alpha) \left[ sample\right] }&#10;\]&#10;\end{document}&#10;"/>
  <p:tag name="FILENAME" val="txp_fig"/>
  <p:tag name="FORMAT" val="png16m"/>
  <p:tag name="RES" val="1200"/>
  <p:tag name="BLEND" val="0"/>
  <p:tag name="TRANSPARENT" val="0"/>
  <p:tag name="TBUG" val="0"/>
  <p:tag name="ALLOWFS" val="0"/>
  <p:tag name="MAGNIFICATION" val="1183"/>
  <p:tag name="ORIGWIDTH" val="379"/>
  <p:tag name="PICTUREFILESIZE" val="27683"/>
</p:tagLst>
</file>

<file path=ppt/tags/tag23.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ue}{sample = R(s,a,s') + \gamma \max_{a'}Q(s',a')}&#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351"/>
  <p:tag name="PICTUREFILESIZE" val="33524"/>
</p:tagLst>
</file>

<file path=ppt/tags/tag3.xml><?xml version="1.0" encoding="utf-8"?>
<p:tagLst xmlns:a="http://schemas.openxmlformats.org/drawingml/2006/main" xmlns:r="http://schemas.openxmlformats.org/officeDocument/2006/relationships" xmlns:p="http://schemas.openxmlformats.org/presentationml/2006/main">
  <p:tag name="TEXPOINT" val="template"/>
  <p:tag name="SOURCE" val="TPT1  equation P(S_{t+1} = s' | S_t = s_t, A_t = a_t, S_{t-1}=s_{t-1},A_{t-1}, \ldots S_0 = s_0)  template TPT1  env TPENV1  fore 0  back 16777215  eqnno 1"/>
  <p:tag name="FILENAME" val="TP_tmp"/>
  <p:tag name="ORIGWIDTH" val="259"/>
  <p:tag name="PICTUREFILESIZE" val="8247"/>
</p:tagLst>
</file>

<file path=ppt/tags/tag4.xml><?xml version="1.0" encoding="utf-8"?>
<p:tagLst xmlns:a="http://schemas.openxmlformats.org/drawingml/2006/main" xmlns:r="http://schemas.openxmlformats.org/officeDocument/2006/relationships" xmlns:p="http://schemas.openxmlformats.org/presentationml/2006/main">
  <p:tag name="TEXPOINT" val="template"/>
  <p:tag name="SOURCE" val="TPT1  equation P(S_{t+1} = s' | S_t = s_t, A_t = a_t)  template TPT1  env TPENV1  fore 0  back 16777215  eqnno 1"/>
  <p:tag name="FILENAME" val="TP_tmp"/>
  <p:tag name="ORIGWIDTH" val="126"/>
  <p:tag name="PICTUREFILESIZE" val="4726"/>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rickRed}{V_{i+1}(s) \leftarrow \max_a \sum_{s'} T(s,a,s') \,\left[ R(s, a, s') + \gamma\, V_i(s')\right]}&#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476"/>
  <p:tag name="PICTUREFILESIZE" val="47748"/>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3;&#10;\begin{document}&#13;&#10;\begin{eqnarray*}&#13;&#10;&amp;\max_{w,\tau} &amp;\tau\\&#13;&#10;&amp;\mbox{s.t.}&#13;&#10;&amp;U_w(\pi_E) \geq U_w(\pi_j) + \tau, \ \ j=1,2,\ldots,i-1\\&#13;&#10;&amp;&amp;\|w\|_2 \leq 1\\&#13;&#10;\end{eqnarray*}&#13;&#10;$\tau = $ margin by which the expert outperforms policies found in previous iterations.&#13;&#10;\end{document}&#13;&#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502"/>
  <p:tag name="PICTUREFILESIZE" val="70956"/>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3;&#10;\begin{document}&#13;&#10;\begin{eqnarray*}&#13;&#10;U_w(\pi) &amp; = &amp; E[\sum_{t=0}^T R(s_t) | \pi]= E[\sum_{t=0}^T w^T \phi(s_t) | \pi]\\&#13;&#10;&amp;=&amp; w^T E[\sum_{t=0}^T \phi(s_t) | \pi]\\&#13;&#10;&amp;=&amp; w^T \mu(\pi)&#13;&#10;\end{eqnarray*}&#13;&#10;$\mu(\pi) \equiv E[\sum_{t=0}^T \phi(s_t)|\pi]$ are the ''feature expectations.''&#13;&#10;&#13;&#10;\end{document}&#13;&#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467"/>
  <p:tag name="PICTUREFILESIZE" val="83853"/>
</p:tagLst>
</file>

<file path=ppt/tags/tag8.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rickRed}{V_{i+1}^\pi(s) \leftarrow \sum_{s'} T(s, \pi(s), s') [R(s,\pi(s), s') + \gamma V_i^\pi(s')]}&#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490"/>
  <p:tag name="PICTUREFILESIZE" val="47094"/>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V_{i+1}^\pi(s) \leftarrow \frac{1}{k} \sum_{i} sample_i}&#10;\]&#10;\end{document}&#10;"/>
  <p:tag name="FILENAME" val="txp_fig"/>
  <p:tag name="FORMAT" val="png16m"/>
  <p:tag name="RES" val="1200"/>
  <p:tag name="BLEND" val="0"/>
  <p:tag name="TRANSPARENT" val="0"/>
  <p:tag name="TBUG" val="0"/>
  <p:tag name="ALLOWFS" val="0"/>
  <p:tag name="ORIGWIDTH" val="226"/>
  <p:tag name="PICTUREFILESIZE" val="28213"/>
</p:tagLst>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Template>
  <TotalTime>9832</TotalTime>
  <Words>9755</Words>
  <Application>Microsoft Macintosh PowerPoint</Application>
  <PresentationFormat>Widescreen</PresentationFormat>
  <Paragraphs>1440</Paragraphs>
  <Slides>146</Slides>
  <Notes>85</Notes>
  <HiddenSlides>1</HiddenSlides>
  <MMClips>5</MMClips>
  <ScaleCrop>false</ScaleCrop>
  <HeadingPairs>
    <vt:vector size="8" baseType="variant">
      <vt:variant>
        <vt:lpstr>Fonts Used</vt:lpstr>
      </vt:variant>
      <vt:variant>
        <vt:i4>18</vt:i4>
      </vt:variant>
      <vt:variant>
        <vt:lpstr>Theme</vt:lpstr>
      </vt:variant>
      <vt:variant>
        <vt:i4>1</vt:i4>
      </vt:variant>
      <vt:variant>
        <vt:lpstr>Embedded OLE Servers</vt:lpstr>
      </vt:variant>
      <vt:variant>
        <vt:i4>2</vt:i4>
      </vt:variant>
      <vt:variant>
        <vt:lpstr>Slide Titles</vt:lpstr>
      </vt:variant>
      <vt:variant>
        <vt:i4>146</vt:i4>
      </vt:variant>
    </vt:vector>
  </HeadingPairs>
  <TitlesOfParts>
    <vt:vector size="167" baseType="lpstr">
      <vt:lpstr>Amazon Ember</vt:lpstr>
      <vt:lpstr>cmsy10</vt:lpstr>
      <vt:lpstr>Arial</vt:lpstr>
      <vt:lpstr>Calibri</vt:lpstr>
      <vt:lpstr>Cambria Math</vt:lpstr>
      <vt:lpstr>Corbel</vt:lpstr>
      <vt:lpstr>Courier New</vt:lpstr>
      <vt:lpstr>Gill Sans MT</vt:lpstr>
      <vt:lpstr>Helvetica</vt:lpstr>
      <vt:lpstr>Helvetica Neue</vt:lpstr>
      <vt:lpstr>Palatino</vt:lpstr>
      <vt:lpstr>Palatino Linotype</vt:lpstr>
      <vt:lpstr>Symbol</vt:lpstr>
      <vt:lpstr>Times</vt:lpstr>
      <vt:lpstr>Times New Roman</vt:lpstr>
      <vt:lpstr>Trebuchet MS</vt:lpstr>
      <vt:lpstr>Wingdings</vt:lpstr>
      <vt:lpstr>Wingdings 2</vt:lpstr>
      <vt:lpstr>Dividend</vt:lpstr>
      <vt:lpstr>Photo Editor Photo</vt:lpstr>
      <vt:lpstr>Microsoft Equation 3.0</vt:lpstr>
      <vt:lpstr>Introduction To transportation</vt:lpstr>
      <vt:lpstr>How iOT improves transportation</vt:lpstr>
      <vt:lpstr>Why iot in transportation</vt:lpstr>
      <vt:lpstr>iOT in transportation</vt:lpstr>
      <vt:lpstr>Assisted Driving</vt:lpstr>
      <vt:lpstr>Assisted Driving</vt:lpstr>
      <vt:lpstr>ASSISTED DRIVING</vt:lpstr>
      <vt:lpstr>ASSISTED DRIVING</vt:lpstr>
      <vt:lpstr>ASSISTED DRIVING</vt:lpstr>
      <vt:lpstr>iOT in transportation</vt:lpstr>
      <vt:lpstr>Dynamic Navigation</vt:lpstr>
      <vt:lpstr>Why Dynamic Navigation</vt:lpstr>
      <vt:lpstr>Dynamic Navigation</vt:lpstr>
      <vt:lpstr>Dynamic Navigation</vt:lpstr>
      <vt:lpstr>iOT in transportation</vt:lpstr>
      <vt:lpstr>Optimized Maintenance</vt:lpstr>
      <vt:lpstr>Optimized Maintenance</vt:lpstr>
      <vt:lpstr>iOT in transportation</vt:lpstr>
      <vt:lpstr>Expanded Ridesharing</vt:lpstr>
      <vt:lpstr>Expanded Ridesharing</vt:lpstr>
      <vt:lpstr>Expanded Ridesharing</vt:lpstr>
      <vt:lpstr>iOT in transportation</vt:lpstr>
      <vt:lpstr>Fleet Management</vt:lpstr>
      <vt:lpstr>Fleet Management</vt:lpstr>
      <vt:lpstr>Fleet Management</vt:lpstr>
      <vt:lpstr>Algorithms</vt:lpstr>
      <vt:lpstr>Previous Lectures</vt:lpstr>
      <vt:lpstr>Today</vt:lpstr>
      <vt:lpstr>Robot in a room</vt:lpstr>
      <vt:lpstr>Other examples</vt:lpstr>
      <vt:lpstr>Outline</vt:lpstr>
      <vt:lpstr>Robot in a room</vt:lpstr>
      <vt:lpstr>Is this a solution?</vt:lpstr>
      <vt:lpstr>Markov Decision Process (MDP)</vt:lpstr>
      <vt:lpstr>Computing return from rewards</vt:lpstr>
      <vt:lpstr>Discounted Rewards</vt:lpstr>
      <vt:lpstr>Discounted Rewards</vt:lpstr>
      <vt:lpstr>Value functions</vt:lpstr>
      <vt:lpstr>Reinforcement Learning</vt:lpstr>
      <vt:lpstr>Reinforcement Learning (RL)</vt:lpstr>
      <vt:lpstr>What is Markov about MDPs?</vt:lpstr>
      <vt:lpstr>Solving MDPs</vt:lpstr>
      <vt:lpstr>Recap: Defining MDPs</vt:lpstr>
      <vt:lpstr>Optimal Utilities</vt:lpstr>
      <vt:lpstr>Value Iteration</vt:lpstr>
      <vt:lpstr>iOT in transportation</vt:lpstr>
      <vt:lpstr>Fleet Management</vt:lpstr>
      <vt:lpstr>Previous Lectures</vt:lpstr>
      <vt:lpstr>Outline</vt:lpstr>
      <vt:lpstr>Markov Decision Process (MDP)</vt:lpstr>
      <vt:lpstr>Outline</vt:lpstr>
      <vt:lpstr>Reinforcement Learning</vt:lpstr>
      <vt:lpstr>The Story So Far: MDPs and RL</vt:lpstr>
      <vt:lpstr>VALUE FUNCTION</vt:lpstr>
      <vt:lpstr>Model-based rl: Value-iteration </vt:lpstr>
      <vt:lpstr>Model-based rl: Value-iteration </vt:lpstr>
      <vt:lpstr>Q-function</vt:lpstr>
      <vt:lpstr>Model-based rl: Value-iteration </vt:lpstr>
      <vt:lpstr>Model-based rl: Value-iteration </vt:lpstr>
      <vt:lpstr>Model-based rl: Value-iteration </vt:lpstr>
      <vt:lpstr>Model-based rl: Value-iteration </vt:lpstr>
      <vt:lpstr>Model-based rl: Value-iteration </vt:lpstr>
      <vt:lpstr>Model-based rl: Value-iteration </vt:lpstr>
      <vt:lpstr>Model-based rl: Policy-iteration </vt:lpstr>
      <vt:lpstr>Model-based rl: Policy-iteration </vt:lpstr>
      <vt:lpstr>Model-based rl:  POLICY-iteration </vt:lpstr>
      <vt:lpstr>Model-free rl:  Q-LEARNING</vt:lpstr>
      <vt:lpstr>Model-free rl:  Q-LEARNING</vt:lpstr>
      <vt:lpstr>Model-free rl:  Q-LEARNING</vt:lpstr>
      <vt:lpstr>exploration vs exploitation dilemma</vt:lpstr>
      <vt:lpstr>INVERSE REINFORCEMENT LEARNING</vt:lpstr>
      <vt:lpstr>Imitation Learning</vt:lpstr>
      <vt:lpstr>imitation LEARNING</vt:lpstr>
      <vt:lpstr>Generative adversarial imitation learning</vt:lpstr>
      <vt:lpstr>Markov Decision Process (MDP)</vt:lpstr>
      <vt:lpstr>The Story So Far: MDPs and RL</vt:lpstr>
      <vt:lpstr>Papers covered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Papers covered</vt:lpstr>
      <vt:lpstr>Inverse RL</vt:lpstr>
      <vt:lpstr>Identification issue</vt:lpstr>
      <vt:lpstr>Anchor action</vt:lpstr>
      <vt:lpstr>Energy based modeling</vt:lpstr>
      <vt:lpstr>PQR: Policy, Q-function, Reward</vt:lpstr>
      <vt:lpstr>Reward estimation</vt:lpstr>
      <vt:lpstr>Bandit Adaptive Recommendation</vt:lpstr>
      <vt:lpstr>I have no idea how to describe this item!</vt:lpstr>
      <vt:lpstr>Able to give ordinal information</vt:lpstr>
      <vt:lpstr>Adaptive real time search</vt:lpstr>
      <vt:lpstr>PowerPoint Presentation</vt:lpstr>
      <vt:lpstr>Apply in embedding space</vt:lpstr>
      <vt:lpstr>Trade-offs for speed</vt:lpstr>
      <vt:lpstr>Sample from point estimates</vt:lpstr>
      <vt:lpstr>Boltzmann (softmax) bandit</vt:lpstr>
      <vt:lpstr>Boltzmann (softmax) bandit</vt:lpstr>
      <vt:lpstr>Part I Apprenticeship learning via inverse reinforcement learning</vt:lpstr>
      <vt:lpstr>Motivation</vt:lpstr>
      <vt:lpstr>Apprenticeship Learning</vt:lpstr>
      <vt:lpstr>Algorithm</vt:lpstr>
      <vt:lpstr>Algorithm: Inverse RL step</vt:lpstr>
      <vt:lpstr>Feature Expectation Closeness and Performance</vt:lpstr>
      <vt:lpstr>Theoretical Results: Convergence</vt:lpstr>
      <vt:lpstr>Gridworld Experiments</vt:lpstr>
      <vt:lpstr>Gridworld Experiments</vt:lpstr>
      <vt:lpstr>Gridworld Experiments</vt:lpstr>
      <vt:lpstr>Gridworld Experiments</vt:lpstr>
      <vt:lpstr>Case study: Highway driving</vt:lpstr>
      <vt:lpstr>More driving examples</vt:lpstr>
      <vt:lpstr>Conclusions for part I</vt:lpstr>
      <vt:lpstr>Part II Apprenticeship learning for learning the transition model</vt:lpstr>
      <vt:lpstr>Learning the dynamics model Psa from data</vt:lpstr>
      <vt:lpstr>Transition model</vt:lpstr>
      <vt:lpstr>Collecting data to learn dynamical model</vt:lpstr>
      <vt:lpstr>Learning the dynamics</vt:lpstr>
      <vt:lpstr>Apprenticeship learning of model</vt:lpstr>
      <vt:lpstr>Proof idea</vt:lpstr>
      <vt:lpstr>Conclusions</vt:lpstr>
      <vt:lpstr>Conclusions</vt:lpstr>
      <vt:lpstr>Passive Learning</vt:lpstr>
      <vt:lpstr>Model-Based Learning</vt:lpstr>
      <vt:lpstr>Sample-Based Policy Evaluation?</vt:lpstr>
      <vt:lpstr>Temporal-Difference Learning</vt:lpstr>
      <vt:lpstr>Exponential Moving Average</vt:lpstr>
      <vt:lpstr>Problems with TD Value Learning</vt:lpstr>
      <vt:lpstr>Active Learning</vt:lpstr>
      <vt:lpstr>Model free learning: Q-Learning</vt:lpstr>
      <vt:lpstr>Q-Learning Properties</vt:lpstr>
      <vt:lpstr>Exploration / Exploitation</vt:lpstr>
      <vt:lpstr>Q-Learning</vt:lpstr>
      <vt:lpstr>Learning from demonstration</vt:lpstr>
      <vt:lpstr>PowerPoint Presentation</vt:lpstr>
      <vt:lpstr>PowerPoint Presentation</vt:lpstr>
      <vt:lpstr>The Story So Far: MDPs and RL</vt:lpstr>
      <vt:lpstr>Q-Learning</vt:lpstr>
      <vt:lpstr>PowerPoint Presentation</vt:lpstr>
      <vt:lpstr>PowerPoint Presentation</vt:lpstr>
      <vt:lpstr>PowerPoint Presentation</vt:lpstr>
      <vt:lpstr>PowerPoint Presentation</vt:lpstr>
      <vt:lpstr>PowerPoint Presentation</vt:lpstr>
      <vt:lpstr>Data Types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Behavior Modeling </dc:title>
  <dc:creator>Lin, Beiyu</dc:creator>
  <cp:lastModifiedBy>Lin, Beiyu</cp:lastModifiedBy>
  <cp:revision>621</cp:revision>
  <dcterms:created xsi:type="dcterms:W3CDTF">2021-01-19T23:36:07Z</dcterms:created>
  <dcterms:modified xsi:type="dcterms:W3CDTF">2022-04-01T00:22:33Z</dcterms:modified>
</cp:coreProperties>
</file>